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9" r:id="rId5"/>
    <p:sldId id="270" r:id="rId6"/>
    <p:sldId id="271" r:id="rId7"/>
    <p:sldId id="272" r:id="rId8"/>
    <p:sldId id="273" r:id="rId9"/>
    <p:sldId id="274" r:id="rId10"/>
    <p:sldId id="262" r:id="rId11"/>
    <p:sldId id="275" r:id="rId12"/>
    <p:sldId id="256" r:id="rId13"/>
    <p:sldId id="268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5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3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1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1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9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7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5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8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4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6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C3CE5-DEBF-45C4-B09A-8CC49FAEF34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7891" y="2701782"/>
            <a:ext cx="8423564" cy="1242146"/>
          </a:xfrm>
        </p:spPr>
        <p:txBody>
          <a:bodyPr>
            <a:noAutofit/>
          </a:bodyPr>
          <a:lstStyle/>
          <a:p>
            <a:pPr algn="l"/>
            <a:r>
              <a:rPr lang="en-US" sz="10000" dirty="0" smtClean="0">
                <a:latin typeface="Bahnschrift SemiLight" panose="020B0502040204020203" pitchFamily="34" charset="0"/>
              </a:rPr>
              <a:t>Fill in the </a:t>
            </a:r>
            <a:endParaRPr lang="en-US" sz="10000" dirty="0">
              <a:latin typeface="Bahnschrift SemiLight" panose="020B0502040204020203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389091" y="3639127"/>
            <a:ext cx="3214254" cy="923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71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4000" dirty="0"/>
              <a:t>What is </a:t>
            </a:r>
            <a:r>
              <a:rPr lang="en-US" sz="4000" dirty="0" smtClean="0"/>
              <a:t>worship?</a:t>
            </a:r>
            <a:endParaRPr lang="en-US" sz="4000" dirty="0"/>
          </a:p>
          <a:p>
            <a:endParaRPr lang="en-US" sz="4000" dirty="0" smtClean="0"/>
          </a:p>
          <a:p>
            <a:pPr algn="ctr"/>
            <a:r>
              <a:rPr lang="en-US" sz="4000" dirty="0" smtClean="0"/>
              <a:t>Worship </a:t>
            </a:r>
            <a:r>
              <a:rPr lang="en-US" sz="4000" dirty="0"/>
              <a:t>is our effort in heart, soul, mind and </a:t>
            </a:r>
            <a:r>
              <a:rPr lang="en-US" sz="4000" dirty="0" smtClean="0"/>
              <a:t>strength; </a:t>
            </a:r>
            <a:r>
              <a:rPr lang="en-US" sz="4000" dirty="0"/>
              <a:t>to honor, give glory and relate to the One whom all honor and glory is due – our Creator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4000" dirty="0" smtClean="0"/>
          </a:p>
          <a:p>
            <a:pPr algn="ctr"/>
            <a:r>
              <a:rPr lang="en-US" sz="4000" dirty="0" smtClean="0"/>
              <a:t>Worship </a:t>
            </a:r>
            <a:r>
              <a:rPr lang="en-US" sz="4000" dirty="0"/>
              <a:t>is a lifestyle</a:t>
            </a:r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77120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may contain: outdo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509" y="0"/>
            <a:ext cx="5332556" cy="711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95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r>
              <a:rPr lang="en-US" sz="4000" baseline="30000" dirty="0" smtClean="0"/>
              <a:t>19</a:t>
            </a:r>
            <a:r>
              <a:rPr lang="en-US" sz="4000" dirty="0" smtClean="0"/>
              <a:t> </a:t>
            </a:r>
            <a:r>
              <a:rPr lang="en-US" sz="4000" dirty="0"/>
              <a:t>Or do you not know that </a:t>
            </a:r>
            <a:r>
              <a:rPr lang="en-US" sz="4000" dirty="0">
                <a:solidFill>
                  <a:srgbClr val="FF0000"/>
                </a:solidFill>
              </a:rPr>
              <a:t>your body is a temple of the Holy Spirit </a:t>
            </a:r>
            <a:r>
              <a:rPr lang="en-US" sz="4000" dirty="0"/>
              <a:t>within you, whom you have from God? You are not your own, </a:t>
            </a:r>
            <a:r>
              <a:rPr lang="en-US" sz="4000" baseline="30000" dirty="0"/>
              <a:t>20</a:t>
            </a:r>
            <a:r>
              <a:rPr lang="en-US" sz="4000" dirty="0"/>
              <a:t> for you were bought with a price. So glorify God in your body. </a:t>
            </a:r>
          </a:p>
          <a:p>
            <a:pPr algn="r"/>
            <a:endParaRPr lang="en-US" sz="4000" dirty="0" smtClean="0"/>
          </a:p>
          <a:p>
            <a:pPr algn="r"/>
            <a:r>
              <a:rPr lang="en-US" sz="4000" dirty="0" smtClean="0"/>
              <a:t>1 </a:t>
            </a:r>
            <a:r>
              <a:rPr lang="en-US" sz="4000" dirty="0"/>
              <a:t>Corinthians 6:19–20 (ESV)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5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r>
              <a:rPr lang="en-US" sz="4000" baseline="30000" dirty="0" smtClean="0"/>
              <a:t>1</a:t>
            </a:r>
            <a:r>
              <a:rPr lang="en-US" sz="4000" dirty="0" smtClean="0"/>
              <a:t> </a:t>
            </a:r>
            <a:r>
              <a:rPr lang="en-US" sz="4000" dirty="0"/>
              <a:t>I appeal </a:t>
            </a:r>
            <a:r>
              <a:rPr lang="en-US" sz="4000" dirty="0" smtClean="0"/>
              <a:t>to </a:t>
            </a:r>
            <a:r>
              <a:rPr lang="en-US" sz="4000" dirty="0"/>
              <a:t>you therefore, brothers, by the mercies of God, to present your bodies as a living sacrifice, holy and acceptable to God, which is your spiritual worship. </a:t>
            </a:r>
          </a:p>
          <a:p>
            <a:pPr algn="r"/>
            <a:endParaRPr lang="en-US" sz="4000" dirty="0" smtClean="0"/>
          </a:p>
          <a:p>
            <a:pPr algn="r"/>
            <a:r>
              <a:rPr lang="en-US" sz="4000" dirty="0"/>
              <a:t>Romans 12:1 (ESV)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62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7891" y="2701782"/>
            <a:ext cx="8423564" cy="1242146"/>
          </a:xfrm>
        </p:spPr>
        <p:txBody>
          <a:bodyPr>
            <a:noAutofit/>
          </a:bodyPr>
          <a:lstStyle/>
          <a:p>
            <a:pPr algn="l"/>
            <a:r>
              <a:rPr lang="en-US" sz="10000" dirty="0" smtClean="0">
                <a:latin typeface="Bahnschrift SemiLight" panose="020B0502040204020203" pitchFamily="34" charset="0"/>
              </a:rPr>
              <a:t>Fill in the      ? </a:t>
            </a:r>
            <a:endParaRPr lang="en-US" sz="10000" dirty="0">
              <a:latin typeface="Bahnschrift SemiLight" panose="020B0502040204020203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389091" y="3639127"/>
            <a:ext cx="3214254" cy="923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54909" y="4784437"/>
            <a:ext cx="89685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What goes in the blank?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30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4000" dirty="0" smtClean="0"/>
              <a:t>The Greatest Commandment</a:t>
            </a:r>
            <a:endParaRPr lang="en-US" sz="4000" dirty="0"/>
          </a:p>
          <a:p>
            <a:pPr algn="ctr"/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0000"/>
                </a:solidFill>
              </a:rPr>
              <a:t>The first is first for a </a:t>
            </a:r>
            <a:r>
              <a:rPr lang="en-US" sz="4000" dirty="0" smtClean="0">
                <a:solidFill>
                  <a:srgbClr val="FF0000"/>
                </a:solidFill>
              </a:rPr>
              <a:t>reason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01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4000" dirty="0" smtClean="0"/>
              <a:t>The Greatest Commandment</a:t>
            </a:r>
            <a:endParaRPr lang="en-US" sz="4000" dirty="0"/>
          </a:p>
          <a:p>
            <a:pPr algn="ctr"/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The first is first for a </a:t>
            </a:r>
            <a:r>
              <a:rPr lang="en-US" sz="4000" dirty="0" smtClean="0"/>
              <a:t>reason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0000"/>
                </a:solidFill>
              </a:rPr>
              <a:t>You cannot truly be fulfilling the first without authentic expression of the </a:t>
            </a:r>
            <a:r>
              <a:rPr lang="en-US" sz="4000" dirty="0" smtClean="0">
                <a:solidFill>
                  <a:srgbClr val="FF0000"/>
                </a:solidFill>
              </a:rPr>
              <a:t>second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22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4000" dirty="0" smtClean="0"/>
              <a:t>Who’s </a:t>
            </a:r>
            <a:r>
              <a:rPr lang="en-US" sz="4000" dirty="0"/>
              <a:t>your neighbor? 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Anyone </a:t>
            </a:r>
            <a:r>
              <a:rPr lang="en-US" sz="4000" dirty="0"/>
              <a:t>with whom you come in contact or have influence</a:t>
            </a:r>
          </a:p>
        </p:txBody>
      </p:sp>
    </p:spTree>
    <p:extLst>
      <p:ext uri="{BB962C8B-B14F-4D97-AF65-F5344CB8AC3E}">
        <p14:creationId xmlns:p14="http://schemas.microsoft.com/office/powerpoint/2010/main" val="425706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r>
              <a:rPr lang="en-US" sz="4000" dirty="0" smtClean="0"/>
              <a:t>But </a:t>
            </a:r>
            <a:r>
              <a:rPr lang="en-US" sz="4000" dirty="0"/>
              <a:t>he, </a:t>
            </a:r>
            <a:r>
              <a:rPr lang="en-US" sz="4000" dirty="0">
                <a:solidFill>
                  <a:srgbClr val="FF0000"/>
                </a:solidFill>
              </a:rPr>
              <a:t>desiring to justify himself</a:t>
            </a:r>
            <a:r>
              <a:rPr lang="en-US" sz="4000" dirty="0"/>
              <a:t>, said to Jesus, “And who is my neighbor?” </a:t>
            </a:r>
            <a:endParaRPr lang="en-US" sz="4000" dirty="0" smtClean="0"/>
          </a:p>
          <a:p>
            <a:endParaRPr lang="en-US" sz="4000" dirty="0"/>
          </a:p>
          <a:p>
            <a:pPr algn="r"/>
            <a:r>
              <a:rPr lang="en-US" sz="4000" dirty="0" smtClean="0"/>
              <a:t>Luke </a:t>
            </a:r>
            <a:r>
              <a:rPr lang="en-US" sz="4000" dirty="0"/>
              <a:t>10:29 (ESV)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19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r>
              <a:rPr lang="en-US" sz="4000" dirty="0" smtClean="0"/>
              <a:t>But </a:t>
            </a:r>
            <a:r>
              <a:rPr lang="en-US" sz="4000" dirty="0"/>
              <a:t>a Samaritan, as he journeyed, came to where he was, and when he saw him, </a:t>
            </a:r>
            <a:r>
              <a:rPr lang="en-US" sz="4000" dirty="0">
                <a:solidFill>
                  <a:srgbClr val="FF0000"/>
                </a:solidFill>
              </a:rPr>
              <a:t>he had compassion</a:t>
            </a:r>
            <a:r>
              <a:rPr lang="en-US" sz="4000" dirty="0"/>
              <a:t>. </a:t>
            </a:r>
            <a:endParaRPr lang="en-US" sz="4000" dirty="0" smtClean="0"/>
          </a:p>
          <a:p>
            <a:endParaRPr lang="en-US" sz="4000" dirty="0"/>
          </a:p>
          <a:p>
            <a:pPr algn="r"/>
            <a:r>
              <a:rPr lang="en-US" sz="4000" dirty="0" smtClean="0"/>
              <a:t>Luke </a:t>
            </a:r>
            <a:r>
              <a:rPr lang="en-US" sz="4000" dirty="0"/>
              <a:t>10:33 (ESV)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838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r>
              <a:rPr lang="en-US" sz="4000" dirty="0" smtClean="0"/>
              <a:t>We </a:t>
            </a:r>
            <a:r>
              <a:rPr lang="en-US" sz="4000" dirty="0"/>
              <a:t>love </a:t>
            </a:r>
            <a:r>
              <a:rPr lang="en-US" sz="4000" dirty="0">
                <a:solidFill>
                  <a:srgbClr val="FF0000"/>
                </a:solidFill>
              </a:rPr>
              <a:t>because</a:t>
            </a:r>
            <a:r>
              <a:rPr lang="en-US" sz="4000" dirty="0"/>
              <a:t> he first loved us. </a:t>
            </a:r>
            <a:endParaRPr lang="en-US" sz="4000" dirty="0" smtClean="0"/>
          </a:p>
          <a:p>
            <a:pPr algn="r"/>
            <a:r>
              <a:rPr lang="en-US" sz="4000" dirty="0" smtClean="0"/>
              <a:t>1 </a:t>
            </a:r>
            <a:r>
              <a:rPr lang="en-US" sz="4000" dirty="0"/>
              <a:t>John 4:19 (ESV)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8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r>
              <a:rPr lang="en-US" sz="4000" dirty="0" smtClean="0"/>
              <a:t>If </a:t>
            </a:r>
            <a:r>
              <a:rPr lang="en-US" sz="4000" dirty="0"/>
              <a:t>anyone says, “I love God,” and hates his brother, he is a liar; for he who does not love his brother whom he has seen cannot love God whom he has not seen. </a:t>
            </a:r>
            <a:r>
              <a:rPr lang="en-US" sz="4000" baseline="30000" dirty="0"/>
              <a:t>21</a:t>
            </a:r>
            <a:r>
              <a:rPr lang="en-US" sz="4000" dirty="0"/>
              <a:t> And this commandment we have from him: whoever loves God must also love his brother. </a:t>
            </a:r>
          </a:p>
          <a:p>
            <a:pPr algn="r"/>
            <a:endParaRPr lang="en-US" sz="4000" dirty="0" smtClean="0"/>
          </a:p>
          <a:p>
            <a:pPr algn="r"/>
            <a:r>
              <a:rPr lang="en-US" sz="4000" dirty="0" smtClean="0"/>
              <a:t>1 </a:t>
            </a:r>
            <a:r>
              <a:rPr lang="en-US" sz="4000" dirty="0"/>
              <a:t>John 4:20–21 (ESV)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5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328</Words>
  <Application>Microsoft Office PowerPoint</Application>
  <PresentationFormat>Widescreen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Bahnschrift SemiLight</vt:lpstr>
      <vt:lpstr>Calibri</vt:lpstr>
      <vt:lpstr>Calibri Light</vt:lpstr>
      <vt:lpstr>Office Theme</vt:lpstr>
      <vt:lpstr>Fill in the </vt:lpstr>
      <vt:lpstr>Fill in the      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Fill in the</dc:title>
  <dc:creator>Scott Yoder</dc:creator>
  <cp:lastModifiedBy>Scott Yoder</cp:lastModifiedBy>
  <cp:revision>11</cp:revision>
  <dcterms:created xsi:type="dcterms:W3CDTF">2020-06-11T02:44:25Z</dcterms:created>
  <dcterms:modified xsi:type="dcterms:W3CDTF">2020-06-18T17:17:10Z</dcterms:modified>
</cp:coreProperties>
</file>