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6" r:id="rId5"/>
    <p:sldId id="267" r:id="rId6"/>
    <p:sldId id="268" r:id="rId7"/>
    <p:sldId id="269" r:id="rId8"/>
    <p:sldId id="262" r:id="rId9"/>
    <p:sldId id="270" r:id="rId10"/>
    <p:sldId id="263" r:id="rId11"/>
    <p:sldId id="271" r:id="rId12"/>
    <p:sldId id="264" r:id="rId13"/>
    <p:sldId id="272" r:id="rId14"/>
    <p:sldId id="273" r:id="rId15"/>
    <p:sldId id="279" r:id="rId16"/>
    <p:sldId id="275"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63FA2-F12A-48EB-BE63-9B060B8765B2}"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63FA2-F12A-48EB-BE63-9B060B8765B2}"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63FA2-F12A-48EB-BE63-9B060B8765B2}" type="datetimeFigureOut">
              <a:rPr lang="en-US" smtClean="0"/>
              <a:t>8/8/2020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63FA2-F12A-48EB-BE63-9B060B8765B2}" type="datetimeFigureOut">
              <a:rPr lang="en-US" smtClean="0"/>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8/8/2020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8/8/2020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smtClean="0">
                <a:solidFill>
                  <a:schemeClr val="bg1"/>
                </a:solidFill>
                <a:latin typeface="Viner Hand ITC" panose="03070502030502020203" pitchFamily="66" charset="0"/>
              </a:rPr>
              <a:t>Set Free</a:t>
            </a:r>
          </a:p>
          <a:p>
            <a:pPr algn="ctr"/>
            <a:r>
              <a:rPr lang="en-US" sz="2800" dirty="0" smtClean="0">
                <a:solidFill>
                  <a:schemeClr val="bg1"/>
                </a:solidFill>
                <a:latin typeface="Viner Hand ITC" panose="03070502030502020203" pitchFamily="66" charset="0"/>
              </a:rPr>
              <a:t>a study of Galatians</a:t>
            </a:r>
            <a:endParaRPr lang="en-US" sz="2800" dirty="0">
              <a:solidFill>
                <a:schemeClr val="bg1"/>
              </a:solidFill>
              <a:latin typeface="Viner Hand ITC" panose="03070502030502020203" pitchFamily="66" charset="0"/>
            </a:endParaRPr>
          </a:p>
        </p:txBody>
      </p:sp>
    </p:spTree>
    <p:extLst>
      <p:ext uri="{BB962C8B-B14F-4D97-AF65-F5344CB8AC3E}">
        <p14:creationId xmlns:p14="http://schemas.microsoft.com/office/powerpoint/2010/main" val="1620768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324535"/>
          </a:xfrm>
          <a:prstGeom prst="rect">
            <a:avLst/>
          </a:prstGeom>
          <a:noFill/>
        </p:spPr>
        <p:txBody>
          <a:bodyPr wrap="square" rtlCol="0">
            <a:spAutoFit/>
          </a:bodyPr>
          <a:lstStyle/>
          <a:p>
            <a:pPr algn="ctr"/>
            <a:endParaRPr lang="en-US" sz="3400" dirty="0" smtClean="0">
              <a:solidFill>
                <a:schemeClr val="bg1"/>
              </a:solidFill>
              <a:effectLst>
                <a:outerShdw blurRad="38100" dist="38100" dir="2700000" algn="tl">
                  <a:srgbClr val="000000">
                    <a:alpha val="43137"/>
                  </a:srgbClr>
                </a:outerShdw>
              </a:effectLst>
            </a:endParaRPr>
          </a:p>
          <a:p>
            <a:pPr algn="ctr"/>
            <a:endParaRPr lang="en-US" sz="3400" dirty="0" smtClean="0">
              <a:solidFill>
                <a:schemeClr val="bg1"/>
              </a:solidFill>
              <a:effectLst>
                <a:outerShdw blurRad="38100" dist="38100" dir="2700000" algn="tl">
                  <a:srgbClr val="000000">
                    <a:alpha val="43137"/>
                  </a:srgbClr>
                </a:outerShdw>
              </a:effectLst>
            </a:endParaRPr>
          </a:p>
          <a:p>
            <a:pPr algn="ctr"/>
            <a:r>
              <a:rPr lang="en-US" sz="3400" i="1" dirty="0" smtClean="0">
                <a:solidFill>
                  <a:schemeClr val="bg1"/>
                </a:solidFill>
                <a:effectLst>
                  <a:outerShdw blurRad="38100" dist="38100" dir="2700000" algn="tl">
                    <a:srgbClr val="000000">
                      <a:alpha val="43137"/>
                    </a:srgbClr>
                  </a:outerShdw>
                </a:effectLst>
              </a:rPr>
              <a:t>“Christians </a:t>
            </a:r>
            <a:r>
              <a:rPr lang="en-US" sz="3400" i="1" dirty="0">
                <a:solidFill>
                  <a:schemeClr val="bg1"/>
                </a:solidFill>
                <a:effectLst>
                  <a:outerShdw blurRad="38100" dist="38100" dir="2700000" algn="tl">
                    <a:srgbClr val="000000">
                      <a:alpha val="43137"/>
                    </a:srgbClr>
                  </a:outerShdw>
                </a:effectLst>
              </a:rPr>
              <a:t>are quick to encourage each other to </a:t>
            </a:r>
            <a:r>
              <a:rPr lang="en-US" sz="3400" i="1" dirty="0" smtClean="0">
                <a:solidFill>
                  <a:schemeClr val="bg1"/>
                </a:solidFill>
                <a:effectLst>
                  <a:outerShdw blurRad="38100" dist="38100" dir="2700000" algn="tl">
                    <a:srgbClr val="000000">
                      <a:alpha val="43137"/>
                    </a:srgbClr>
                  </a:outerShdw>
                </a:effectLst>
              </a:rPr>
              <a:t>‘live </a:t>
            </a:r>
            <a:r>
              <a:rPr lang="en-US" sz="3400" i="1" dirty="0">
                <a:solidFill>
                  <a:schemeClr val="bg1"/>
                </a:solidFill>
                <a:effectLst>
                  <a:outerShdw blurRad="38100" dist="38100" dir="2700000" algn="tl">
                    <a:srgbClr val="000000">
                      <a:alpha val="43137"/>
                    </a:srgbClr>
                  </a:outerShdw>
                </a:effectLst>
              </a:rPr>
              <a:t>out the gospel</a:t>
            </a:r>
            <a:r>
              <a:rPr lang="en-US" sz="3400" i="1" dirty="0" smtClean="0">
                <a:solidFill>
                  <a:schemeClr val="bg1"/>
                </a:solidFill>
                <a:effectLst>
                  <a:outerShdw blurRad="38100" dist="38100" dir="2700000" algn="tl">
                    <a:srgbClr val="000000">
                      <a:alpha val="43137"/>
                    </a:srgbClr>
                  </a:outerShdw>
                </a:effectLst>
              </a:rPr>
              <a:t>,’ </a:t>
            </a:r>
            <a:r>
              <a:rPr lang="en-US" sz="3400" i="1" dirty="0">
                <a:solidFill>
                  <a:schemeClr val="bg1"/>
                </a:solidFill>
                <a:effectLst>
                  <a:outerShdw blurRad="38100" dist="38100" dir="2700000" algn="tl">
                    <a:srgbClr val="000000">
                      <a:alpha val="43137"/>
                    </a:srgbClr>
                  </a:outerShdw>
                </a:effectLst>
              </a:rPr>
              <a:t>to </a:t>
            </a:r>
            <a:r>
              <a:rPr lang="en-US" sz="3400" i="1" dirty="0" smtClean="0">
                <a:solidFill>
                  <a:schemeClr val="bg1"/>
                </a:solidFill>
                <a:effectLst>
                  <a:outerShdw blurRad="38100" dist="38100" dir="2700000" algn="tl">
                    <a:srgbClr val="000000">
                      <a:alpha val="43137"/>
                    </a:srgbClr>
                  </a:outerShdw>
                </a:effectLst>
              </a:rPr>
              <a:t>‘be </a:t>
            </a:r>
            <a:r>
              <a:rPr lang="en-US" sz="3400" i="1" dirty="0">
                <a:solidFill>
                  <a:schemeClr val="bg1"/>
                </a:solidFill>
                <a:effectLst>
                  <a:outerShdw blurRad="38100" dist="38100" dir="2700000" algn="tl">
                    <a:srgbClr val="000000">
                      <a:alpha val="43137"/>
                    </a:srgbClr>
                  </a:outerShdw>
                </a:effectLst>
              </a:rPr>
              <a:t>the </a:t>
            </a:r>
            <a:r>
              <a:rPr lang="en-US" sz="3400" i="1" dirty="0" smtClean="0">
                <a:solidFill>
                  <a:schemeClr val="bg1"/>
                </a:solidFill>
                <a:effectLst>
                  <a:outerShdw blurRad="38100" dist="38100" dir="2700000" algn="tl">
                    <a:srgbClr val="000000">
                      <a:alpha val="43137"/>
                    </a:srgbClr>
                  </a:outerShdw>
                </a:effectLst>
              </a:rPr>
              <a:t>gospel’ </a:t>
            </a:r>
            <a:r>
              <a:rPr lang="en-US" sz="3400" i="1" dirty="0">
                <a:solidFill>
                  <a:schemeClr val="bg1"/>
                </a:solidFill>
                <a:effectLst>
                  <a:outerShdw blurRad="38100" dist="38100" dir="2700000" algn="tl">
                    <a:srgbClr val="000000">
                      <a:alpha val="43137"/>
                    </a:srgbClr>
                  </a:outerShdw>
                </a:effectLst>
              </a:rPr>
              <a:t>to our neighbors, and to even </a:t>
            </a:r>
            <a:r>
              <a:rPr lang="en-US" sz="3400" i="1" dirty="0" smtClean="0">
                <a:solidFill>
                  <a:schemeClr val="bg1"/>
                </a:solidFill>
                <a:effectLst>
                  <a:outerShdw blurRad="38100" dist="38100" dir="2700000" algn="tl">
                    <a:srgbClr val="000000">
                      <a:alpha val="43137"/>
                    </a:srgbClr>
                  </a:outerShdw>
                </a:effectLst>
              </a:rPr>
              <a:t>‘gospel </a:t>
            </a:r>
            <a:r>
              <a:rPr lang="en-US" sz="3400" i="1" dirty="0">
                <a:solidFill>
                  <a:schemeClr val="bg1"/>
                </a:solidFill>
                <a:effectLst>
                  <a:outerShdw blurRad="38100" dist="38100" dir="2700000" algn="tl">
                    <a:srgbClr val="000000">
                      <a:alpha val="43137"/>
                    </a:srgbClr>
                  </a:outerShdw>
                </a:effectLst>
              </a:rPr>
              <a:t>each other</a:t>
            </a:r>
            <a:r>
              <a:rPr lang="en-US" sz="3400" i="1" dirty="0" smtClean="0">
                <a:solidFill>
                  <a:schemeClr val="bg1"/>
                </a:solidFill>
                <a:effectLst>
                  <a:outerShdw blurRad="38100" dist="38100" dir="2700000" algn="tl">
                    <a:srgbClr val="000000">
                      <a:alpha val="43137"/>
                    </a:srgbClr>
                  </a:outerShdw>
                </a:effectLst>
              </a:rPr>
              <a:t>.’ </a:t>
            </a:r>
            <a:r>
              <a:rPr lang="en-US" sz="3400" i="1" dirty="0">
                <a:solidFill>
                  <a:schemeClr val="bg1"/>
                </a:solidFill>
                <a:effectLst>
                  <a:outerShdw blurRad="38100" dist="38100" dir="2700000" algn="tl">
                    <a:srgbClr val="000000">
                      <a:alpha val="43137"/>
                    </a:srgbClr>
                  </a:outerShdw>
                </a:effectLst>
              </a:rPr>
              <a:t>The missional impulse here is helpful, yet the gospel isn't anything the Christian can live out, practice, or become.  The Apostle Paul summarized the gospel as the life, death, and resurrection of Jesus Christ, through whom sin is atoned for, sinners are reconciled to God, and the hope of the resurrection awaits all who believe.   </a:t>
            </a:r>
          </a:p>
        </p:txBody>
      </p:sp>
    </p:spTree>
    <p:extLst>
      <p:ext uri="{BB962C8B-B14F-4D97-AF65-F5344CB8AC3E}">
        <p14:creationId xmlns:p14="http://schemas.microsoft.com/office/powerpoint/2010/main" val="883156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801314"/>
          </a:xfrm>
          <a:prstGeom prst="rect">
            <a:avLst/>
          </a:prstGeom>
          <a:noFill/>
        </p:spPr>
        <p:txBody>
          <a:bodyPr wrap="square" rtlCol="0">
            <a:spAutoFit/>
          </a:bodyPr>
          <a:lstStyle/>
          <a:p>
            <a:pPr algn="ctr"/>
            <a:endParaRPr lang="en-US" sz="3400" dirty="0" smtClean="0">
              <a:solidFill>
                <a:schemeClr val="bg1"/>
              </a:solidFill>
              <a:effectLst>
                <a:outerShdw blurRad="38100" dist="38100" dir="2700000" algn="tl">
                  <a:srgbClr val="000000">
                    <a:alpha val="43137"/>
                  </a:srgbClr>
                </a:outerShdw>
              </a:effectLst>
            </a:endParaRPr>
          </a:p>
          <a:p>
            <a:pPr algn="ctr"/>
            <a:r>
              <a:rPr lang="en-US" sz="3400" i="1" dirty="0">
                <a:solidFill>
                  <a:schemeClr val="bg1"/>
                </a:solidFill>
                <a:effectLst>
                  <a:outerShdw blurRad="38100" dist="38100" dir="2700000" algn="tl">
                    <a:srgbClr val="000000">
                      <a:alpha val="43137"/>
                    </a:srgbClr>
                  </a:outerShdw>
                </a:effectLst>
              </a:rPr>
              <a:t>The gospel is not habit, but history. The gospel is the declaration of something that actually happened. And since the gospel is the saving work of Jesus, it isn't something we can do, but it is something we must announce. We do live out its implications, but if we are to make the gospel known, we will do so through words</a:t>
            </a:r>
            <a:r>
              <a:rPr lang="en-US" sz="3400" i="1" dirty="0" smtClean="0">
                <a:solidFill>
                  <a:schemeClr val="bg1"/>
                </a:solidFill>
                <a:effectLst>
                  <a:outerShdw blurRad="38100" dist="38100" dir="2700000" algn="tl">
                    <a:srgbClr val="000000">
                      <a:alpha val="43137"/>
                    </a:srgbClr>
                  </a:outerShdw>
                </a:effectLst>
              </a:rPr>
              <a:t>.”</a:t>
            </a:r>
            <a:endParaRPr lang="en-US" sz="3400" i="1" dirty="0">
              <a:solidFill>
                <a:schemeClr val="bg1"/>
              </a:solidFill>
              <a:effectLst>
                <a:outerShdw blurRad="38100" dist="38100" dir="2700000" algn="tl">
                  <a:srgbClr val="000000">
                    <a:alpha val="43137"/>
                  </a:srgbClr>
                </a:outerShdw>
              </a:effectLst>
            </a:endParaRPr>
          </a:p>
          <a:p>
            <a:endParaRPr lang="en-US" sz="3400" dirty="0" smtClean="0">
              <a:solidFill>
                <a:schemeClr val="bg1"/>
              </a:solidFill>
              <a:effectLst>
                <a:outerShdw blurRad="38100" dist="38100" dir="2700000" algn="tl">
                  <a:srgbClr val="000000">
                    <a:alpha val="43137"/>
                  </a:srgbClr>
                </a:outerShdw>
              </a:effectLst>
            </a:endParaRPr>
          </a:p>
          <a:p>
            <a:r>
              <a:rPr lang="en-US" sz="3400" dirty="0" smtClean="0">
                <a:solidFill>
                  <a:schemeClr val="bg1"/>
                </a:solidFill>
                <a:effectLst>
                  <a:outerShdw blurRad="38100" dist="38100" dir="2700000" algn="tl">
                    <a:srgbClr val="000000">
                      <a:alpha val="43137"/>
                    </a:srgbClr>
                  </a:outerShdw>
                </a:effectLst>
              </a:rPr>
              <a:t>(</a:t>
            </a:r>
            <a:r>
              <a:rPr lang="en-US" sz="3400" dirty="0">
                <a:solidFill>
                  <a:schemeClr val="bg1"/>
                </a:solidFill>
                <a:effectLst>
                  <a:outerShdw blurRad="38100" dist="38100" dir="2700000" algn="tl">
                    <a:srgbClr val="000000">
                      <a:alpha val="43137"/>
                    </a:srgbClr>
                  </a:outerShdw>
                </a:effectLst>
              </a:rPr>
              <a:t>Ed </a:t>
            </a:r>
            <a:r>
              <a:rPr lang="en-US" sz="3400" dirty="0" err="1">
                <a:solidFill>
                  <a:schemeClr val="bg1"/>
                </a:solidFill>
                <a:effectLst>
                  <a:outerShdw blurRad="38100" dist="38100" dir="2700000" algn="tl">
                    <a:srgbClr val="000000">
                      <a:alpha val="43137"/>
                    </a:srgbClr>
                  </a:outerShdw>
                </a:effectLst>
              </a:rPr>
              <a:t>Stetzer</a:t>
            </a:r>
            <a:r>
              <a:rPr lang="en-US" sz="3400" dirty="0">
                <a:solidFill>
                  <a:schemeClr val="bg1"/>
                </a:solidFill>
                <a:effectLst>
                  <a:outerShdw blurRad="38100" dist="38100" dir="2700000" algn="tl">
                    <a:srgbClr val="000000">
                      <a:alpha val="43137"/>
                    </a:srgbClr>
                  </a:outerShdw>
                </a:effectLst>
              </a:rPr>
              <a:t> – </a:t>
            </a:r>
            <a:r>
              <a:rPr lang="en-US" sz="3400" i="1" dirty="0">
                <a:solidFill>
                  <a:schemeClr val="bg1"/>
                </a:solidFill>
                <a:effectLst>
                  <a:outerShdw blurRad="38100" dist="38100" dir="2700000" algn="tl">
                    <a:srgbClr val="000000">
                      <a:alpha val="43137"/>
                    </a:srgbClr>
                  </a:outerShdw>
                </a:effectLst>
              </a:rPr>
              <a:t>The Exchange</a:t>
            </a:r>
            <a:r>
              <a:rPr lang="en-US" sz="3400" dirty="0">
                <a:solidFill>
                  <a:schemeClr val="bg1"/>
                </a:solidFill>
                <a:effectLst>
                  <a:outerShdw blurRad="38100" dist="38100" dir="2700000" algn="tl">
                    <a:srgbClr val="000000">
                      <a:alpha val="43137"/>
                    </a:srgbClr>
                  </a:outerShdw>
                </a:effectLst>
              </a:rPr>
              <a:t> blog – June 25, 2012)</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r>
              <a:rPr lang="en-US" sz="3600" dirty="0" smtClean="0">
                <a:solidFill>
                  <a:schemeClr val="bg1"/>
                </a:solidFill>
                <a:effectLst>
                  <a:outerShdw blurRad="38100" dist="38100" dir="2700000" algn="tl">
                    <a:srgbClr val="000000">
                      <a:alpha val="43137"/>
                    </a:srgbClr>
                  </a:outerShdw>
                </a:effectLst>
              </a:rPr>
              <a:t>…</a:t>
            </a:r>
            <a:r>
              <a:rPr lang="en-US" sz="3600" dirty="0">
                <a:solidFill>
                  <a:schemeClr val="bg1"/>
                </a:solidFill>
                <a:effectLst>
                  <a:outerShdw blurRad="38100" dist="38100" dir="2700000" algn="tl">
                    <a:srgbClr val="000000">
                      <a:alpha val="43137"/>
                    </a:srgbClr>
                  </a:outerShdw>
                </a:effectLst>
              </a:rPr>
              <a:t>I hold you in my heart, for you are all partakers with me of grace, both in my imprisonment and in the defense and confirmation of the gospel. </a:t>
            </a:r>
            <a:endParaRPr lang="en-US" sz="3600" dirty="0" smtClean="0">
              <a:solidFill>
                <a:schemeClr val="bg1"/>
              </a:solidFill>
              <a:effectLst>
                <a:outerShdw blurRad="38100" dist="38100" dir="2700000" algn="tl">
                  <a:srgbClr val="000000">
                    <a:alpha val="43137"/>
                  </a:srgbClr>
                </a:outerShdw>
              </a:effectLst>
            </a:endParaRPr>
          </a:p>
          <a:p>
            <a:pPr algn="r"/>
            <a:r>
              <a:rPr lang="en-US" sz="3600" dirty="0" smtClean="0">
                <a:solidFill>
                  <a:schemeClr val="bg1"/>
                </a:solidFill>
                <a:effectLst>
                  <a:outerShdw blurRad="38100" dist="38100" dir="2700000" algn="tl">
                    <a:srgbClr val="000000">
                      <a:alpha val="43137"/>
                    </a:srgbClr>
                  </a:outerShdw>
                </a:effectLst>
              </a:rPr>
              <a:t>Philippians </a:t>
            </a:r>
            <a:r>
              <a:rPr lang="en-US" sz="3600" dirty="0">
                <a:solidFill>
                  <a:schemeClr val="bg1"/>
                </a:solidFill>
                <a:effectLst>
                  <a:outerShdw blurRad="38100" dist="38100" dir="2700000" algn="tl">
                    <a:srgbClr val="000000">
                      <a:alpha val="43137"/>
                    </a:srgbClr>
                  </a:outerShdw>
                </a:effectLst>
              </a:rPr>
              <a:t>1:7 (ESV) </a:t>
            </a:r>
            <a:endParaRPr lang="en-US" dirty="0"/>
          </a:p>
        </p:txBody>
      </p:sp>
    </p:spTree>
    <p:extLst>
      <p:ext uri="{BB962C8B-B14F-4D97-AF65-F5344CB8AC3E}">
        <p14:creationId xmlns:p14="http://schemas.microsoft.com/office/powerpoint/2010/main" val="2741743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The Gospel in Four Words</a:t>
            </a:r>
          </a:p>
          <a:p>
            <a:endParaRPr lang="en-US" sz="3600" dirty="0" smtClean="0">
              <a:solidFill>
                <a:schemeClr val="bg1"/>
              </a:solidFill>
              <a:effectLst>
                <a:outerShdw blurRad="38100" dist="38100" dir="2700000" algn="tl">
                  <a:srgbClr val="000000">
                    <a:alpha val="43137"/>
                  </a:srgbClr>
                </a:outerShdw>
              </a:effectLst>
            </a:endParaRPr>
          </a:p>
          <a:p>
            <a:r>
              <a:rPr lang="en-US" sz="3600" dirty="0" smtClean="0">
                <a:solidFill>
                  <a:schemeClr val="bg1"/>
                </a:solidFill>
                <a:effectLst>
                  <a:outerShdw blurRad="38100" dist="38100" dir="2700000" algn="tl">
                    <a:srgbClr val="000000">
                      <a:alpha val="43137"/>
                    </a:srgbClr>
                  </a:outerShdw>
                </a:effectLst>
              </a:rPr>
              <a:t>God</a:t>
            </a:r>
          </a:p>
          <a:p>
            <a:endParaRPr lang="en-US" sz="3600" dirty="0">
              <a:solidFill>
                <a:schemeClr val="bg1"/>
              </a:solidFill>
              <a:effectLst>
                <a:outerShdw blurRad="38100" dist="38100" dir="2700000" algn="tl">
                  <a:srgbClr val="000000">
                    <a:alpha val="43137"/>
                  </a:srgbClr>
                </a:outerShdw>
              </a:effectLst>
            </a:endParaRPr>
          </a:p>
          <a:p>
            <a:r>
              <a:rPr lang="en-US" sz="3600" dirty="0" smtClean="0">
                <a:solidFill>
                  <a:schemeClr val="bg1"/>
                </a:solidFill>
                <a:effectLst>
                  <a:outerShdw blurRad="38100" dist="38100" dir="2700000" algn="tl">
                    <a:srgbClr val="000000">
                      <a:alpha val="43137"/>
                    </a:srgbClr>
                  </a:outerShdw>
                </a:effectLst>
              </a:rPr>
              <a:t>Sin</a:t>
            </a:r>
          </a:p>
          <a:p>
            <a:endParaRPr lang="en-US" sz="3600" dirty="0">
              <a:solidFill>
                <a:schemeClr val="bg1"/>
              </a:solidFill>
              <a:effectLst>
                <a:outerShdw blurRad="38100" dist="38100" dir="2700000" algn="tl">
                  <a:srgbClr val="000000">
                    <a:alpha val="43137"/>
                  </a:srgbClr>
                </a:outerShdw>
              </a:effectLst>
            </a:endParaRPr>
          </a:p>
          <a:p>
            <a:r>
              <a:rPr lang="en-US" sz="3600" dirty="0" smtClean="0">
                <a:solidFill>
                  <a:schemeClr val="bg1"/>
                </a:solidFill>
                <a:effectLst>
                  <a:outerShdw blurRad="38100" dist="38100" dir="2700000" algn="tl">
                    <a:srgbClr val="000000">
                      <a:alpha val="43137"/>
                    </a:srgbClr>
                  </a:outerShdw>
                </a:effectLst>
              </a:rPr>
              <a:t>Jesus</a:t>
            </a:r>
          </a:p>
          <a:p>
            <a:endParaRPr lang="en-US" sz="3600" dirty="0">
              <a:solidFill>
                <a:schemeClr val="bg1"/>
              </a:solidFill>
              <a:effectLst>
                <a:outerShdw blurRad="38100" dist="38100" dir="2700000" algn="tl">
                  <a:srgbClr val="000000">
                    <a:alpha val="43137"/>
                  </a:srgbClr>
                </a:outerShdw>
              </a:effectLst>
            </a:endParaRPr>
          </a:p>
          <a:p>
            <a:r>
              <a:rPr lang="en-US" sz="3600" dirty="0" smtClean="0">
                <a:solidFill>
                  <a:schemeClr val="bg1"/>
                </a:solidFill>
                <a:effectLst>
                  <a:outerShdw blurRad="38100" dist="38100" dir="2700000" algn="tl">
                    <a:srgbClr val="000000">
                      <a:alpha val="43137"/>
                    </a:srgbClr>
                  </a:outerShdw>
                </a:effectLst>
              </a:rPr>
              <a:t>Response </a:t>
            </a:r>
            <a:endParaRPr lang="en-US" dirty="0"/>
          </a:p>
        </p:txBody>
      </p:sp>
    </p:spTree>
    <p:extLst>
      <p:ext uri="{BB962C8B-B14F-4D97-AF65-F5344CB8AC3E}">
        <p14:creationId xmlns:p14="http://schemas.microsoft.com/office/powerpoint/2010/main" val="60722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The Gospel in Four Words</a:t>
            </a:r>
          </a:p>
          <a:p>
            <a:endParaRPr lang="en-US" sz="3600" dirty="0" smtClean="0">
              <a:solidFill>
                <a:schemeClr val="bg1"/>
              </a:solidFill>
              <a:effectLst>
                <a:outerShdw blurRad="38100" dist="38100" dir="2700000" algn="tl">
                  <a:srgbClr val="000000">
                    <a:alpha val="43137"/>
                  </a:srgbClr>
                </a:outerShdw>
              </a:effectLst>
            </a:endParaRPr>
          </a:p>
          <a:p>
            <a:r>
              <a:rPr lang="en-US" sz="3600" u="sng" dirty="0">
                <a:solidFill>
                  <a:schemeClr val="bg1"/>
                </a:solidFill>
                <a:effectLst>
                  <a:outerShdw blurRad="38100" dist="38100" dir="2700000" algn="tl">
                    <a:srgbClr val="000000">
                      <a:alpha val="43137"/>
                    </a:srgbClr>
                  </a:outerShdw>
                </a:effectLst>
              </a:rPr>
              <a:t>God</a:t>
            </a:r>
            <a:r>
              <a:rPr lang="en-US" sz="3600" dirty="0">
                <a:solidFill>
                  <a:schemeClr val="bg1"/>
                </a:solidFill>
                <a:effectLst>
                  <a:outerShdw blurRad="38100" dist="38100" dir="2700000" algn="tl">
                    <a:srgbClr val="000000">
                      <a:alpha val="43137"/>
                    </a:srgbClr>
                  </a:outerShdw>
                </a:effectLst>
              </a:rPr>
              <a:t> – Every right and full conversation about the gospel will eventually arrive at this point – God is the beginning. </a:t>
            </a:r>
          </a:p>
        </p:txBody>
      </p:sp>
    </p:spTree>
    <p:extLst>
      <p:ext uri="{BB962C8B-B14F-4D97-AF65-F5344CB8AC3E}">
        <p14:creationId xmlns:p14="http://schemas.microsoft.com/office/powerpoint/2010/main" val="337945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863417"/>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The Gospel in Four Words</a:t>
            </a:r>
          </a:p>
          <a:p>
            <a:endParaRPr lang="en-US" sz="3600" dirty="0" smtClean="0">
              <a:solidFill>
                <a:schemeClr val="bg1"/>
              </a:solidFill>
              <a:effectLst>
                <a:outerShdw blurRad="38100" dist="38100" dir="2700000" algn="tl">
                  <a:srgbClr val="000000">
                    <a:alpha val="43137"/>
                  </a:srgbClr>
                </a:outerShdw>
              </a:effectLst>
            </a:endParaRPr>
          </a:p>
          <a:p>
            <a:r>
              <a:rPr lang="en-US" sz="3600" u="sng" dirty="0">
                <a:solidFill>
                  <a:schemeClr val="bg1"/>
                </a:solidFill>
                <a:effectLst>
                  <a:outerShdw blurRad="38100" dist="38100" dir="2700000" algn="tl">
                    <a:srgbClr val="000000">
                      <a:alpha val="43137"/>
                    </a:srgbClr>
                  </a:outerShdw>
                </a:effectLst>
              </a:rPr>
              <a:t>God</a:t>
            </a:r>
            <a:r>
              <a:rPr lang="en-US" sz="3600" dirty="0">
                <a:solidFill>
                  <a:schemeClr val="bg1"/>
                </a:solidFill>
                <a:effectLst>
                  <a:outerShdw blurRad="38100" dist="38100" dir="2700000" algn="tl">
                    <a:srgbClr val="000000">
                      <a:alpha val="43137"/>
                    </a:srgbClr>
                  </a:outerShdw>
                </a:effectLst>
              </a:rPr>
              <a:t> – Every right and full conversation about the gospel will eventually arrive at this point – God is the beginning. </a:t>
            </a:r>
            <a:endParaRPr lang="en-US" sz="36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r>
              <a:rPr lang="en-US" sz="3200" baseline="30000" dirty="0" smtClean="0">
                <a:solidFill>
                  <a:schemeClr val="bg1"/>
                </a:solidFill>
                <a:effectLst>
                  <a:outerShdw blurRad="38100" dist="38100" dir="2700000" algn="tl">
                    <a:srgbClr val="000000">
                      <a:alpha val="43137"/>
                    </a:srgbClr>
                  </a:outerShdw>
                </a:effectLst>
              </a:rPr>
              <a:t>1</a:t>
            </a:r>
            <a:r>
              <a:rPr lang="en-US" sz="3200" dirty="0" smtClean="0">
                <a:solidFill>
                  <a:schemeClr val="bg1"/>
                </a:solidFill>
                <a:effectLst>
                  <a:outerShdw blurRad="38100" dist="38100" dir="2700000" algn="tl">
                    <a:srgbClr val="000000">
                      <a:alpha val="43137"/>
                    </a:srgbClr>
                  </a:outerShdw>
                </a:effectLst>
              </a:rPr>
              <a:t> </a:t>
            </a:r>
            <a:r>
              <a:rPr lang="en-US" sz="3200" dirty="0">
                <a:solidFill>
                  <a:schemeClr val="bg1"/>
                </a:solidFill>
                <a:effectLst>
                  <a:outerShdw blurRad="38100" dist="38100" dir="2700000" algn="tl">
                    <a:srgbClr val="000000">
                      <a:alpha val="43137"/>
                    </a:srgbClr>
                  </a:outerShdw>
                </a:effectLst>
              </a:rPr>
              <a:t>In the beginning was the Word, and the Word was with God, and the Word was God. </a:t>
            </a:r>
            <a:r>
              <a:rPr lang="en-US" sz="3200" baseline="30000" dirty="0">
                <a:solidFill>
                  <a:schemeClr val="bg1"/>
                </a:solidFill>
                <a:effectLst>
                  <a:outerShdw blurRad="38100" dist="38100" dir="2700000" algn="tl">
                    <a:srgbClr val="000000">
                      <a:alpha val="43137"/>
                    </a:srgbClr>
                  </a:outerShdw>
                </a:effectLst>
              </a:rPr>
              <a:t>2</a:t>
            </a:r>
            <a:r>
              <a:rPr lang="en-US" sz="3200" dirty="0">
                <a:solidFill>
                  <a:schemeClr val="bg1"/>
                </a:solidFill>
                <a:effectLst>
                  <a:outerShdw blurRad="38100" dist="38100" dir="2700000" algn="tl">
                    <a:srgbClr val="000000">
                      <a:alpha val="43137"/>
                    </a:srgbClr>
                  </a:outerShdw>
                </a:effectLst>
              </a:rPr>
              <a:t> He was in the beginning with God. </a:t>
            </a:r>
            <a:r>
              <a:rPr lang="en-US" sz="3200" baseline="30000" dirty="0">
                <a:solidFill>
                  <a:schemeClr val="bg1"/>
                </a:solidFill>
                <a:effectLst>
                  <a:outerShdw blurRad="38100" dist="38100" dir="2700000" algn="tl">
                    <a:srgbClr val="000000">
                      <a:alpha val="43137"/>
                    </a:srgbClr>
                  </a:outerShdw>
                </a:effectLst>
              </a:rPr>
              <a:t>3</a:t>
            </a:r>
            <a:r>
              <a:rPr lang="en-US" sz="3200" dirty="0">
                <a:solidFill>
                  <a:schemeClr val="bg1"/>
                </a:solidFill>
                <a:effectLst>
                  <a:outerShdw blurRad="38100" dist="38100" dir="2700000" algn="tl">
                    <a:srgbClr val="000000">
                      <a:alpha val="43137"/>
                    </a:srgbClr>
                  </a:outerShdw>
                </a:effectLst>
              </a:rPr>
              <a:t> All things were made through him, and without him was not any thing made that was made. </a:t>
            </a:r>
            <a:r>
              <a:rPr lang="en-US" sz="3200" baseline="30000" dirty="0">
                <a:solidFill>
                  <a:schemeClr val="bg1"/>
                </a:solidFill>
                <a:effectLst>
                  <a:outerShdw blurRad="38100" dist="38100" dir="2700000" algn="tl">
                    <a:srgbClr val="000000">
                      <a:alpha val="43137"/>
                    </a:srgbClr>
                  </a:outerShdw>
                </a:effectLst>
              </a:rPr>
              <a:t>4</a:t>
            </a:r>
            <a:r>
              <a:rPr lang="en-US" sz="3200" dirty="0">
                <a:solidFill>
                  <a:schemeClr val="bg1"/>
                </a:solidFill>
                <a:effectLst>
                  <a:outerShdw blurRad="38100" dist="38100" dir="2700000" algn="tl">
                    <a:srgbClr val="000000">
                      <a:alpha val="43137"/>
                    </a:srgbClr>
                  </a:outerShdw>
                </a:effectLst>
              </a:rPr>
              <a:t> In him was life, and the life was the light of men. </a:t>
            </a:r>
            <a:r>
              <a:rPr lang="en-US" sz="3200" baseline="30000" dirty="0">
                <a:solidFill>
                  <a:schemeClr val="bg1"/>
                </a:solidFill>
                <a:effectLst>
                  <a:outerShdw blurRad="38100" dist="38100" dir="2700000" algn="tl">
                    <a:srgbClr val="000000">
                      <a:alpha val="43137"/>
                    </a:srgbClr>
                  </a:outerShdw>
                </a:effectLst>
              </a:rPr>
              <a:t>5</a:t>
            </a:r>
            <a:r>
              <a:rPr lang="en-US" sz="3200" dirty="0">
                <a:solidFill>
                  <a:schemeClr val="bg1"/>
                </a:solidFill>
                <a:effectLst>
                  <a:outerShdw blurRad="38100" dist="38100" dir="2700000" algn="tl">
                    <a:srgbClr val="000000">
                      <a:alpha val="43137"/>
                    </a:srgbClr>
                  </a:outerShdw>
                </a:effectLst>
              </a:rPr>
              <a:t> The light shines in the darkness, and the darkness has not overcome it. </a:t>
            </a:r>
            <a:endParaRPr lang="en-US" sz="3200" dirty="0" smtClean="0">
              <a:solidFill>
                <a:schemeClr val="bg1"/>
              </a:solidFill>
              <a:effectLst>
                <a:outerShdw blurRad="38100" dist="38100" dir="2700000" algn="tl">
                  <a:srgbClr val="000000">
                    <a:alpha val="43137"/>
                  </a:srgbClr>
                </a:outerShdw>
              </a:effectLst>
            </a:endParaRPr>
          </a:p>
          <a:p>
            <a:pPr algn="r"/>
            <a:r>
              <a:rPr lang="en-US" sz="3200" dirty="0" smtClean="0">
                <a:solidFill>
                  <a:schemeClr val="bg1"/>
                </a:solidFill>
                <a:effectLst>
                  <a:outerShdw blurRad="38100" dist="38100" dir="2700000" algn="tl">
                    <a:srgbClr val="000000">
                      <a:alpha val="43137"/>
                    </a:srgbClr>
                  </a:outerShdw>
                </a:effectLst>
              </a:rPr>
              <a:t>John </a:t>
            </a:r>
            <a:r>
              <a:rPr lang="en-US" sz="3200" dirty="0">
                <a:solidFill>
                  <a:schemeClr val="bg1"/>
                </a:solidFill>
                <a:effectLst>
                  <a:outerShdw blurRad="38100" dist="38100" dir="2700000" algn="tl">
                    <a:srgbClr val="000000">
                      <a:alpha val="43137"/>
                    </a:srgbClr>
                  </a:outerShdw>
                </a:effectLst>
              </a:rPr>
              <a:t>1:1–5 (ESV) </a:t>
            </a:r>
            <a:endParaRPr lang="en-US" sz="3200" dirty="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8541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416320"/>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The Gospel in Four Words</a:t>
            </a:r>
          </a:p>
          <a:p>
            <a:endParaRPr lang="en-US" sz="3600" dirty="0" smtClean="0">
              <a:solidFill>
                <a:schemeClr val="bg1"/>
              </a:solidFill>
              <a:effectLst>
                <a:outerShdw blurRad="38100" dist="38100" dir="2700000" algn="tl">
                  <a:srgbClr val="000000">
                    <a:alpha val="43137"/>
                  </a:srgbClr>
                </a:outerShdw>
              </a:effectLst>
            </a:endParaRPr>
          </a:p>
          <a:p>
            <a:r>
              <a:rPr lang="en-US" sz="3600" u="sng" dirty="0">
                <a:solidFill>
                  <a:schemeClr val="bg1"/>
                </a:solidFill>
                <a:effectLst>
                  <a:outerShdw blurRad="38100" dist="38100" dir="2700000" algn="tl">
                    <a:srgbClr val="000000">
                      <a:alpha val="43137"/>
                    </a:srgbClr>
                  </a:outerShdw>
                </a:effectLst>
              </a:rPr>
              <a:t>Sin</a:t>
            </a:r>
            <a:r>
              <a:rPr lang="en-US" sz="3600" dirty="0">
                <a:solidFill>
                  <a:schemeClr val="bg1"/>
                </a:solidFill>
                <a:effectLst>
                  <a:outerShdw blurRad="38100" dist="38100" dir="2700000" algn="tl">
                    <a:srgbClr val="000000">
                      <a:alpha val="43137"/>
                    </a:srgbClr>
                  </a:outerShdw>
                </a:effectLst>
              </a:rPr>
              <a:t> – It is the essence of our nature when conceived; we are made in the image of God but that image is deeply impacted by the presence of </a:t>
            </a:r>
            <a:r>
              <a:rPr lang="en-US" sz="3600" dirty="0" smtClean="0">
                <a:solidFill>
                  <a:schemeClr val="bg1"/>
                </a:solidFill>
                <a:effectLst>
                  <a:outerShdw blurRad="38100" dist="38100" dir="2700000" algn="tl">
                    <a:srgbClr val="000000">
                      <a:alpha val="43137"/>
                    </a:srgbClr>
                  </a:outerShdw>
                </a:effectLst>
              </a:rPr>
              <a:t>sin</a:t>
            </a:r>
            <a:endParaRPr lang="en-US" sz="3600" dirty="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9567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The Gospel in Four Words</a:t>
            </a:r>
          </a:p>
          <a:p>
            <a:endParaRPr lang="en-US" sz="3600" dirty="0" smtClean="0">
              <a:solidFill>
                <a:schemeClr val="bg1"/>
              </a:solidFill>
              <a:effectLst>
                <a:outerShdw blurRad="38100" dist="38100" dir="2700000" algn="tl">
                  <a:srgbClr val="000000">
                    <a:alpha val="43137"/>
                  </a:srgbClr>
                </a:outerShdw>
              </a:effectLst>
            </a:endParaRPr>
          </a:p>
          <a:p>
            <a:r>
              <a:rPr lang="en-US" sz="3600" u="sng" dirty="0">
                <a:solidFill>
                  <a:schemeClr val="bg1"/>
                </a:solidFill>
                <a:effectLst>
                  <a:outerShdw blurRad="38100" dist="38100" dir="2700000" algn="tl">
                    <a:srgbClr val="000000">
                      <a:alpha val="43137"/>
                    </a:srgbClr>
                  </a:outerShdw>
                </a:effectLst>
              </a:rPr>
              <a:t>Jesus</a:t>
            </a:r>
            <a:r>
              <a:rPr lang="en-US" sz="3600" dirty="0">
                <a:solidFill>
                  <a:schemeClr val="bg1"/>
                </a:solidFill>
                <a:effectLst>
                  <a:outerShdw blurRad="38100" dist="38100" dir="2700000" algn="tl">
                    <a:srgbClr val="000000">
                      <a:alpha val="43137"/>
                    </a:srgbClr>
                  </a:outerShdw>
                </a:effectLst>
              </a:rPr>
              <a:t> – the only way for reconciliation </a:t>
            </a: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0872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555641"/>
          </a:xfrm>
          <a:prstGeom prst="rect">
            <a:avLst/>
          </a:prstGeom>
          <a:noFill/>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rPr>
              <a:t>The Gospel in Four Words</a:t>
            </a:r>
          </a:p>
          <a:p>
            <a:endParaRPr lang="en-US" sz="3600" dirty="0" smtClean="0">
              <a:solidFill>
                <a:schemeClr val="bg1"/>
              </a:solidFill>
              <a:effectLst>
                <a:outerShdw blurRad="38100" dist="38100" dir="2700000" algn="tl">
                  <a:srgbClr val="000000">
                    <a:alpha val="43137"/>
                  </a:srgbClr>
                </a:outerShdw>
              </a:effectLst>
            </a:endParaRPr>
          </a:p>
          <a:p>
            <a:r>
              <a:rPr lang="en-US" sz="3600" u="sng" dirty="0">
                <a:solidFill>
                  <a:schemeClr val="bg1"/>
                </a:solidFill>
                <a:effectLst>
                  <a:outerShdw blurRad="38100" dist="38100" dir="2700000" algn="tl">
                    <a:srgbClr val="000000">
                      <a:alpha val="43137"/>
                    </a:srgbClr>
                  </a:outerShdw>
                </a:effectLst>
              </a:rPr>
              <a:t>Response</a:t>
            </a:r>
            <a:r>
              <a:rPr lang="en-US" sz="3600" dirty="0">
                <a:solidFill>
                  <a:schemeClr val="bg1"/>
                </a:solidFill>
                <a:effectLst>
                  <a:outerShdw blurRad="38100" dist="38100" dir="2700000" algn="tl">
                    <a:srgbClr val="000000">
                      <a:alpha val="43137"/>
                    </a:srgbClr>
                  </a:outerShdw>
                </a:effectLst>
              </a:rPr>
              <a:t> – based on faith, not </a:t>
            </a:r>
            <a:r>
              <a:rPr lang="en-US" sz="3600" dirty="0" smtClean="0">
                <a:solidFill>
                  <a:schemeClr val="bg1"/>
                </a:solidFill>
                <a:effectLst>
                  <a:outerShdw blurRad="38100" dist="38100" dir="2700000" algn="tl">
                    <a:srgbClr val="000000">
                      <a:alpha val="43137"/>
                    </a:srgbClr>
                  </a:outerShdw>
                </a:effectLst>
              </a:rPr>
              <a:t>action</a:t>
            </a:r>
          </a:p>
          <a:p>
            <a:endParaRPr lang="en-US" sz="2400" dirty="0">
              <a:solidFill>
                <a:schemeClr val="bg1"/>
              </a:solidFill>
              <a:effectLst>
                <a:outerShdw blurRad="38100" dist="38100" dir="2700000" algn="tl">
                  <a:srgbClr val="000000">
                    <a:alpha val="43137"/>
                  </a:srgbClr>
                </a:outerShdw>
              </a:effectLst>
            </a:endParaRPr>
          </a:p>
          <a:p>
            <a:r>
              <a:rPr lang="en-US" sz="3200" dirty="0">
                <a:solidFill>
                  <a:schemeClr val="bg1"/>
                </a:solidFill>
              </a:rPr>
              <a:t>Romans 10:8–9 (ESV) </a:t>
            </a:r>
            <a:r>
              <a:rPr lang="en-US" sz="3200" dirty="0" smtClean="0">
                <a:solidFill>
                  <a:schemeClr val="bg1"/>
                </a:solidFill>
              </a:rPr>
              <a:t>- </a:t>
            </a:r>
            <a:r>
              <a:rPr lang="en-US" sz="3200" baseline="30000" dirty="0" smtClean="0">
                <a:solidFill>
                  <a:schemeClr val="bg1"/>
                </a:solidFill>
              </a:rPr>
              <a:t>8</a:t>
            </a:r>
            <a:r>
              <a:rPr lang="en-US" sz="3200" dirty="0" smtClean="0">
                <a:solidFill>
                  <a:schemeClr val="bg1"/>
                </a:solidFill>
              </a:rPr>
              <a:t> </a:t>
            </a:r>
            <a:r>
              <a:rPr lang="en-US" sz="3200" dirty="0">
                <a:solidFill>
                  <a:schemeClr val="bg1"/>
                </a:solidFill>
              </a:rPr>
              <a:t>But what does it say? “The word is near you, in your mouth and in your heart” (that is, the word of faith that we proclaim); </a:t>
            </a:r>
            <a:r>
              <a:rPr lang="en-US" sz="3200" baseline="30000" dirty="0">
                <a:solidFill>
                  <a:schemeClr val="bg1"/>
                </a:solidFill>
              </a:rPr>
              <a:t>9</a:t>
            </a:r>
            <a:r>
              <a:rPr lang="en-US" sz="3200" dirty="0">
                <a:solidFill>
                  <a:schemeClr val="bg1"/>
                </a:solidFill>
              </a:rPr>
              <a:t> because, if you confess with your mouth that Jesus is Lord and believe in your heart that God raised him from the dead, you will be saved. </a:t>
            </a:r>
          </a:p>
          <a:p>
            <a:r>
              <a:rPr lang="en-US" sz="3200" dirty="0">
                <a:solidFill>
                  <a:schemeClr val="bg1"/>
                </a:solidFill>
              </a:rPr>
              <a:t> </a:t>
            </a:r>
          </a:p>
          <a:p>
            <a:r>
              <a:rPr lang="en-US" sz="3200" dirty="0">
                <a:solidFill>
                  <a:schemeClr val="bg1"/>
                </a:solidFill>
              </a:rPr>
              <a:t>Ephesians 2:8–9 (ESV) </a:t>
            </a:r>
            <a:r>
              <a:rPr lang="en-US" sz="3200" dirty="0" smtClean="0">
                <a:solidFill>
                  <a:schemeClr val="bg1"/>
                </a:solidFill>
              </a:rPr>
              <a:t>- </a:t>
            </a:r>
            <a:r>
              <a:rPr lang="en-US" sz="3200" baseline="30000" dirty="0" smtClean="0">
                <a:solidFill>
                  <a:schemeClr val="bg1"/>
                </a:solidFill>
              </a:rPr>
              <a:t>8</a:t>
            </a:r>
            <a:r>
              <a:rPr lang="en-US" sz="3200" dirty="0" smtClean="0">
                <a:solidFill>
                  <a:schemeClr val="bg1"/>
                </a:solidFill>
              </a:rPr>
              <a:t> </a:t>
            </a:r>
            <a:r>
              <a:rPr lang="en-US" sz="3200" dirty="0">
                <a:solidFill>
                  <a:schemeClr val="bg1"/>
                </a:solidFill>
              </a:rPr>
              <a:t>For by grace you have been saved through faith. And this is not your own doing; it is the gift of God, </a:t>
            </a:r>
            <a:r>
              <a:rPr lang="en-US" sz="3200" baseline="30000" dirty="0">
                <a:solidFill>
                  <a:schemeClr val="bg1"/>
                </a:solidFill>
              </a:rPr>
              <a:t>9</a:t>
            </a:r>
            <a:r>
              <a:rPr lang="en-US" sz="3200" dirty="0">
                <a:solidFill>
                  <a:schemeClr val="bg1"/>
                </a:solidFill>
              </a:rPr>
              <a:t> not a result of works, so that no one may boast. </a:t>
            </a:r>
          </a:p>
        </p:txBody>
      </p:sp>
    </p:spTree>
    <p:extLst>
      <p:ext uri="{BB962C8B-B14F-4D97-AF65-F5344CB8AC3E}">
        <p14:creationId xmlns:p14="http://schemas.microsoft.com/office/powerpoint/2010/main" val="2768749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smtClean="0">
              <a:solidFill>
                <a:schemeClr val="bg1"/>
              </a:solidFill>
              <a:effectLst>
                <a:outerShdw blurRad="38100" dist="38100" dir="2700000" algn="tl">
                  <a:srgbClr val="000000">
                    <a:alpha val="43137"/>
                  </a:srgbClr>
                </a:outerShdw>
              </a:effectLst>
            </a:endParaRPr>
          </a:p>
          <a:p>
            <a:pPr algn="ctr"/>
            <a:r>
              <a:rPr lang="en-US" sz="3600" dirty="0" smtClean="0">
                <a:solidFill>
                  <a:schemeClr val="bg1"/>
                </a:solidFill>
                <a:effectLst>
                  <a:outerShdw blurRad="38100" dist="38100" dir="2700000" algn="tl">
                    <a:srgbClr val="000000">
                      <a:alpha val="43137"/>
                    </a:srgbClr>
                  </a:outerShdw>
                </a:effectLst>
              </a:rPr>
              <a:t>This </a:t>
            </a:r>
            <a:r>
              <a:rPr lang="en-US" sz="3600" dirty="0">
                <a:solidFill>
                  <a:schemeClr val="bg1"/>
                </a:solidFill>
                <a:effectLst>
                  <a:outerShdw blurRad="38100" dist="38100" dir="2700000" algn="tl">
                    <a:srgbClr val="000000">
                      <a:alpha val="43137"/>
                    </a:srgbClr>
                  </a:outerShdw>
                </a:effectLst>
              </a:rPr>
              <a:t>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a:t>
            </a:r>
            <a:r>
              <a:rPr lang="en-US" sz="3600">
                <a:solidFill>
                  <a:schemeClr val="bg1"/>
                </a:solidFill>
                <a:effectLst>
                  <a:outerShdw blurRad="38100" dist="38100" dir="2700000" algn="tl">
                    <a:srgbClr val="000000">
                      <a:alpha val="43137"/>
                    </a:srgbClr>
                  </a:outerShdw>
                </a:effectLst>
              </a:rPr>
              <a:t>my </a:t>
            </a:r>
            <a:r>
              <a:rPr lang="en-US" sz="3600" smtClean="0">
                <a:solidFill>
                  <a:schemeClr val="bg1"/>
                </a:solidFill>
                <a:effectLst>
                  <a:outerShdw blurRad="38100" dist="38100" dir="2700000" algn="tl">
                    <a:srgbClr val="000000">
                      <a:alpha val="43137"/>
                    </a:srgbClr>
                  </a:outerShdw>
                </a:effectLst>
              </a:rPr>
              <a:t>thinking </a:t>
            </a:r>
            <a:r>
              <a:rPr lang="en-US" sz="3600" dirty="0">
                <a:solidFill>
                  <a:schemeClr val="bg1"/>
                </a:solidFill>
                <a:effectLst>
                  <a:outerShdw blurRad="38100" dist="38100" dir="2700000" algn="tl">
                    <a:srgbClr val="000000">
                      <a:alpha val="43137"/>
                    </a:srgbClr>
                  </a:outerShdw>
                </a:effectLst>
              </a:rPr>
              <a:t>and transform my life.  I will learn it, live it and give it to those around me.  </a:t>
            </a:r>
            <a:r>
              <a:rPr lang="en-US" sz="3600" dirty="0" smtClean="0">
                <a:solidFill>
                  <a:schemeClr val="bg1"/>
                </a:solidFill>
                <a:effectLst>
                  <a:outerShdw blurRad="38100" dist="38100" dir="2700000" algn="tl">
                    <a:srgbClr val="000000">
                      <a:alpha val="43137"/>
                    </a:srgbClr>
                  </a:outerShdw>
                </a:effectLst>
              </a:rPr>
              <a:t>Amen</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66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s://lh3.googleusercontent.com/4WvzBwAXbF52X1VCMKubGcdPyTfzYaqeayel2qyFxrZmdjwjURcJR8EkJMKxaIHmKuTQEdO_V_2i61DD8_ODI64cjqHdG6oqx9YAQLTEvVerRejJVrEgcqzn6vEGMfJ8JSJvSiDpMKGq0XwmWtkbh8Jcp14-I22m5ZV3_D_7gvNA_aCGu5CWI0-HbuzLK-_K6kD109aTb1uC4FZnuCuEwoCfTDQF3J7jYFrLuDwv4-bXiUxStC8NJ6mnUaqyAyB-JlBolnVmkU2gcLNB9hZcVXk3-pZd2cexdm1qy5l2Pan2EreZo3DaRdaCa6u97SC8O-xR28BPPzBB4KUeT3SenN_L0sxYpjpONYyp5ipw906Z4zBcyREgA9RuR3Hk1SU3m5-_uJUs1wnL_R8W4zsBZ3wwpXFZtYcd8cKRZriBh8uKShGvWRlRxEmLpTwSginAebNuIQsV4s5QCxduTCBkGRMznGbAiCCXPibA-STVU2zTBXZeG66DdNiBwRNzRjxZ-xJ5YhsVdbGV4ZEmSAH-lUEYiMICBlyDNlC-EhZDXwyA3sTRnK9fPlshBSpORLyFEBQoZJhEJxwoM4HLkVOLjGk445Olwv45HgbDv7O4_36mxfSbob_WA1wdAdWCfaJtNQH9Ra5YPpo-vF7sjDLt-Ve2sbBVOGs-HWbTo5FmUgB1s8IMljcOj3ddLR_L=w1250-h937-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t="24928"/>
          <a:stretch/>
        </p:blipFill>
        <p:spPr bwMode="auto">
          <a:xfrm>
            <a:off x="0" y="-8352"/>
            <a:ext cx="12192000" cy="686635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7399176" y="1334278"/>
            <a:ext cx="9330" cy="681134"/>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027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https://lh3.googleusercontent.com/UwZhXF-f029UnMjXAQzAjcfjLzrlojWLiXhS0E_H1Q43K4CW8x1shL7ttjDC6INZX3Gfc5UOspHJC_CynC--MV8V801Et1xze5sB8vUZvNjmsZ6E3EjdrQaRVPl9HSLidaBkQP9Ree0bYmJEvWEKmSatgLyE70d7fW-ETOCBS7A8PCQ2XnqDrf9Vw08D4mHBcoNEzayyNxhy2-ccT3FWUo6d3W3TfZuYbxx4KSovCJ4viVuQYDl0za-IeYMMb1wDOhUFzcrX2eo2u0M2u4kx_mfwG99KlNrJ4T5l99qjPhbPITDiXgUGUJd4QWvv-6BXAWC0HvirQls3tl0OMVxnndkoDDIl-LEXQKVkHKgdBn3wtXGI4dWujS8Z4uA0mYhs-ZYA51zZQezaWy1j3SYhUwjp8nXCsziDn-6VQ_jEn1vPSd-Af0KNeitRSltzczH8gLsMDJQSLtsMhZHhWHfAI5fjLoQfKWTUnVeXEhgiooqTwEqvuiuRKywoE0I5Ab6eQUCUbIReA9xm9pErtJFve101sGm9l6foAxtzPlSY-8PJaxQjSKR5cHh1YrbFmqePMh-003UIEnWykjSucsLLXprGgW1ihrnPmvv92rOp7kxYRREw0QxJxvuQTNtzMyEOspndzomJwkkRPHs-ptlhWACtwZBAUV9qW5EO2xob-Iy9MOKCehvqEKUVQNAQ=w1250-h937-no?authuser=0"/>
          <p:cNvPicPr>
            <a:picLocks noChangeAspect="1" noChangeArrowheads="1"/>
          </p:cNvPicPr>
          <p:nvPr/>
        </p:nvPicPr>
        <p:blipFill rotWithShape="1">
          <a:blip r:embed="rId2">
            <a:extLst>
              <a:ext uri="{28A0092B-C50C-407E-A947-70E740481C1C}">
                <a14:useLocalDpi xmlns:a14="http://schemas.microsoft.com/office/drawing/2010/main" val="0"/>
              </a:ext>
            </a:extLst>
          </a:blip>
          <a:srcRect t="25459"/>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30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47536"/>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rPr>
              <a:t>1</a:t>
            </a:r>
            <a:r>
              <a:rPr lang="en-US" sz="3600" dirty="0">
                <a:solidFill>
                  <a:schemeClr val="bg1"/>
                </a:solidFill>
                <a:effectLst>
                  <a:outerShdw blurRad="38100" dist="38100" dir="2700000" algn="tl">
                    <a:srgbClr val="000000">
                      <a:alpha val="43137"/>
                    </a:srgbClr>
                  </a:outerShdw>
                </a:effectLst>
              </a:rPr>
              <a:t> Paul, an apostle—not from men nor through man, but through Jesus Christ and God the Father, who raised him from the dead— </a:t>
            </a:r>
            <a:r>
              <a:rPr lang="en-US" sz="3600" baseline="30000" dirty="0">
                <a:solidFill>
                  <a:schemeClr val="bg1"/>
                </a:solidFill>
                <a:effectLst>
                  <a:outerShdw blurRad="38100" dist="38100" dir="2700000" algn="tl">
                    <a:srgbClr val="000000">
                      <a:alpha val="43137"/>
                    </a:srgbClr>
                  </a:outerShdw>
                </a:effectLst>
              </a:rPr>
              <a:t>2</a:t>
            </a:r>
            <a:r>
              <a:rPr lang="en-US" sz="3600" dirty="0">
                <a:solidFill>
                  <a:schemeClr val="bg1"/>
                </a:solidFill>
                <a:effectLst>
                  <a:outerShdw blurRad="38100" dist="38100" dir="2700000" algn="tl">
                    <a:srgbClr val="000000">
                      <a:alpha val="43137"/>
                    </a:srgbClr>
                  </a:outerShdw>
                </a:effectLst>
              </a:rPr>
              <a:t> and all the brothers who are with me, To the churches of Galatia: </a:t>
            </a:r>
            <a:r>
              <a:rPr lang="en-US" sz="3600" baseline="30000" dirty="0">
                <a:solidFill>
                  <a:schemeClr val="bg1"/>
                </a:solidFill>
                <a:effectLst>
                  <a:outerShdw blurRad="38100" dist="38100" dir="2700000" algn="tl">
                    <a:srgbClr val="000000">
                      <a:alpha val="43137"/>
                    </a:srgbClr>
                  </a:outerShdw>
                </a:effectLst>
              </a:rPr>
              <a:t>3</a:t>
            </a:r>
            <a:r>
              <a:rPr lang="en-US" sz="3600" dirty="0">
                <a:solidFill>
                  <a:schemeClr val="bg1"/>
                </a:solidFill>
                <a:effectLst>
                  <a:outerShdw blurRad="38100" dist="38100" dir="2700000" algn="tl">
                    <a:srgbClr val="000000">
                      <a:alpha val="43137"/>
                    </a:srgbClr>
                  </a:outerShdw>
                </a:effectLst>
              </a:rPr>
              <a:t> Grace to you and peace from God our Father and the Lord Jesus Christ, </a:t>
            </a:r>
            <a:r>
              <a:rPr lang="en-US" sz="3600" baseline="30000" dirty="0">
                <a:solidFill>
                  <a:schemeClr val="bg1"/>
                </a:solidFill>
                <a:effectLst>
                  <a:outerShdw blurRad="38100" dist="38100" dir="2700000" algn="tl">
                    <a:srgbClr val="000000">
                      <a:alpha val="43137"/>
                    </a:srgbClr>
                  </a:outerShdw>
                </a:effectLst>
              </a:rPr>
              <a:t>4</a:t>
            </a:r>
            <a:r>
              <a:rPr lang="en-US" sz="3600" dirty="0">
                <a:solidFill>
                  <a:schemeClr val="bg1"/>
                </a:solidFill>
                <a:effectLst>
                  <a:outerShdw blurRad="38100" dist="38100" dir="2700000" algn="tl">
                    <a:srgbClr val="000000">
                      <a:alpha val="43137"/>
                    </a:srgbClr>
                  </a:outerShdw>
                </a:effectLst>
              </a:rPr>
              <a:t> who gave himself for our sins to deliver us from the present evil age, according to the will of our God and Father, </a:t>
            </a:r>
            <a:r>
              <a:rPr lang="en-US" sz="3600" baseline="30000" dirty="0">
                <a:solidFill>
                  <a:schemeClr val="bg1"/>
                </a:solidFill>
                <a:effectLst>
                  <a:outerShdw blurRad="38100" dist="38100" dir="2700000" algn="tl">
                    <a:srgbClr val="000000">
                      <a:alpha val="43137"/>
                    </a:srgbClr>
                  </a:outerShdw>
                </a:effectLst>
              </a:rPr>
              <a:t>5</a:t>
            </a:r>
            <a:r>
              <a:rPr lang="en-US" sz="3600" dirty="0">
                <a:solidFill>
                  <a:schemeClr val="bg1"/>
                </a:solidFill>
                <a:effectLst>
                  <a:outerShdw blurRad="38100" dist="38100" dir="2700000" algn="tl">
                    <a:srgbClr val="000000">
                      <a:alpha val="43137"/>
                    </a:srgbClr>
                  </a:outerShdw>
                </a:effectLst>
              </a:rPr>
              <a:t> to whom be the glory forever and ever. Amen. </a:t>
            </a:r>
          </a:p>
          <a:p>
            <a:pPr algn="r"/>
            <a:r>
              <a:rPr lang="en-US" sz="3400" dirty="0" smtClean="0">
                <a:solidFill>
                  <a:schemeClr val="bg1"/>
                </a:solidFill>
                <a:effectLst>
                  <a:outerShdw blurRad="38100" dist="38100" dir="2700000" algn="tl">
                    <a:srgbClr val="000000">
                      <a:alpha val="43137"/>
                    </a:srgbClr>
                  </a:outerShdw>
                </a:effectLst>
              </a:rPr>
              <a:t>Galatians 1:1-5 </a:t>
            </a:r>
            <a:r>
              <a:rPr lang="en-US" sz="3400" dirty="0" smtClean="0">
                <a:solidFill>
                  <a:schemeClr val="bg1"/>
                </a:solidFill>
                <a:effectLst>
                  <a:outerShdw blurRad="38100" dist="38100" dir="2700000" algn="tl">
                    <a:srgbClr val="000000">
                      <a:alpha val="43137"/>
                    </a:srgbClr>
                  </a:outerShdw>
                </a:effectLst>
              </a:rPr>
              <a:t>(ESV)</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3096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185214"/>
          </a:xfrm>
          <a:prstGeom prst="rect">
            <a:avLst/>
          </a:prstGeom>
          <a:noFill/>
        </p:spPr>
        <p:txBody>
          <a:bodyPr wrap="square" rtlCol="0">
            <a:spAutoFit/>
          </a:bodyPr>
          <a:lstStyle/>
          <a:p>
            <a:r>
              <a:rPr lang="en-US" sz="3400" baseline="30000" dirty="0">
                <a:solidFill>
                  <a:schemeClr val="bg1"/>
                </a:solidFill>
                <a:effectLst>
                  <a:outerShdw blurRad="38100" dist="38100" dir="2700000" algn="tl">
                    <a:srgbClr val="000000">
                      <a:alpha val="43137"/>
                    </a:srgbClr>
                  </a:outerShdw>
                </a:effectLst>
              </a:rPr>
              <a:t>6</a:t>
            </a:r>
            <a:r>
              <a:rPr lang="en-US" sz="3400" dirty="0">
                <a:solidFill>
                  <a:schemeClr val="bg1"/>
                </a:solidFill>
                <a:effectLst>
                  <a:outerShdw blurRad="38100" dist="38100" dir="2700000" algn="tl">
                    <a:srgbClr val="000000">
                      <a:alpha val="43137"/>
                    </a:srgbClr>
                  </a:outerShdw>
                </a:effectLst>
              </a:rPr>
              <a:t> I am astonished that you are so quickly deserting him who called you in the grace of Christ and are turning to a different </a:t>
            </a:r>
            <a:r>
              <a:rPr lang="en-US" sz="3400" dirty="0" smtClean="0">
                <a:solidFill>
                  <a:schemeClr val="bg1"/>
                </a:solidFill>
                <a:effectLst>
                  <a:outerShdw blurRad="38100" dist="38100" dir="2700000" algn="tl">
                    <a:srgbClr val="000000">
                      <a:alpha val="43137"/>
                    </a:srgbClr>
                  </a:outerShdw>
                </a:effectLst>
              </a:rPr>
              <a:t>gospel</a:t>
            </a:r>
          </a:p>
          <a:p>
            <a:pPr algn="r"/>
            <a:r>
              <a:rPr lang="en-US" sz="3400" dirty="0" smtClean="0">
                <a:solidFill>
                  <a:schemeClr val="bg1"/>
                </a:solidFill>
                <a:effectLst>
                  <a:outerShdw blurRad="38100" dist="38100" dir="2700000" algn="tl">
                    <a:srgbClr val="000000">
                      <a:alpha val="43137"/>
                    </a:srgbClr>
                  </a:outerShdw>
                </a:effectLst>
              </a:rPr>
              <a:t>Galatians 1:6 </a:t>
            </a:r>
            <a:r>
              <a:rPr lang="en-US" sz="3400" dirty="0" smtClean="0">
                <a:solidFill>
                  <a:schemeClr val="bg1"/>
                </a:solidFill>
                <a:effectLst>
                  <a:outerShdw blurRad="38100" dist="38100" dir="2700000" algn="tl">
                    <a:srgbClr val="000000">
                      <a:alpha val="43137"/>
                    </a:srgbClr>
                  </a:outerShdw>
                </a:effectLst>
              </a:rPr>
              <a:t>(ESV)</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976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231654"/>
          </a:xfrm>
          <a:prstGeom prst="rect">
            <a:avLst/>
          </a:prstGeom>
          <a:noFill/>
        </p:spPr>
        <p:txBody>
          <a:bodyPr wrap="square" rtlCol="0">
            <a:spAutoFit/>
          </a:bodyPr>
          <a:lstStyle/>
          <a:p>
            <a:r>
              <a:rPr lang="en-US" sz="3400" baseline="30000" dirty="0">
                <a:solidFill>
                  <a:schemeClr val="bg1"/>
                </a:solidFill>
                <a:effectLst>
                  <a:outerShdw blurRad="38100" dist="38100" dir="2700000" algn="tl">
                    <a:srgbClr val="000000">
                      <a:alpha val="43137"/>
                    </a:srgbClr>
                  </a:outerShdw>
                </a:effectLst>
              </a:rPr>
              <a:t>6</a:t>
            </a:r>
            <a:r>
              <a:rPr lang="en-US" sz="3400" dirty="0">
                <a:solidFill>
                  <a:schemeClr val="bg1"/>
                </a:solidFill>
                <a:effectLst>
                  <a:outerShdw blurRad="38100" dist="38100" dir="2700000" algn="tl">
                    <a:srgbClr val="000000">
                      <a:alpha val="43137"/>
                    </a:srgbClr>
                  </a:outerShdw>
                </a:effectLst>
              </a:rPr>
              <a:t> I am astonished that you are so quickly deserting him who called you in the grace of Christ and are turning to a different gospel— </a:t>
            </a:r>
            <a:r>
              <a:rPr lang="en-US" sz="3400" baseline="30000" dirty="0"/>
              <a:t>7</a:t>
            </a:r>
            <a:r>
              <a:rPr lang="en-US" sz="3400" dirty="0"/>
              <a:t> not that there is another one, but there are some who trouble you and want to distort the gospel of Christ. </a:t>
            </a:r>
            <a:endParaRPr lang="en-US" sz="3400" dirty="0" smtClean="0"/>
          </a:p>
          <a:p>
            <a:endParaRPr lang="en-US" sz="3400" dirty="0">
              <a:solidFill>
                <a:schemeClr val="bg1"/>
              </a:solidFill>
              <a:effectLst>
                <a:outerShdw blurRad="38100" dist="38100" dir="2700000" algn="tl">
                  <a:srgbClr val="000000">
                    <a:alpha val="43137"/>
                  </a:srgbClr>
                </a:outerShdw>
              </a:effectLst>
            </a:endParaRPr>
          </a:p>
          <a:p>
            <a:pPr algn="r"/>
            <a:r>
              <a:rPr lang="en-US" sz="3400" dirty="0" smtClean="0">
                <a:solidFill>
                  <a:schemeClr val="bg1"/>
                </a:solidFill>
                <a:effectLst>
                  <a:outerShdw blurRad="38100" dist="38100" dir="2700000" algn="tl">
                    <a:srgbClr val="000000">
                      <a:alpha val="43137"/>
                    </a:srgbClr>
                  </a:outerShdw>
                </a:effectLst>
              </a:rPr>
              <a:t>Galatians 1:6-7 </a:t>
            </a:r>
            <a:r>
              <a:rPr lang="en-US" sz="3400" dirty="0" smtClean="0">
                <a:solidFill>
                  <a:schemeClr val="bg1"/>
                </a:solidFill>
                <a:effectLst>
                  <a:outerShdw blurRad="38100" dist="38100" dir="2700000" algn="tl">
                    <a:srgbClr val="000000">
                      <a:alpha val="43137"/>
                    </a:srgbClr>
                  </a:outerShdw>
                </a:effectLst>
              </a:rPr>
              <a:t>(ESV)</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6315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031325"/>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Apostle = one sent out with a particular message by the initiation and authority of another</a:t>
            </a:r>
          </a:p>
          <a:p>
            <a:pPr algn="r"/>
            <a:endParaRPr lang="en-US" sz="3600" dirty="0">
              <a:solidFill>
                <a:schemeClr val="bg1"/>
              </a:solidFill>
            </a:endParaRPr>
          </a:p>
          <a:p>
            <a:endParaRPr lang="en-US" dirty="0"/>
          </a:p>
        </p:txBody>
      </p:sp>
    </p:spTree>
    <p:extLst>
      <p:ext uri="{BB962C8B-B14F-4D97-AF65-F5344CB8AC3E}">
        <p14:creationId xmlns:p14="http://schemas.microsoft.com/office/powerpoint/2010/main" val="90083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370975"/>
          </a:xfrm>
          <a:prstGeom prst="rect">
            <a:avLst/>
          </a:prstGeom>
          <a:noFill/>
        </p:spPr>
        <p:txBody>
          <a:bodyPr wrap="square" rtlCol="0">
            <a:spAutoFit/>
          </a:bodyPr>
          <a:lstStyle/>
          <a:p>
            <a:r>
              <a:rPr lang="en-US" sz="3400" baseline="30000" dirty="0">
                <a:solidFill>
                  <a:schemeClr val="bg1"/>
                </a:solidFill>
                <a:effectLst>
                  <a:outerShdw blurRad="38100" dist="38100" dir="2700000" algn="tl">
                    <a:srgbClr val="000000">
                      <a:alpha val="43137"/>
                    </a:srgbClr>
                  </a:outerShdw>
                </a:effectLst>
              </a:rPr>
              <a:t>6</a:t>
            </a:r>
            <a:r>
              <a:rPr lang="en-US" sz="3400" dirty="0">
                <a:solidFill>
                  <a:schemeClr val="bg1"/>
                </a:solidFill>
                <a:effectLst>
                  <a:outerShdw blurRad="38100" dist="38100" dir="2700000" algn="tl">
                    <a:srgbClr val="000000">
                      <a:alpha val="43137"/>
                    </a:srgbClr>
                  </a:outerShdw>
                </a:effectLst>
              </a:rPr>
              <a:t> I am astonished that you are so quickly deserting him who called you in the grace of Christ and are turning to a different gospel— </a:t>
            </a:r>
            <a:r>
              <a:rPr lang="en-US" sz="3400" baseline="30000" dirty="0">
                <a:solidFill>
                  <a:schemeClr val="bg1"/>
                </a:solidFill>
                <a:effectLst>
                  <a:outerShdw blurRad="38100" dist="38100" dir="2700000" algn="tl">
                    <a:srgbClr val="000000">
                      <a:alpha val="43137"/>
                    </a:srgbClr>
                  </a:outerShdw>
                </a:effectLst>
              </a:rPr>
              <a:t>7</a:t>
            </a:r>
            <a:r>
              <a:rPr lang="en-US" sz="3400" dirty="0">
                <a:solidFill>
                  <a:schemeClr val="bg1"/>
                </a:solidFill>
                <a:effectLst>
                  <a:outerShdw blurRad="38100" dist="38100" dir="2700000" algn="tl">
                    <a:srgbClr val="000000">
                      <a:alpha val="43137"/>
                    </a:srgbClr>
                  </a:outerShdw>
                </a:effectLst>
              </a:rPr>
              <a:t> not that there is another one, but there are some who trouble you and want to distort the gospel of Christ. </a:t>
            </a:r>
            <a:r>
              <a:rPr lang="en-US" sz="3400" baseline="30000" dirty="0"/>
              <a:t>8</a:t>
            </a:r>
            <a:r>
              <a:rPr lang="en-US" sz="3400" dirty="0"/>
              <a:t> But even if we or an angel from heaven should preach to you a gospel contrary to the one we preached to you, let him be accursed. </a:t>
            </a:r>
            <a:r>
              <a:rPr lang="en-US" sz="3400" baseline="30000" dirty="0"/>
              <a:t>9</a:t>
            </a:r>
            <a:r>
              <a:rPr lang="en-US" sz="3400" dirty="0"/>
              <a:t> As we have said before, so now I say again: If anyone is preaching to you a gospel contrary to the one you received, let him be accursed. </a:t>
            </a:r>
            <a:r>
              <a:rPr lang="en-US" sz="3400" baseline="30000" dirty="0"/>
              <a:t>10</a:t>
            </a:r>
            <a:r>
              <a:rPr lang="en-US" sz="3400" dirty="0"/>
              <a:t> For am I now seeking the approval of man, or of God? Or am I trying to please man? If I were still trying to please man, I would not be a servant of Christ. </a:t>
            </a:r>
            <a:endParaRPr lang="en-US" sz="3400" dirty="0" smtClean="0"/>
          </a:p>
          <a:p>
            <a:pPr algn="r"/>
            <a:r>
              <a:rPr lang="en-US" sz="3400" dirty="0" smtClean="0">
                <a:solidFill>
                  <a:schemeClr val="bg1"/>
                </a:solidFill>
                <a:effectLst>
                  <a:outerShdw blurRad="38100" dist="38100" dir="2700000" algn="tl">
                    <a:srgbClr val="000000">
                      <a:alpha val="43137"/>
                    </a:srgbClr>
                  </a:outerShdw>
                </a:effectLst>
              </a:rPr>
              <a:t>Galatians 1:6-10 (ESV)</a:t>
            </a:r>
            <a:endParaRPr lang="en-US" sz="3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8975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TotalTime>
  <Words>1008</Words>
  <Application>Microsoft Office PowerPoint</Application>
  <PresentationFormat>Widescreen</PresentationFormat>
  <Paragraphs>54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21</cp:revision>
  <dcterms:created xsi:type="dcterms:W3CDTF">2020-07-28T13:09:29Z</dcterms:created>
  <dcterms:modified xsi:type="dcterms:W3CDTF">2020-08-08T18:44:00Z</dcterms:modified>
</cp:coreProperties>
</file>