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2" r:id="rId4"/>
    <p:sldId id="265" r:id="rId5"/>
    <p:sldId id="276" r:id="rId6"/>
    <p:sldId id="277" r:id="rId7"/>
    <p:sldId id="281" r:id="rId8"/>
    <p:sldId id="283" r:id="rId9"/>
    <p:sldId id="284"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E2222"/>
    <a:srgbClr val="CC2020"/>
    <a:srgbClr val="484848"/>
    <a:srgbClr val="CA222B"/>
    <a:srgbClr val="646464"/>
    <a:srgbClr val="CB2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4303CF-B9F4-4194-AC39-6E726815F4F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4024102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303CF-B9F4-4194-AC39-6E726815F4F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888520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303CF-B9F4-4194-AC39-6E726815F4F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161018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303CF-B9F4-4194-AC39-6E726815F4F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71395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4303CF-B9F4-4194-AC39-6E726815F4FB}"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91907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4303CF-B9F4-4194-AC39-6E726815F4FB}"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140591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4303CF-B9F4-4194-AC39-6E726815F4FB}"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363628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4303CF-B9F4-4194-AC39-6E726815F4FB}"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241827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303CF-B9F4-4194-AC39-6E726815F4FB}"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2649651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4303CF-B9F4-4194-AC39-6E726815F4FB}"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65891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4303CF-B9F4-4194-AC39-6E726815F4FB}"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3975486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303CF-B9F4-4194-AC39-6E726815F4FB}" type="datetimeFigureOut">
              <a:rPr lang="en-US" smtClean="0"/>
              <a:t>5/14/2020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E5A18-0E34-4106-8404-1FDC500471D5}" type="slidenum">
              <a:rPr lang="en-US" smtClean="0"/>
              <a:t>‹#›</a:t>
            </a:fld>
            <a:endParaRPr lang="en-US"/>
          </a:p>
        </p:txBody>
      </p:sp>
    </p:spTree>
    <p:extLst>
      <p:ext uri="{BB962C8B-B14F-4D97-AF65-F5344CB8AC3E}">
        <p14:creationId xmlns:p14="http://schemas.microsoft.com/office/powerpoint/2010/main" val="2450875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831648" y="6375164"/>
            <a:ext cx="8528703" cy="369332"/>
          </a:xfrm>
          <a:prstGeom prst="rect">
            <a:avLst/>
          </a:prstGeom>
          <a:noFill/>
        </p:spPr>
        <p:txBody>
          <a:bodyPr wrap="square" rtlCol="0">
            <a:spAutoFit/>
          </a:bodyPr>
          <a:lstStyle/>
          <a:p>
            <a:pPr algn="ctr"/>
            <a:r>
              <a:rPr lang="en-US" dirty="0" smtClean="0">
                <a:solidFill>
                  <a:srgbClr val="CB2526">
                    <a:alpha val="70000"/>
                  </a:srgbClr>
                </a:solidFill>
                <a:latin typeface="Bahnschrift SemiLight" panose="020B0502040204020203" pitchFamily="34" charset="0"/>
              </a:rPr>
              <a:t>a journey through 1 Thessalonians</a:t>
            </a:r>
            <a:endParaRPr lang="en-US" dirty="0">
              <a:solidFill>
                <a:srgbClr val="CB2526">
                  <a:alpha val="70000"/>
                </a:srgbClr>
              </a:solidFill>
              <a:latin typeface="Bahnschrift SemiLight" panose="020B0502040204020203" pitchFamily="34" charset="0"/>
            </a:endParaRPr>
          </a:p>
        </p:txBody>
      </p:sp>
    </p:spTree>
    <p:extLst>
      <p:ext uri="{BB962C8B-B14F-4D97-AF65-F5344CB8AC3E}">
        <p14:creationId xmlns:p14="http://schemas.microsoft.com/office/powerpoint/2010/main" val="1878749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3323987"/>
          </a:xfrm>
          <a:prstGeom prst="rect">
            <a:avLst/>
          </a:prstGeom>
          <a:noFill/>
        </p:spPr>
        <p:txBody>
          <a:bodyPr wrap="square" rtlCol="0">
            <a:spAutoFit/>
          </a:bodyPr>
          <a:lstStyle/>
          <a:p>
            <a:pPr algn="ctr"/>
            <a:r>
              <a:rPr lang="en-US" sz="3200" dirty="0">
                <a:solidFill>
                  <a:schemeClr val="bg1"/>
                </a:solidFill>
              </a:rPr>
              <a:t>Walk </a:t>
            </a:r>
            <a:r>
              <a:rPr lang="en-US" sz="3200" dirty="0" smtClean="0">
                <a:solidFill>
                  <a:schemeClr val="bg1"/>
                </a:solidFill>
              </a:rPr>
              <a:t>in </a:t>
            </a:r>
            <a:r>
              <a:rPr lang="en-US" sz="3200" u="sng" dirty="0" smtClean="0">
                <a:solidFill>
                  <a:srgbClr val="00B0F0"/>
                </a:solidFill>
              </a:rPr>
              <a:t>RESPONSIBILITY</a:t>
            </a:r>
            <a:endParaRPr lang="en-US" sz="3200" u="sng" dirty="0">
              <a:solidFill>
                <a:srgbClr val="00B0F0"/>
              </a:solidFill>
            </a:endParaRPr>
          </a:p>
          <a:p>
            <a:endParaRPr lang="en-US" dirty="0" smtClean="0"/>
          </a:p>
          <a:p>
            <a:r>
              <a:rPr lang="en-US" sz="3200" baseline="30000" dirty="0">
                <a:solidFill>
                  <a:schemeClr val="bg1"/>
                </a:solidFill>
              </a:rPr>
              <a:t>11</a:t>
            </a:r>
            <a:r>
              <a:rPr lang="en-US" sz="3200" dirty="0">
                <a:solidFill>
                  <a:schemeClr val="bg1"/>
                </a:solidFill>
              </a:rPr>
              <a:t> and to aspire to </a:t>
            </a:r>
            <a:r>
              <a:rPr lang="en-US" sz="3200" dirty="0">
                <a:solidFill>
                  <a:srgbClr val="FFFF00"/>
                </a:solidFill>
              </a:rPr>
              <a:t>live quietly</a:t>
            </a:r>
            <a:r>
              <a:rPr lang="en-US" sz="3200" dirty="0">
                <a:solidFill>
                  <a:schemeClr val="bg1"/>
                </a:solidFill>
              </a:rPr>
              <a:t>, and to </a:t>
            </a:r>
            <a:r>
              <a:rPr lang="en-US" sz="3200" dirty="0">
                <a:solidFill>
                  <a:srgbClr val="FFFF00"/>
                </a:solidFill>
              </a:rPr>
              <a:t>mind your own affairs</a:t>
            </a:r>
            <a:r>
              <a:rPr lang="en-US" sz="3200" dirty="0">
                <a:solidFill>
                  <a:schemeClr val="bg1"/>
                </a:solidFill>
              </a:rPr>
              <a:t>, and to </a:t>
            </a:r>
            <a:r>
              <a:rPr lang="en-US" sz="3200" dirty="0">
                <a:solidFill>
                  <a:srgbClr val="FFFF00"/>
                </a:solidFill>
              </a:rPr>
              <a:t>work with your hands</a:t>
            </a:r>
            <a:r>
              <a:rPr lang="en-US" sz="3200" dirty="0">
                <a:solidFill>
                  <a:schemeClr val="bg1"/>
                </a:solidFill>
              </a:rPr>
              <a:t>, as we instructed you, </a:t>
            </a:r>
            <a:r>
              <a:rPr lang="en-US" sz="3200" baseline="30000" dirty="0">
                <a:solidFill>
                  <a:schemeClr val="bg1"/>
                </a:solidFill>
              </a:rPr>
              <a:t>12</a:t>
            </a:r>
            <a:r>
              <a:rPr lang="en-US" sz="3200" dirty="0">
                <a:solidFill>
                  <a:schemeClr val="bg1"/>
                </a:solidFill>
              </a:rPr>
              <a:t> </a:t>
            </a:r>
            <a:r>
              <a:rPr lang="en-US" sz="3200" dirty="0">
                <a:solidFill>
                  <a:srgbClr val="00B0F0"/>
                </a:solidFill>
              </a:rPr>
              <a:t>so that </a:t>
            </a:r>
            <a:r>
              <a:rPr lang="en-US" sz="3200" dirty="0">
                <a:solidFill>
                  <a:schemeClr val="bg1"/>
                </a:solidFill>
              </a:rPr>
              <a:t>you may walk properly before outsiders and be dependent on no one. </a:t>
            </a:r>
            <a:endParaRPr lang="en-US" sz="3200" dirty="0" smtClean="0">
              <a:solidFill>
                <a:schemeClr val="bg1"/>
              </a:solidFill>
            </a:endParaRPr>
          </a:p>
          <a:p>
            <a:endParaRPr lang="en-US" sz="3200" dirty="0">
              <a:solidFill>
                <a:schemeClr val="bg1"/>
              </a:solidFill>
            </a:endParaRPr>
          </a:p>
          <a:p>
            <a:pPr algn="r"/>
            <a:r>
              <a:rPr lang="en-US" sz="3200" dirty="0" smtClean="0">
                <a:solidFill>
                  <a:schemeClr val="bg1"/>
                </a:solidFill>
              </a:rPr>
              <a:t>1 </a:t>
            </a:r>
            <a:r>
              <a:rPr lang="en-US" sz="3200" dirty="0">
                <a:solidFill>
                  <a:schemeClr val="bg1"/>
                </a:solidFill>
              </a:rPr>
              <a:t>Thessalonians </a:t>
            </a:r>
            <a:r>
              <a:rPr lang="en-US" sz="3200" dirty="0" smtClean="0">
                <a:solidFill>
                  <a:schemeClr val="bg1"/>
                </a:solidFill>
              </a:rPr>
              <a:t>4:11-12 </a:t>
            </a:r>
            <a:r>
              <a:rPr lang="en-US" sz="3200" dirty="0">
                <a:solidFill>
                  <a:schemeClr val="bg1"/>
                </a:solidFill>
              </a:rPr>
              <a:t>(ESV) </a:t>
            </a:r>
          </a:p>
        </p:txBody>
      </p:sp>
    </p:spTree>
    <p:extLst>
      <p:ext uri="{BB962C8B-B14F-4D97-AF65-F5344CB8AC3E}">
        <p14:creationId xmlns:p14="http://schemas.microsoft.com/office/powerpoint/2010/main" val="91387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2308324"/>
          </a:xfrm>
          <a:prstGeom prst="rect">
            <a:avLst/>
          </a:prstGeom>
          <a:noFill/>
        </p:spPr>
        <p:txBody>
          <a:bodyPr wrap="square" rtlCol="0">
            <a:spAutoFit/>
          </a:bodyPr>
          <a:lstStyle/>
          <a:p>
            <a:pPr algn="ctr"/>
            <a:r>
              <a:rPr lang="en-US" sz="3600" dirty="0" smtClean="0">
                <a:solidFill>
                  <a:schemeClr val="bg1"/>
                </a:solidFill>
              </a:rPr>
              <a:t>What is God’s will for me?</a:t>
            </a:r>
          </a:p>
          <a:p>
            <a:endParaRPr lang="en-US" sz="3600" dirty="0">
              <a:solidFill>
                <a:schemeClr val="bg1"/>
              </a:solidFill>
            </a:endParaRPr>
          </a:p>
          <a:p>
            <a:pPr marL="571500" indent="-571500">
              <a:buFont typeface="Arial" panose="020B0604020202020204" pitchFamily="34" charset="0"/>
              <a:buChar char="•"/>
            </a:pPr>
            <a:r>
              <a:rPr lang="en-US" sz="3600" dirty="0" smtClean="0">
                <a:solidFill>
                  <a:srgbClr val="FFFF00"/>
                </a:solidFill>
              </a:rPr>
              <a:t>The </a:t>
            </a:r>
            <a:r>
              <a:rPr lang="en-US" sz="3600" dirty="0">
                <a:solidFill>
                  <a:srgbClr val="FFFF00"/>
                </a:solidFill>
              </a:rPr>
              <a:t>Bible often answers this question from the perspective of who you are, not what you do.  </a:t>
            </a:r>
          </a:p>
        </p:txBody>
      </p:sp>
    </p:spTree>
    <p:extLst>
      <p:ext uri="{BB962C8B-B14F-4D97-AF65-F5344CB8AC3E}">
        <p14:creationId xmlns:p14="http://schemas.microsoft.com/office/powerpoint/2010/main" val="1012038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4031873"/>
          </a:xfrm>
          <a:prstGeom prst="rect">
            <a:avLst/>
          </a:prstGeom>
          <a:noFill/>
        </p:spPr>
        <p:txBody>
          <a:bodyPr wrap="square" rtlCol="0">
            <a:spAutoFit/>
          </a:bodyPr>
          <a:lstStyle/>
          <a:p>
            <a:pPr algn="ctr"/>
            <a:r>
              <a:rPr lang="en-US" sz="3600" dirty="0" smtClean="0">
                <a:solidFill>
                  <a:schemeClr val="bg1"/>
                </a:solidFill>
              </a:rPr>
              <a:t>What is God’s will for me?</a:t>
            </a:r>
          </a:p>
          <a:p>
            <a:endParaRPr lang="en-US" sz="3600" dirty="0">
              <a:solidFill>
                <a:schemeClr val="bg1"/>
              </a:solidFill>
            </a:endParaRPr>
          </a:p>
          <a:p>
            <a:pPr marL="571500" indent="-571500">
              <a:buFont typeface="Arial" panose="020B0604020202020204" pitchFamily="34" charset="0"/>
              <a:buChar char="•"/>
            </a:pPr>
            <a:r>
              <a:rPr lang="en-US" sz="3600" dirty="0" smtClean="0">
                <a:solidFill>
                  <a:schemeClr val="bg1"/>
                </a:solidFill>
              </a:rPr>
              <a:t>The </a:t>
            </a:r>
            <a:r>
              <a:rPr lang="en-US" sz="3600" dirty="0">
                <a:solidFill>
                  <a:schemeClr val="bg1"/>
                </a:solidFill>
              </a:rPr>
              <a:t>Bible often answers this question from the perspective of who you are, not what you do.  </a:t>
            </a:r>
            <a:endParaRPr lang="en-US" sz="3600" dirty="0" smtClean="0">
              <a:solidFill>
                <a:schemeClr val="bg1"/>
              </a:solidFill>
            </a:endParaRPr>
          </a:p>
          <a:p>
            <a:endParaRPr lang="en-US" sz="3600" dirty="0">
              <a:solidFill>
                <a:srgbClr val="FFFF00"/>
              </a:solidFill>
            </a:endParaRPr>
          </a:p>
          <a:p>
            <a:pPr marL="571500" indent="-571500">
              <a:buFont typeface="Arial" panose="020B0604020202020204" pitchFamily="34" charset="0"/>
              <a:buChar char="•"/>
            </a:pPr>
            <a:r>
              <a:rPr lang="en-US" sz="3600" dirty="0">
                <a:solidFill>
                  <a:srgbClr val="FFFF00"/>
                </a:solidFill>
              </a:rPr>
              <a:t>Following Jesus is about the process, not the product</a:t>
            </a:r>
          </a:p>
          <a:p>
            <a:endParaRPr lang="en-US" sz="3600" dirty="0">
              <a:solidFill>
                <a:srgbClr val="FFFF00"/>
              </a:solidFill>
            </a:endParaRPr>
          </a:p>
        </p:txBody>
      </p:sp>
    </p:spTree>
    <p:extLst>
      <p:ext uri="{BB962C8B-B14F-4D97-AF65-F5344CB8AC3E}">
        <p14:creationId xmlns:p14="http://schemas.microsoft.com/office/powerpoint/2010/main" val="458517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9222" y="5849563"/>
            <a:ext cx="1792778" cy="1008437"/>
          </a:xfrm>
          <a:prstGeom prst="rect">
            <a:avLst/>
          </a:prstGeom>
        </p:spPr>
      </p:pic>
      <p:sp>
        <p:nvSpPr>
          <p:cNvPr id="3" name="TextBox 2"/>
          <p:cNvSpPr txBox="1"/>
          <p:nvPr/>
        </p:nvSpPr>
        <p:spPr>
          <a:xfrm>
            <a:off x="415636" y="360218"/>
            <a:ext cx="11471564" cy="5632311"/>
          </a:xfrm>
          <a:prstGeom prst="rect">
            <a:avLst/>
          </a:prstGeom>
          <a:noFill/>
        </p:spPr>
        <p:txBody>
          <a:bodyPr wrap="square" rtlCol="0">
            <a:spAutoFit/>
          </a:bodyPr>
          <a:lstStyle/>
          <a:p>
            <a:r>
              <a:rPr lang="en-US" sz="3600" dirty="0" smtClean="0">
                <a:solidFill>
                  <a:schemeClr val="bg1"/>
                </a:solidFill>
              </a:rPr>
              <a:t>The </a:t>
            </a:r>
            <a:r>
              <a:rPr lang="en-US" sz="3600" dirty="0">
                <a:solidFill>
                  <a:schemeClr val="bg1"/>
                </a:solidFill>
              </a:rPr>
              <a:t>good person out of the good treasure of his heart produces good, and the evil person out of his evil treasure produces evil, for out of the abundance of the heart his mouth speaks. </a:t>
            </a:r>
          </a:p>
          <a:p>
            <a:pPr algn="r"/>
            <a:r>
              <a:rPr lang="en-US" sz="3600" dirty="0" smtClean="0">
                <a:solidFill>
                  <a:schemeClr val="bg1"/>
                </a:solidFill>
              </a:rPr>
              <a:t>Luke 6:45 (ESV</a:t>
            </a:r>
            <a:r>
              <a:rPr lang="en-US" sz="3600" dirty="0">
                <a:solidFill>
                  <a:schemeClr val="bg1"/>
                </a:solidFill>
              </a:rPr>
              <a:t>) </a:t>
            </a:r>
          </a:p>
          <a:p>
            <a:endParaRPr lang="en-US" sz="3600" dirty="0" smtClean="0">
              <a:solidFill>
                <a:schemeClr val="bg1"/>
              </a:solidFill>
            </a:endParaRPr>
          </a:p>
          <a:p>
            <a:endParaRPr lang="en-US" sz="3600" dirty="0" smtClean="0">
              <a:solidFill>
                <a:schemeClr val="bg1"/>
              </a:solidFill>
            </a:endParaRPr>
          </a:p>
          <a:p>
            <a:r>
              <a:rPr lang="en-US" sz="3600" dirty="0" smtClean="0">
                <a:solidFill>
                  <a:schemeClr val="bg1"/>
                </a:solidFill>
              </a:rPr>
              <a:t>Keep </a:t>
            </a:r>
            <a:r>
              <a:rPr lang="en-US" sz="3600" dirty="0">
                <a:solidFill>
                  <a:schemeClr val="bg1"/>
                </a:solidFill>
              </a:rPr>
              <a:t>your heart with all vigilance, for from it flow the springs of life. </a:t>
            </a:r>
          </a:p>
          <a:p>
            <a:pPr algn="r"/>
            <a:r>
              <a:rPr lang="en-US" sz="3600" dirty="0">
                <a:solidFill>
                  <a:schemeClr val="bg1"/>
                </a:solidFill>
              </a:rPr>
              <a:t>Proverbs 4:23 (ESV) </a:t>
            </a:r>
            <a:endParaRPr lang="en-US" sz="3600" dirty="0">
              <a:solidFill>
                <a:schemeClr val="bg1"/>
              </a:solidFill>
            </a:endParaRPr>
          </a:p>
        </p:txBody>
      </p:sp>
    </p:spTree>
    <p:extLst>
      <p:ext uri="{BB962C8B-B14F-4D97-AF65-F5344CB8AC3E}">
        <p14:creationId xmlns:p14="http://schemas.microsoft.com/office/powerpoint/2010/main" val="1585422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646331"/>
          </a:xfrm>
          <a:prstGeom prst="rect">
            <a:avLst/>
          </a:prstGeom>
          <a:noFill/>
        </p:spPr>
        <p:txBody>
          <a:bodyPr wrap="square" rtlCol="0">
            <a:spAutoFit/>
          </a:bodyPr>
          <a:lstStyle/>
          <a:p>
            <a:pPr algn="ctr"/>
            <a:r>
              <a:rPr lang="en-US" sz="3600" dirty="0">
                <a:solidFill>
                  <a:srgbClr val="FFFF00"/>
                </a:solidFill>
              </a:rPr>
              <a:t>What is in you is what comes out of you</a:t>
            </a:r>
            <a:r>
              <a:rPr lang="en-US" sz="3600" dirty="0" smtClean="0">
                <a:solidFill>
                  <a:srgbClr val="FFFF00"/>
                </a:solidFill>
              </a:rPr>
              <a:t>!</a:t>
            </a:r>
            <a:endParaRPr lang="en-US" sz="3600" dirty="0">
              <a:solidFill>
                <a:srgbClr val="FFFF00"/>
              </a:solidFill>
            </a:endParaRPr>
          </a:p>
        </p:txBody>
      </p:sp>
    </p:spTree>
    <p:extLst>
      <p:ext uri="{BB962C8B-B14F-4D97-AF65-F5344CB8AC3E}">
        <p14:creationId xmlns:p14="http://schemas.microsoft.com/office/powerpoint/2010/main" val="3231855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3416320"/>
          </a:xfrm>
          <a:prstGeom prst="rect">
            <a:avLst/>
          </a:prstGeom>
          <a:noFill/>
        </p:spPr>
        <p:txBody>
          <a:bodyPr wrap="square" rtlCol="0">
            <a:spAutoFit/>
          </a:bodyPr>
          <a:lstStyle/>
          <a:p>
            <a:r>
              <a:rPr lang="en-US" sz="3600" baseline="30000" dirty="0" smtClean="0">
                <a:solidFill>
                  <a:schemeClr val="bg1"/>
                </a:solidFill>
              </a:rPr>
              <a:t>1</a:t>
            </a:r>
            <a:r>
              <a:rPr lang="en-US" sz="3600" dirty="0" smtClean="0">
                <a:solidFill>
                  <a:schemeClr val="bg1"/>
                </a:solidFill>
              </a:rPr>
              <a:t> </a:t>
            </a:r>
            <a:r>
              <a:rPr lang="en-US" sz="3600" dirty="0">
                <a:solidFill>
                  <a:schemeClr val="bg1"/>
                </a:solidFill>
              </a:rPr>
              <a:t>Finally, then, brothers, we ask and urge you in the Lord Jesus, that as you received from us how you </a:t>
            </a:r>
            <a:r>
              <a:rPr lang="en-US" sz="3600" dirty="0">
                <a:solidFill>
                  <a:srgbClr val="FFFF00"/>
                </a:solidFill>
              </a:rPr>
              <a:t>ought to walk </a:t>
            </a:r>
            <a:r>
              <a:rPr lang="en-US" sz="3600" dirty="0">
                <a:solidFill>
                  <a:schemeClr val="bg1"/>
                </a:solidFill>
              </a:rPr>
              <a:t>and </a:t>
            </a:r>
            <a:r>
              <a:rPr lang="en-US" sz="3600" dirty="0">
                <a:solidFill>
                  <a:srgbClr val="FFFF00"/>
                </a:solidFill>
              </a:rPr>
              <a:t>to please God</a:t>
            </a:r>
            <a:r>
              <a:rPr lang="en-US" sz="3600" dirty="0">
                <a:solidFill>
                  <a:schemeClr val="bg1"/>
                </a:solidFill>
              </a:rPr>
              <a:t>, just as you are doing, that you </a:t>
            </a:r>
            <a:r>
              <a:rPr lang="en-US" sz="3600" dirty="0">
                <a:solidFill>
                  <a:srgbClr val="FFFF00"/>
                </a:solidFill>
              </a:rPr>
              <a:t>do so more and more</a:t>
            </a:r>
            <a:r>
              <a:rPr lang="en-US" sz="3600" dirty="0">
                <a:solidFill>
                  <a:schemeClr val="bg1"/>
                </a:solidFill>
              </a:rPr>
              <a:t>. </a:t>
            </a:r>
          </a:p>
          <a:p>
            <a:endParaRPr lang="en-US" sz="3600" dirty="0" smtClean="0">
              <a:solidFill>
                <a:schemeClr val="bg1"/>
              </a:solidFill>
            </a:endParaRPr>
          </a:p>
          <a:p>
            <a:pPr algn="r"/>
            <a:r>
              <a:rPr lang="en-US" sz="3600" dirty="0" smtClean="0">
                <a:solidFill>
                  <a:schemeClr val="bg1"/>
                </a:solidFill>
              </a:rPr>
              <a:t> </a:t>
            </a:r>
            <a:r>
              <a:rPr lang="en-US" sz="3600" dirty="0">
                <a:solidFill>
                  <a:schemeClr val="bg1"/>
                </a:solidFill>
              </a:rPr>
              <a:t>Thessalonians 4:1 (ESV) </a:t>
            </a:r>
          </a:p>
        </p:txBody>
      </p:sp>
    </p:spTree>
    <p:extLst>
      <p:ext uri="{BB962C8B-B14F-4D97-AF65-F5344CB8AC3E}">
        <p14:creationId xmlns:p14="http://schemas.microsoft.com/office/powerpoint/2010/main" val="306014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2862322"/>
          </a:xfrm>
          <a:prstGeom prst="rect">
            <a:avLst/>
          </a:prstGeom>
          <a:noFill/>
        </p:spPr>
        <p:txBody>
          <a:bodyPr wrap="square" rtlCol="0">
            <a:spAutoFit/>
          </a:bodyPr>
          <a:lstStyle/>
          <a:p>
            <a:r>
              <a:rPr lang="en-US" sz="3600" baseline="30000" dirty="0">
                <a:solidFill>
                  <a:schemeClr val="bg1"/>
                </a:solidFill>
              </a:rPr>
              <a:t>2</a:t>
            </a:r>
            <a:r>
              <a:rPr lang="en-US" sz="3600" dirty="0">
                <a:solidFill>
                  <a:schemeClr val="bg1"/>
                </a:solidFill>
              </a:rPr>
              <a:t> For you know what instructions we gave you through the Lord Jesus. </a:t>
            </a:r>
            <a:r>
              <a:rPr lang="en-US" sz="3600" baseline="30000" dirty="0">
                <a:solidFill>
                  <a:schemeClr val="bg1"/>
                </a:solidFill>
              </a:rPr>
              <a:t>3</a:t>
            </a:r>
            <a:r>
              <a:rPr lang="en-US" sz="3600" dirty="0">
                <a:solidFill>
                  <a:schemeClr val="bg1"/>
                </a:solidFill>
              </a:rPr>
              <a:t> For </a:t>
            </a:r>
            <a:r>
              <a:rPr lang="en-US" sz="3600" dirty="0">
                <a:solidFill>
                  <a:srgbClr val="FFFF00"/>
                </a:solidFill>
              </a:rPr>
              <a:t>this is the will of God</a:t>
            </a:r>
            <a:r>
              <a:rPr lang="en-US" sz="3600" dirty="0">
                <a:solidFill>
                  <a:schemeClr val="bg1"/>
                </a:solidFill>
              </a:rPr>
              <a:t>, your sanctification: </a:t>
            </a:r>
          </a:p>
          <a:p>
            <a:endParaRPr lang="en-US" sz="3600" dirty="0">
              <a:solidFill>
                <a:schemeClr val="bg1"/>
              </a:solidFill>
            </a:endParaRPr>
          </a:p>
          <a:p>
            <a:pPr algn="r"/>
            <a:r>
              <a:rPr lang="en-US" sz="3600" dirty="0" smtClean="0">
                <a:solidFill>
                  <a:schemeClr val="bg1"/>
                </a:solidFill>
              </a:rPr>
              <a:t>1 </a:t>
            </a:r>
            <a:r>
              <a:rPr lang="en-US" sz="3600" dirty="0">
                <a:solidFill>
                  <a:schemeClr val="bg1"/>
                </a:solidFill>
              </a:rPr>
              <a:t>Thessalonians </a:t>
            </a:r>
            <a:r>
              <a:rPr lang="en-US" sz="3600" dirty="0" smtClean="0">
                <a:solidFill>
                  <a:schemeClr val="bg1"/>
                </a:solidFill>
              </a:rPr>
              <a:t>4:2-3 </a:t>
            </a:r>
            <a:r>
              <a:rPr lang="en-US" sz="3600" dirty="0">
                <a:solidFill>
                  <a:schemeClr val="bg1"/>
                </a:solidFill>
              </a:rPr>
              <a:t>(ESV) </a:t>
            </a:r>
          </a:p>
          <a:p>
            <a:endParaRPr lang="en-US" sz="3600" dirty="0">
              <a:solidFill>
                <a:schemeClr val="bg1"/>
              </a:solidFill>
            </a:endParaRPr>
          </a:p>
        </p:txBody>
      </p:sp>
    </p:spTree>
    <p:extLst>
      <p:ext uri="{BB962C8B-B14F-4D97-AF65-F5344CB8AC3E}">
        <p14:creationId xmlns:p14="http://schemas.microsoft.com/office/powerpoint/2010/main" val="1875788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5355312"/>
          </a:xfrm>
          <a:prstGeom prst="rect">
            <a:avLst/>
          </a:prstGeom>
          <a:noFill/>
        </p:spPr>
        <p:txBody>
          <a:bodyPr wrap="square" rtlCol="0">
            <a:spAutoFit/>
          </a:bodyPr>
          <a:lstStyle/>
          <a:p>
            <a:pPr algn="ctr"/>
            <a:r>
              <a:rPr lang="en-US" sz="3200" dirty="0">
                <a:solidFill>
                  <a:schemeClr val="bg1"/>
                </a:solidFill>
              </a:rPr>
              <a:t>Walk in </a:t>
            </a:r>
            <a:r>
              <a:rPr lang="en-US" sz="3200" u="sng" dirty="0" smtClean="0">
                <a:solidFill>
                  <a:srgbClr val="00B0F0"/>
                </a:solidFill>
              </a:rPr>
              <a:t>PURITY</a:t>
            </a:r>
            <a:endParaRPr lang="en-US" sz="3200" u="sng" dirty="0">
              <a:solidFill>
                <a:srgbClr val="00B0F0"/>
              </a:solidFill>
            </a:endParaRPr>
          </a:p>
          <a:p>
            <a:endParaRPr lang="en-US" dirty="0" smtClean="0"/>
          </a:p>
          <a:p>
            <a:r>
              <a:rPr lang="en-US" sz="3200" dirty="0" smtClean="0">
                <a:solidFill>
                  <a:schemeClr val="bg1"/>
                </a:solidFill>
              </a:rPr>
              <a:t>…</a:t>
            </a:r>
            <a:r>
              <a:rPr lang="en-US" sz="3200" dirty="0">
                <a:solidFill>
                  <a:schemeClr val="bg1"/>
                </a:solidFill>
              </a:rPr>
              <a:t>that you </a:t>
            </a:r>
            <a:r>
              <a:rPr lang="en-US" sz="3200" dirty="0">
                <a:solidFill>
                  <a:srgbClr val="FFFF00"/>
                </a:solidFill>
              </a:rPr>
              <a:t>abstain from sexual immorality</a:t>
            </a:r>
            <a:r>
              <a:rPr lang="en-US" sz="3200" dirty="0">
                <a:solidFill>
                  <a:schemeClr val="bg1"/>
                </a:solidFill>
              </a:rPr>
              <a:t>; </a:t>
            </a:r>
            <a:r>
              <a:rPr lang="en-US" sz="3200" baseline="30000" dirty="0">
                <a:solidFill>
                  <a:schemeClr val="bg1"/>
                </a:solidFill>
              </a:rPr>
              <a:t>4</a:t>
            </a:r>
            <a:r>
              <a:rPr lang="en-US" sz="3200" dirty="0">
                <a:solidFill>
                  <a:schemeClr val="bg1"/>
                </a:solidFill>
              </a:rPr>
              <a:t> that each one of you know how to control his own body in holiness and honor, </a:t>
            </a:r>
            <a:r>
              <a:rPr lang="en-US" sz="3200" baseline="30000" dirty="0">
                <a:solidFill>
                  <a:schemeClr val="bg1"/>
                </a:solidFill>
              </a:rPr>
              <a:t>5</a:t>
            </a:r>
            <a:r>
              <a:rPr lang="en-US" sz="3200" dirty="0">
                <a:solidFill>
                  <a:schemeClr val="bg1"/>
                </a:solidFill>
              </a:rPr>
              <a:t> not in the passion of lust like the Gentiles who do not know God; </a:t>
            </a:r>
            <a:r>
              <a:rPr lang="en-US" sz="3200" baseline="30000" dirty="0">
                <a:solidFill>
                  <a:schemeClr val="bg1"/>
                </a:solidFill>
              </a:rPr>
              <a:t>6</a:t>
            </a:r>
            <a:r>
              <a:rPr lang="en-US" sz="3200" dirty="0">
                <a:solidFill>
                  <a:schemeClr val="bg1"/>
                </a:solidFill>
              </a:rPr>
              <a:t> that no one transgress and wrong his brother in this matter, because the Lord is an avenger in all these things, as we told you beforehand and solemnly warned you. </a:t>
            </a:r>
            <a:r>
              <a:rPr lang="en-US" sz="3200" baseline="30000" dirty="0">
                <a:solidFill>
                  <a:schemeClr val="bg1"/>
                </a:solidFill>
              </a:rPr>
              <a:t>7</a:t>
            </a:r>
            <a:r>
              <a:rPr lang="en-US" sz="3200" dirty="0">
                <a:solidFill>
                  <a:schemeClr val="bg1"/>
                </a:solidFill>
              </a:rPr>
              <a:t> </a:t>
            </a:r>
            <a:r>
              <a:rPr lang="en-US" sz="3200" dirty="0">
                <a:solidFill>
                  <a:srgbClr val="FFFF00"/>
                </a:solidFill>
              </a:rPr>
              <a:t>For God has not called us for impurity, but in holiness. </a:t>
            </a:r>
            <a:r>
              <a:rPr lang="en-US" sz="3200" baseline="30000" dirty="0">
                <a:solidFill>
                  <a:schemeClr val="bg1"/>
                </a:solidFill>
              </a:rPr>
              <a:t>8</a:t>
            </a:r>
            <a:r>
              <a:rPr lang="en-US" sz="3200" dirty="0">
                <a:solidFill>
                  <a:schemeClr val="bg1"/>
                </a:solidFill>
              </a:rPr>
              <a:t> Therefore whoever disregards this, disregards not man but God, who gives his Holy Spirit to you. </a:t>
            </a:r>
          </a:p>
          <a:p>
            <a:pPr algn="r"/>
            <a:r>
              <a:rPr lang="en-US" sz="3200" dirty="0" smtClean="0">
                <a:solidFill>
                  <a:schemeClr val="bg1"/>
                </a:solidFill>
              </a:rPr>
              <a:t>1 </a:t>
            </a:r>
            <a:r>
              <a:rPr lang="en-US" sz="3200" dirty="0">
                <a:solidFill>
                  <a:schemeClr val="bg1"/>
                </a:solidFill>
              </a:rPr>
              <a:t>Thessalonians </a:t>
            </a:r>
            <a:r>
              <a:rPr lang="en-US" sz="3200" dirty="0" smtClean="0">
                <a:solidFill>
                  <a:schemeClr val="bg1"/>
                </a:solidFill>
              </a:rPr>
              <a:t>4:3-8 </a:t>
            </a:r>
            <a:r>
              <a:rPr lang="en-US" sz="3200" dirty="0">
                <a:solidFill>
                  <a:schemeClr val="bg1"/>
                </a:solidFill>
              </a:rPr>
              <a:t>(ESV) </a:t>
            </a:r>
          </a:p>
        </p:txBody>
      </p:sp>
    </p:spTree>
    <p:extLst>
      <p:ext uri="{BB962C8B-B14F-4D97-AF65-F5344CB8AC3E}">
        <p14:creationId xmlns:p14="http://schemas.microsoft.com/office/powerpoint/2010/main" val="2620478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4308872"/>
          </a:xfrm>
          <a:prstGeom prst="rect">
            <a:avLst/>
          </a:prstGeom>
          <a:noFill/>
        </p:spPr>
        <p:txBody>
          <a:bodyPr wrap="square" rtlCol="0">
            <a:spAutoFit/>
          </a:bodyPr>
          <a:lstStyle/>
          <a:p>
            <a:pPr algn="ctr"/>
            <a:r>
              <a:rPr lang="en-US" sz="3200" dirty="0">
                <a:solidFill>
                  <a:schemeClr val="bg1"/>
                </a:solidFill>
              </a:rPr>
              <a:t>Walk </a:t>
            </a:r>
            <a:r>
              <a:rPr lang="en-US" sz="3200" dirty="0" smtClean="0">
                <a:solidFill>
                  <a:schemeClr val="bg1"/>
                </a:solidFill>
              </a:rPr>
              <a:t>in </a:t>
            </a:r>
            <a:r>
              <a:rPr lang="en-US" sz="3200" u="sng" dirty="0" smtClean="0">
                <a:solidFill>
                  <a:srgbClr val="00B0F0"/>
                </a:solidFill>
              </a:rPr>
              <a:t>LOVE</a:t>
            </a:r>
            <a:endParaRPr lang="en-US" sz="3200" u="sng" dirty="0">
              <a:solidFill>
                <a:srgbClr val="00B0F0"/>
              </a:solidFill>
            </a:endParaRPr>
          </a:p>
          <a:p>
            <a:endParaRPr lang="en-US" dirty="0" smtClean="0"/>
          </a:p>
          <a:p>
            <a:r>
              <a:rPr lang="en-US" sz="3200" baseline="30000" dirty="0">
                <a:solidFill>
                  <a:schemeClr val="bg1"/>
                </a:solidFill>
              </a:rPr>
              <a:t>9</a:t>
            </a:r>
            <a:r>
              <a:rPr lang="en-US" sz="3200" dirty="0">
                <a:solidFill>
                  <a:schemeClr val="bg1"/>
                </a:solidFill>
              </a:rPr>
              <a:t> Now concerning brotherly love you have no need for anyone to write to you, for </a:t>
            </a:r>
            <a:r>
              <a:rPr lang="en-US" sz="3200" dirty="0">
                <a:solidFill>
                  <a:srgbClr val="FFFF00"/>
                </a:solidFill>
              </a:rPr>
              <a:t>you yourselves have been taught by God </a:t>
            </a:r>
            <a:r>
              <a:rPr lang="en-US" sz="3200" dirty="0">
                <a:solidFill>
                  <a:schemeClr val="bg1"/>
                </a:solidFill>
              </a:rPr>
              <a:t>to love one another, </a:t>
            </a:r>
            <a:r>
              <a:rPr lang="en-US" sz="3200" baseline="30000" dirty="0">
                <a:solidFill>
                  <a:schemeClr val="bg1"/>
                </a:solidFill>
              </a:rPr>
              <a:t>10</a:t>
            </a:r>
            <a:r>
              <a:rPr lang="en-US" sz="3200" dirty="0">
                <a:solidFill>
                  <a:schemeClr val="bg1"/>
                </a:solidFill>
              </a:rPr>
              <a:t> for that indeed is what you are doing to all the brothers throughout Macedonia. But we urge you, brothers, to </a:t>
            </a:r>
            <a:r>
              <a:rPr lang="en-US" sz="3200" dirty="0">
                <a:solidFill>
                  <a:srgbClr val="FFFF00"/>
                </a:solidFill>
              </a:rPr>
              <a:t>do this more and more</a:t>
            </a:r>
            <a:r>
              <a:rPr lang="en-US" sz="3200" dirty="0">
                <a:solidFill>
                  <a:schemeClr val="bg1"/>
                </a:solidFill>
              </a:rPr>
              <a:t>, </a:t>
            </a:r>
          </a:p>
          <a:p>
            <a:pPr algn="r"/>
            <a:endParaRPr lang="en-US" sz="3200" dirty="0" smtClean="0">
              <a:solidFill>
                <a:schemeClr val="bg1"/>
              </a:solidFill>
            </a:endParaRPr>
          </a:p>
          <a:p>
            <a:pPr algn="r"/>
            <a:r>
              <a:rPr lang="en-US" sz="3200" dirty="0" smtClean="0">
                <a:solidFill>
                  <a:schemeClr val="bg1"/>
                </a:solidFill>
              </a:rPr>
              <a:t>1 </a:t>
            </a:r>
            <a:r>
              <a:rPr lang="en-US" sz="3200" dirty="0">
                <a:solidFill>
                  <a:schemeClr val="bg1"/>
                </a:solidFill>
              </a:rPr>
              <a:t>Thessalonians </a:t>
            </a:r>
            <a:r>
              <a:rPr lang="en-US" sz="3200" dirty="0" smtClean="0">
                <a:solidFill>
                  <a:schemeClr val="bg1"/>
                </a:solidFill>
              </a:rPr>
              <a:t>4:9-10 </a:t>
            </a:r>
            <a:r>
              <a:rPr lang="en-US" sz="3200" dirty="0">
                <a:solidFill>
                  <a:schemeClr val="bg1"/>
                </a:solidFill>
              </a:rPr>
              <a:t>(ESV) </a:t>
            </a:r>
          </a:p>
        </p:txBody>
      </p:sp>
    </p:spTree>
    <p:extLst>
      <p:ext uri="{BB962C8B-B14F-4D97-AF65-F5344CB8AC3E}">
        <p14:creationId xmlns:p14="http://schemas.microsoft.com/office/powerpoint/2010/main" val="494373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466</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Bahnschrift SemiLight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28</cp:revision>
  <dcterms:created xsi:type="dcterms:W3CDTF">2020-04-14T16:36:56Z</dcterms:created>
  <dcterms:modified xsi:type="dcterms:W3CDTF">2020-05-14T17:41:58Z</dcterms:modified>
</cp:coreProperties>
</file>