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7" r:id="rId4"/>
    <p:sldId id="275" r:id="rId5"/>
    <p:sldId id="276" r:id="rId6"/>
    <p:sldId id="268" r:id="rId7"/>
    <p:sldId id="272" r:id="rId8"/>
    <p:sldId id="273" r:id="rId9"/>
    <p:sldId id="277" r:id="rId10"/>
    <p:sldId id="278" r:id="rId11"/>
    <p:sldId id="279" r:id="rId12"/>
    <p:sldId id="28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E0AD"/>
    <a:srgbClr val="DCC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F9E833-1282-4684-8D53-88BEF2BA587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73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9E833-1282-4684-8D53-88BEF2BA587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09520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9E833-1282-4684-8D53-88BEF2BA587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14638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9E833-1282-4684-8D53-88BEF2BA587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61763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F9E833-1282-4684-8D53-88BEF2BA587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31244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9E833-1282-4684-8D53-88BEF2BA587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04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F9E833-1282-4684-8D53-88BEF2BA5871}"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116176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F9E833-1282-4684-8D53-88BEF2BA5871}"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92526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9E833-1282-4684-8D53-88BEF2BA5871}"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88731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76869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503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9E833-1282-4684-8D53-88BEF2BA5871}" type="datetimeFigureOut">
              <a:rPr lang="en-US" smtClean="0"/>
              <a:t>1/16/2020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4A855-E1BF-489E-973C-103EBC50E5E8}" type="slidenum">
              <a:rPr lang="en-US" smtClean="0"/>
              <a:t>‹#›</a:t>
            </a:fld>
            <a:endParaRPr lang="en-US"/>
          </a:p>
        </p:txBody>
      </p:sp>
    </p:spTree>
    <p:extLst>
      <p:ext uri="{BB962C8B-B14F-4D97-AF65-F5344CB8AC3E}">
        <p14:creationId xmlns:p14="http://schemas.microsoft.com/office/powerpoint/2010/main" val="1912924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2487449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166841"/>
            <a:ext cx="11379200" cy="4524315"/>
          </a:xfrm>
          <a:prstGeom prst="rect">
            <a:avLst/>
          </a:prstGeom>
          <a:solidFill>
            <a:srgbClr val="F4E0AD"/>
          </a:solidFill>
        </p:spPr>
        <p:txBody>
          <a:bodyPr wrap="square" rtlCol="0">
            <a:spAutoFit/>
          </a:bodyPr>
          <a:lstStyle/>
          <a:p>
            <a:r>
              <a:rPr lang="en-US" sz="3600" baseline="30000" dirty="0" smtClean="0"/>
              <a:t>7</a:t>
            </a:r>
            <a:r>
              <a:rPr lang="en-US" sz="3600" dirty="0" smtClean="0"/>
              <a:t> </a:t>
            </a:r>
            <a:r>
              <a:rPr lang="en-US" sz="3600" dirty="0"/>
              <a:t>The </a:t>
            </a:r>
            <a:r>
              <a:rPr lang="en-US" sz="3600" dirty="0">
                <a:solidFill>
                  <a:srgbClr val="C00000"/>
                </a:solidFill>
              </a:rPr>
              <a:t>fear of the </a:t>
            </a:r>
            <a:r>
              <a:rPr lang="en-US" sz="3600" cap="small" dirty="0">
                <a:solidFill>
                  <a:srgbClr val="C00000"/>
                </a:solidFill>
              </a:rPr>
              <a:t>Lord</a:t>
            </a:r>
            <a:r>
              <a:rPr lang="en-US" sz="3600" dirty="0">
                <a:solidFill>
                  <a:srgbClr val="C00000"/>
                </a:solidFill>
              </a:rPr>
              <a:t> </a:t>
            </a:r>
            <a:r>
              <a:rPr lang="en-US" sz="3600" dirty="0"/>
              <a:t>is the beginning of knowledge; fools despise wisdom and instruction. </a:t>
            </a:r>
            <a:endParaRPr lang="en-US" sz="3600" dirty="0" smtClean="0"/>
          </a:p>
          <a:p>
            <a:pPr algn="r"/>
            <a:r>
              <a:rPr lang="en-US" sz="3600" dirty="0" smtClean="0"/>
              <a:t>Proverbs </a:t>
            </a:r>
            <a:r>
              <a:rPr lang="en-US" sz="3600" dirty="0"/>
              <a:t>1:7 (ESV) </a:t>
            </a:r>
            <a:endParaRPr lang="en-US" sz="3600" dirty="0"/>
          </a:p>
          <a:p>
            <a:endParaRPr lang="en-US" sz="3600" dirty="0" smtClean="0"/>
          </a:p>
          <a:p>
            <a:endParaRPr lang="en-US" sz="3600" dirty="0" smtClean="0"/>
          </a:p>
          <a:p>
            <a:r>
              <a:rPr lang="en-US" sz="3600" baseline="30000" dirty="0" smtClean="0"/>
              <a:t>10</a:t>
            </a:r>
            <a:r>
              <a:rPr lang="en-US" sz="3600" dirty="0" smtClean="0"/>
              <a:t> </a:t>
            </a:r>
            <a:r>
              <a:rPr lang="en-US" sz="3600" dirty="0"/>
              <a:t>The </a:t>
            </a:r>
            <a:r>
              <a:rPr lang="en-US" sz="3600" dirty="0">
                <a:solidFill>
                  <a:srgbClr val="C00000"/>
                </a:solidFill>
              </a:rPr>
              <a:t>fear of the </a:t>
            </a:r>
            <a:r>
              <a:rPr lang="en-US" sz="3600" cap="small" dirty="0">
                <a:solidFill>
                  <a:srgbClr val="C00000"/>
                </a:solidFill>
              </a:rPr>
              <a:t>Lord</a:t>
            </a:r>
            <a:r>
              <a:rPr lang="en-US" sz="3600" dirty="0">
                <a:solidFill>
                  <a:srgbClr val="C00000"/>
                </a:solidFill>
              </a:rPr>
              <a:t> </a:t>
            </a:r>
            <a:r>
              <a:rPr lang="en-US" sz="3600" dirty="0"/>
              <a:t>is the beginning of wisdom, and the knowledge of the Holy One is insight. </a:t>
            </a:r>
          </a:p>
          <a:p>
            <a:pPr algn="r"/>
            <a:r>
              <a:rPr lang="en-US" sz="3600" dirty="0"/>
              <a:t>Proverbs 9:10 (ESV) </a:t>
            </a:r>
            <a:r>
              <a:rPr lang="en-US" sz="3600" dirty="0" smtClean="0"/>
              <a:t> </a:t>
            </a:r>
            <a:endParaRPr lang="en-US" sz="3600" dirty="0"/>
          </a:p>
        </p:txBody>
      </p:sp>
    </p:spTree>
    <p:extLst>
      <p:ext uri="{BB962C8B-B14F-4D97-AF65-F5344CB8AC3E}">
        <p14:creationId xmlns:p14="http://schemas.microsoft.com/office/powerpoint/2010/main" val="3816435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720839"/>
            <a:ext cx="11379200" cy="3416320"/>
          </a:xfrm>
          <a:prstGeom prst="rect">
            <a:avLst/>
          </a:prstGeom>
          <a:solidFill>
            <a:srgbClr val="F4E0AD"/>
          </a:solidFill>
        </p:spPr>
        <p:txBody>
          <a:bodyPr wrap="square" rtlCol="0">
            <a:spAutoFit/>
          </a:bodyPr>
          <a:lstStyle/>
          <a:p>
            <a:r>
              <a:rPr lang="en-US" sz="3600" baseline="30000" dirty="0" smtClean="0"/>
              <a:t>17</a:t>
            </a:r>
            <a:r>
              <a:rPr lang="en-US" sz="3600" dirty="0" smtClean="0"/>
              <a:t> </a:t>
            </a:r>
            <a:r>
              <a:rPr lang="en-US" sz="3600" dirty="0"/>
              <a:t>But the wisdom from above is first pure, then peaceable, gentle, open to reason, full of mercy and good fruits, impartial and sincere. </a:t>
            </a:r>
            <a:r>
              <a:rPr lang="en-US" sz="3600" baseline="30000" dirty="0"/>
              <a:t>18</a:t>
            </a:r>
            <a:r>
              <a:rPr lang="en-US" sz="3600" dirty="0"/>
              <a:t> And a harvest of righteousness is sown in peace by those who make peace. </a:t>
            </a:r>
            <a:endParaRPr lang="en-US" sz="3600" dirty="0" smtClean="0"/>
          </a:p>
          <a:p>
            <a:endParaRPr lang="en-US" sz="3600" dirty="0"/>
          </a:p>
          <a:p>
            <a:pPr algn="r"/>
            <a:r>
              <a:rPr lang="en-US" sz="3600" dirty="0" smtClean="0"/>
              <a:t>James </a:t>
            </a:r>
            <a:r>
              <a:rPr lang="en-US" sz="3600" dirty="0"/>
              <a:t>3:17-18 (ESV</a:t>
            </a:r>
            <a:r>
              <a:rPr lang="en-US" sz="3600" dirty="0" smtClean="0"/>
              <a:t>)</a:t>
            </a:r>
            <a:endParaRPr lang="en-US" sz="3600" dirty="0"/>
          </a:p>
        </p:txBody>
      </p:sp>
    </p:spTree>
    <p:extLst>
      <p:ext uri="{BB962C8B-B14F-4D97-AF65-F5344CB8AC3E}">
        <p14:creationId xmlns:p14="http://schemas.microsoft.com/office/powerpoint/2010/main" val="2043393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997838"/>
            <a:ext cx="11379200" cy="2862322"/>
          </a:xfrm>
          <a:prstGeom prst="rect">
            <a:avLst/>
          </a:prstGeom>
          <a:solidFill>
            <a:srgbClr val="F4E0AD"/>
          </a:solidFill>
        </p:spPr>
        <p:txBody>
          <a:bodyPr wrap="square" rtlCol="0">
            <a:spAutoFit/>
          </a:bodyPr>
          <a:lstStyle/>
          <a:p>
            <a:r>
              <a:rPr lang="en-US" sz="3600" dirty="0">
                <a:solidFill>
                  <a:srgbClr val="C00000"/>
                </a:solidFill>
              </a:rPr>
              <a:t>Earthly</a:t>
            </a:r>
            <a:r>
              <a:rPr lang="en-US" sz="3600" dirty="0"/>
              <a:t> wisdom </a:t>
            </a:r>
            <a:r>
              <a:rPr lang="en-US" sz="3600" dirty="0" smtClean="0"/>
              <a:t>asks….“</a:t>
            </a:r>
            <a:r>
              <a:rPr lang="en-US" sz="3600" dirty="0"/>
              <a:t>how can I make life better for me?”</a:t>
            </a:r>
          </a:p>
          <a:p>
            <a:endParaRPr lang="en-US" sz="3600" dirty="0" smtClean="0"/>
          </a:p>
          <a:p>
            <a:endParaRPr lang="en-US" sz="3600" dirty="0"/>
          </a:p>
          <a:p>
            <a:r>
              <a:rPr lang="en-US" sz="3600" dirty="0" smtClean="0">
                <a:solidFill>
                  <a:srgbClr val="C00000"/>
                </a:solidFill>
              </a:rPr>
              <a:t>Heavenly</a:t>
            </a:r>
            <a:r>
              <a:rPr lang="en-US" sz="3600" dirty="0" smtClean="0"/>
              <a:t> </a:t>
            </a:r>
            <a:r>
              <a:rPr lang="en-US" sz="3600" dirty="0"/>
              <a:t>wisdom </a:t>
            </a:r>
            <a:r>
              <a:rPr lang="en-US" sz="3600" dirty="0" smtClean="0"/>
              <a:t>asks…“how </a:t>
            </a:r>
            <a:r>
              <a:rPr lang="en-US" sz="3600" dirty="0"/>
              <a:t>can I make life better for others</a:t>
            </a:r>
            <a:r>
              <a:rPr lang="en-US" sz="3600" dirty="0" smtClean="0"/>
              <a:t>?”</a:t>
            </a:r>
            <a:endParaRPr lang="en-US" sz="3600" dirty="0"/>
          </a:p>
        </p:txBody>
      </p:sp>
    </p:spTree>
    <p:extLst>
      <p:ext uri="{BB962C8B-B14F-4D97-AF65-F5344CB8AC3E}">
        <p14:creationId xmlns:p14="http://schemas.microsoft.com/office/powerpoint/2010/main" val="1749650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41866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720839"/>
            <a:ext cx="11379200" cy="3416320"/>
          </a:xfrm>
          <a:prstGeom prst="rect">
            <a:avLst/>
          </a:prstGeom>
          <a:solidFill>
            <a:srgbClr val="F4E0AD"/>
          </a:solidFill>
        </p:spPr>
        <p:txBody>
          <a:bodyPr wrap="square" rtlCol="0">
            <a:spAutoFit/>
          </a:bodyPr>
          <a:lstStyle/>
          <a:p>
            <a:r>
              <a:rPr lang="en-US" sz="3600" baseline="30000" dirty="0" smtClean="0"/>
              <a:t>1</a:t>
            </a:r>
            <a:r>
              <a:rPr lang="en-US" sz="3600" dirty="0" smtClean="0"/>
              <a:t> </a:t>
            </a:r>
            <a:r>
              <a:rPr lang="en-US" sz="3600" dirty="0"/>
              <a:t>The words of the Preacher, the son of David, king in Jerusalem. </a:t>
            </a:r>
            <a:endParaRPr lang="en-US" sz="3600" dirty="0" smtClean="0"/>
          </a:p>
          <a:p>
            <a:endParaRPr lang="en-US" sz="3600" dirty="0"/>
          </a:p>
          <a:p>
            <a:r>
              <a:rPr lang="en-US" sz="3600" baseline="30000" dirty="0" smtClean="0"/>
              <a:t>12</a:t>
            </a:r>
            <a:r>
              <a:rPr lang="en-US" sz="3600" dirty="0" smtClean="0"/>
              <a:t> </a:t>
            </a:r>
            <a:r>
              <a:rPr lang="en-US" sz="3600" dirty="0"/>
              <a:t>I the Preacher have been king over Israel in Jerusalem. </a:t>
            </a:r>
            <a:endParaRPr lang="en-US" sz="3600" dirty="0" smtClean="0"/>
          </a:p>
          <a:p>
            <a:pPr algn="r"/>
            <a:endParaRPr lang="en-US" sz="3600" dirty="0" smtClean="0"/>
          </a:p>
          <a:p>
            <a:pPr algn="r"/>
            <a:r>
              <a:rPr lang="en-US" sz="3600" dirty="0" smtClean="0"/>
              <a:t>Ecclesiastes 1:1, 12 (ESV) </a:t>
            </a:r>
            <a:endParaRPr lang="en-US" sz="3600" dirty="0"/>
          </a:p>
        </p:txBody>
      </p:sp>
    </p:spTree>
    <p:extLst>
      <p:ext uri="{BB962C8B-B14F-4D97-AF65-F5344CB8AC3E}">
        <p14:creationId xmlns:p14="http://schemas.microsoft.com/office/powerpoint/2010/main" val="1547562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366622"/>
            <a:ext cx="11379200" cy="4524315"/>
          </a:xfrm>
          <a:prstGeom prst="rect">
            <a:avLst/>
          </a:prstGeom>
          <a:solidFill>
            <a:srgbClr val="F4E0AD"/>
          </a:solidFill>
        </p:spPr>
        <p:txBody>
          <a:bodyPr wrap="square" rtlCol="0">
            <a:spAutoFit/>
          </a:bodyPr>
          <a:lstStyle/>
          <a:p>
            <a:r>
              <a:rPr lang="en-US" sz="3600" baseline="30000" dirty="0"/>
              <a:t>12</a:t>
            </a:r>
            <a:r>
              <a:rPr lang="en-US" sz="3600" dirty="0"/>
              <a:t> So I turned to consider wisdom and madness and folly. For what can the man do who comes after the king? Only what has already been done. </a:t>
            </a:r>
            <a:r>
              <a:rPr lang="en-US" sz="3600" baseline="30000" dirty="0"/>
              <a:t>13</a:t>
            </a:r>
            <a:r>
              <a:rPr lang="en-US" sz="3600" dirty="0"/>
              <a:t> Then I saw that there is more gain in wisdom than in folly, as there is more gain in light than in darkness. </a:t>
            </a:r>
            <a:r>
              <a:rPr lang="en-US" sz="3600" baseline="30000" dirty="0"/>
              <a:t>14</a:t>
            </a:r>
            <a:r>
              <a:rPr lang="en-US" sz="3600" dirty="0"/>
              <a:t> </a:t>
            </a:r>
            <a:r>
              <a:rPr lang="en-US" sz="3600" dirty="0">
                <a:solidFill>
                  <a:srgbClr val="C00000"/>
                </a:solidFill>
              </a:rPr>
              <a:t>The wise person has his eyes in his head, but the fool walks in darkness</a:t>
            </a:r>
            <a:r>
              <a:rPr lang="en-US" sz="3600" dirty="0"/>
              <a:t>. </a:t>
            </a:r>
            <a:endParaRPr lang="en-US" sz="3600" dirty="0" smtClean="0"/>
          </a:p>
          <a:p>
            <a:endParaRPr lang="en-US" sz="3600" dirty="0"/>
          </a:p>
          <a:p>
            <a:pPr algn="r"/>
            <a:r>
              <a:rPr lang="en-US" sz="3600" dirty="0"/>
              <a:t>Ecclesiastes 2:12-17 (ESV) </a:t>
            </a:r>
          </a:p>
        </p:txBody>
      </p:sp>
    </p:spTree>
    <p:extLst>
      <p:ext uri="{BB962C8B-B14F-4D97-AF65-F5344CB8AC3E}">
        <p14:creationId xmlns:p14="http://schemas.microsoft.com/office/powerpoint/2010/main" val="3597728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720839"/>
            <a:ext cx="11379200" cy="3416320"/>
          </a:xfrm>
          <a:prstGeom prst="rect">
            <a:avLst/>
          </a:prstGeom>
          <a:solidFill>
            <a:srgbClr val="F4E0AD"/>
          </a:solidFill>
        </p:spPr>
        <p:txBody>
          <a:bodyPr wrap="square" rtlCol="0">
            <a:spAutoFit/>
          </a:bodyPr>
          <a:lstStyle/>
          <a:p>
            <a:r>
              <a:rPr lang="en-US" sz="3600" dirty="0">
                <a:solidFill>
                  <a:srgbClr val="C00000"/>
                </a:solidFill>
              </a:rPr>
              <a:t>And yet </a:t>
            </a:r>
            <a:r>
              <a:rPr lang="en-US" sz="3600" dirty="0"/>
              <a:t>I perceived that the same event happens to all of them. </a:t>
            </a:r>
            <a:r>
              <a:rPr lang="en-US" sz="3600" baseline="30000" dirty="0"/>
              <a:t>15</a:t>
            </a:r>
            <a:r>
              <a:rPr lang="en-US" sz="3600" dirty="0"/>
              <a:t> Then </a:t>
            </a:r>
            <a:r>
              <a:rPr lang="en-US" sz="3600" dirty="0">
                <a:solidFill>
                  <a:srgbClr val="C00000"/>
                </a:solidFill>
              </a:rPr>
              <a:t>I said in my heart</a:t>
            </a:r>
            <a:r>
              <a:rPr lang="en-US" sz="3600" dirty="0"/>
              <a:t>, “What happens to the fool will happen to me also. </a:t>
            </a:r>
            <a:r>
              <a:rPr lang="en-US" sz="3600" dirty="0">
                <a:solidFill>
                  <a:srgbClr val="00B0F0"/>
                </a:solidFill>
              </a:rPr>
              <a:t>Why then have I been so very wise</a:t>
            </a:r>
            <a:r>
              <a:rPr lang="en-US" sz="3600" dirty="0" smtClean="0">
                <a:solidFill>
                  <a:srgbClr val="00B0F0"/>
                </a:solidFill>
              </a:rPr>
              <a:t>?</a:t>
            </a:r>
            <a:r>
              <a:rPr lang="en-US" sz="3600" dirty="0" smtClean="0"/>
              <a:t>”</a:t>
            </a:r>
          </a:p>
          <a:p>
            <a:endParaRPr lang="en-US" sz="3600" dirty="0"/>
          </a:p>
          <a:p>
            <a:pPr algn="r"/>
            <a:r>
              <a:rPr lang="en-US" sz="3600" dirty="0"/>
              <a:t>Ecclesiastes 2:12-17 (ESV) </a:t>
            </a:r>
          </a:p>
        </p:txBody>
      </p:sp>
    </p:spTree>
    <p:extLst>
      <p:ext uri="{BB962C8B-B14F-4D97-AF65-F5344CB8AC3E}">
        <p14:creationId xmlns:p14="http://schemas.microsoft.com/office/powerpoint/2010/main" val="981780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35844"/>
            <a:ext cx="11379200" cy="6186309"/>
          </a:xfrm>
          <a:prstGeom prst="rect">
            <a:avLst/>
          </a:prstGeom>
          <a:solidFill>
            <a:srgbClr val="F4E0AD"/>
          </a:solidFill>
        </p:spPr>
        <p:txBody>
          <a:bodyPr wrap="square" rtlCol="0">
            <a:spAutoFit/>
          </a:bodyPr>
          <a:lstStyle/>
          <a:p>
            <a:r>
              <a:rPr lang="en-US" sz="3600" dirty="0">
                <a:solidFill>
                  <a:srgbClr val="C00000"/>
                </a:solidFill>
              </a:rPr>
              <a:t>And yet </a:t>
            </a:r>
            <a:r>
              <a:rPr lang="en-US" sz="3600" dirty="0"/>
              <a:t>I perceived that the same event happens to all of them. </a:t>
            </a:r>
            <a:r>
              <a:rPr lang="en-US" sz="3600" baseline="30000" dirty="0"/>
              <a:t>15</a:t>
            </a:r>
            <a:r>
              <a:rPr lang="en-US" sz="3600" dirty="0"/>
              <a:t> Then </a:t>
            </a:r>
            <a:r>
              <a:rPr lang="en-US" sz="3600" dirty="0">
                <a:solidFill>
                  <a:srgbClr val="C00000"/>
                </a:solidFill>
              </a:rPr>
              <a:t>I said in my heart</a:t>
            </a:r>
            <a:r>
              <a:rPr lang="en-US" sz="3600" dirty="0"/>
              <a:t>, “What happens to the fool will happen to me also. </a:t>
            </a:r>
            <a:r>
              <a:rPr lang="en-US" sz="3600" dirty="0">
                <a:solidFill>
                  <a:srgbClr val="00B0F0"/>
                </a:solidFill>
              </a:rPr>
              <a:t>Why then have I been so very wise</a:t>
            </a:r>
            <a:r>
              <a:rPr lang="en-US" sz="3600" dirty="0" smtClean="0">
                <a:solidFill>
                  <a:srgbClr val="00B0F0"/>
                </a:solidFill>
              </a:rPr>
              <a:t>?</a:t>
            </a:r>
            <a:r>
              <a:rPr lang="en-US" sz="3600" dirty="0" smtClean="0"/>
              <a:t>”</a:t>
            </a:r>
            <a:r>
              <a:rPr lang="en-US" sz="3600" dirty="0"/>
              <a:t> And </a:t>
            </a:r>
            <a:r>
              <a:rPr lang="en-US" sz="3600" dirty="0">
                <a:solidFill>
                  <a:srgbClr val="C00000"/>
                </a:solidFill>
              </a:rPr>
              <a:t>I said in my heart </a:t>
            </a:r>
            <a:r>
              <a:rPr lang="en-US" sz="3600" dirty="0"/>
              <a:t>that this also is vanity.  </a:t>
            </a:r>
            <a:r>
              <a:rPr lang="en-US" sz="3600" baseline="30000" dirty="0"/>
              <a:t>16</a:t>
            </a:r>
            <a:r>
              <a:rPr lang="en-US" sz="3600" dirty="0"/>
              <a:t> For of the wise as of the fool there is no enduring remembrance, seeing that in the days to come all will have been long forgotten. How the wise dies just like the fool! </a:t>
            </a:r>
            <a:r>
              <a:rPr lang="en-US" sz="3600" baseline="30000" dirty="0"/>
              <a:t>17</a:t>
            </a:r>
            <a:r>
              <a:rPr lang="en-US" sz="3600" dirty="0"/>
              <a:t> So I hated life, because what is done </a:t>
            </a:r>
            <a:r>
              <a:rPr lang="en-US" sz="3600" dirty="0">
                <a:solidFill>
                  <a:srgbClr val="C00000"/>
                </a:solidFill>
              </a:rPr>
              <a:t>under the sun </a:t>
            </a:r>
            <a:r>
              <a:rPr lang="en-US" sz="3600" dirty="0"/>
              <a:t>was grievous to me, for all is vanity and a striving after wind.</a:t>
            </a:r>
          </a:p>
          <a:p>
            <a:r>
              <a:rPr lang="en-US" sz="3600" dirty="0"/>
              <a:t> </a:t>
            </a:r>
          </a:p>
          <a:p>
            <a:pPr algn="r"/>
            <a:r>
              <a:rPr lang="en-US" sz="3600" dirty="0"/>
              <a:t>Ecclesiastes 2:12-17 (ESV) </a:t>
            </a:r>
          </a:p>
        </p:txBody>
      </p:sp>
    </p:spTree>
    <p:extLst>
      <p:ext uri="{BB962C8B-B14F-4D97-AF65-F5344CB8AC3E}">
        <p14:creationId xmlns:p14="http://schemas.microsoft.com/office/powerpoint/2010/main" val="3803110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013227"/>
            <a:ext cx="11379200" cy="2831544"/>
          </a:xfrm>
          <a:prstGeom prst="rect">
            <a:avLst/>
          </a:prstGeom>
          <a:solidFill>
            <a:srgbClr val="F4E0AD"/>
          </a:solidFill>
        </p:spPr>
        <p:txBody>
          <a:bodyPr wrap="square" rtlCol="0">
            <a:spAutoFit/>
          </a:bodyPr>
          <a:lstStyle/>
          <a:p>
            <a:r>
              <a:rPr lang="en-US" sz="3600" baseline="30000" dirty="0" smtClean="0"/>
              <a:t>10</a:t>
            </a:r>
            <a:r>
              <a:rPr lang="en-US" sz="3600" dirty="0" smtClean="0"/>
              <a:t> </a:t>
            </a:r>
            <a:r>
              <a:rPr lang="en-US" sz="3600" dirty="0"/>
              <a:t>“Blessed are those who are </a:t>
            </a:r>
            <a:r>
              <a:rPr lang="en-US" sz="3600" dirty="0">
                <a:solidFill>
                  <a:srgbClr val="C00000"/>
                </a:solidFill>
              </a:rPr>
              <a:t>persecuted</a:t>
            </a:r>
            <a:r>
              <a:rPr lang="en-US" sz="3600" dirty="0"/>
              <a:t> for righteousness’ sake, for theirs is the kingdom of heaven. </a:t>
            </a:r>
            <a:r>
              <a:rPr lang="en-US" sz="3600" baseline="30000" dirty="0"/>
              <a:t>11</a:t>
            </a:r>
            <a:r>
              <a:rPr lang="en-US" sz="3600" dirty="0"/>
              <a:t> “Blessed are you when others </a:t>
            </a:r>
            <a:r>
              <a:rPr lang="en-US" sz="3600" dirty="0">
                <a:solidFill>
                  <a:srgbClr val="C00000"/>
                </a:solidFill>
              </a:rPr>
              <a:t>revile</a:t>
            </a:r>
            <a:r>
              <a:rPr lang="en-US" sz="3600" dirty="0"/>
              <a:t> you and </a:t>
            </a:r>
            <a:r>
              <a:rPr lang="en-US" sz="3600" dirty="0">
                <a:solidFill>
                  <a:srgbClr val="C00000"/>
                </a:solidFill>
              </a:rPr>
              <a:t>persecute</a:t>
            </a:r>
            <a:r>
              <a:rPr lang="en-US" sz="3600" dirty="0"/>
              <a:t> you and u</a:t>
            </a:r>
            <a:r>
              <a:rPr lang="en-US" sz="3600" dirty="0">
                <a:solidFill>
                  <a:srgbClr val="C00000"/>
                </a:solidFill>
              </a:rPr>
              <a:t>tter all kinds of evil against you falsely </a:t>
            </a:r>
            <a:r>
              <a:rPr lang="en-US" sz="3600" dirty="0"/>
              <a:t>on my account. </a:t>
            </a:r>
          </a:p>
          <a:p>
            <a:pPr algn="r"/>
            <a:r>
              <a:rPr lang="en-US" sz="3400" dirty="0" smtClean="0"/>
              <a:t>Matthew 5:10-11 (ESV</a:t>
            </a:r>
            <a:r>
              <a:rPr lang="en-US" sz="3400" dirty="0" smtClean="0"/>
              <a:t>) </a:t>
            </a:r>
            <a:endParaRPr lang="en-US" sz="3400" dirty="0"/>
          </a:p>
        </p:txBody>
      </p:sp>
    </p:spTree>
    <p:extLst>
      <p:ext uri="{BB962C8B-B14F-4D97-AF65-F5344CB8AC3E}">
        <p14:creationId xmlns:p14="http://schemas.microsoft.com/office/powerpoint/2010/main" val="2002179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736228"/>
            <a:ext cx="11379200" cy="3385542"/>
          </a:xfrm>
          <a:prstGeom prst="rect">
            <a:avLst/>
          </a:prstGeom>
          <a:solidFill>
            <a:srgbClr val="F4E0AD"/>
          </a:solidFill>
        </p:spPr>
        <p:txBody>
          <a:bodyPr wrap="square" rtlCol="0">
            <a:spAutoFit/>
          </a:bodyPr>
          <a:lstStyle/>
          <a:p>
            <a:endParaRPr lang="en-US" sz="3600" dirty="0" smtClean="0"/>
          </a:p>
          <a:p>
            <a:endParaRPr lang="en-US" sz="3600" dirty="0"/>
          </a:p>
          <a:p>
            <a:r>
              <a:rPr lang="en-US" sz="3600" dirty="0" smtClean="0"/>
              <a:t>Wisdom </a:t>
            </a:r>
            <a:r>
              <a:rPr lang="en-US" sz="3600" dirty="0"/>
              <a:t>– </a:t>
            </a:r>
            <a:r>
              <a:rPr lang="en-US" sz="3600" i="1" dirty="0"/>
              <a:t>the ability to apply knowledge to the ways of life</a:t>
            </a:r>
            <a:endParaRPr lang="en-US" sz="3600" dirty="0"/>
          </a:p>
          <a:p>
            <a:endParaRPr lang="en-US" sz="3600" dirty="0"/>
          </a:p>
          <a:p>
            <a:endParaRPr lang="en-US" sz="3600" dirty="0"/>
          </a:p>
          <a:p>
            <a:pPr algn="r"/>
            <a:r>
              <a:rPr lang="en-US" sz="3400" dirty="0" smtClean="0"/>
              <a:t> </a:t>
            </a:r>
            <a:endParaRPr lang="en-US" sz="3400" dirty="0"/>
          </a:p>
        </p:txBody>
      </p:sp>
    </p:spTree>
    <p:extLst>
      <p:ext uri="{BB962C8B-B14F-4D97-AF65-F5344CB8AC3E}">
        <p14:creationId xmlns:p14="http://schemas.microsoft.com/office/powerpoint/2010/main" val="4022423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628232"/>
            <a:ext cx="11379200" cy="3877985"/>
          </a:xfrm>
          <a:prstGeom prst="rect">
            <a:avLst/>
          </a:prstGeom>
          <a:solidFill>
            <a:srgbClr val="F4E0AD"/>
          </a:solidFill>
        </p:spPr>
        <p:txBody>
          <a:bodyPr wrap="square" rtlCol="0">
            <a:spAutoFit/>
          </a:bodyPr>
          <a:lstStyle/>
          <a:p>
            <a:r>
              <a:rPr lang="en-US" sz="3600" baseline="30000" dirty="0" smtClean="0"/>
              <a:t>13</a:t>
            </a:r>
            <a:r>
              <a:rPr lang="en-US" sz="3600" dirty="0" smtClean="0"/>
              <a:t> </a:t>
            </a:r>
            <a:r>
              <a:rPr lang="en-US" sz="3600" dirty="0"/>
              <a:t>Who is wise and understanding among you? By his good conduct let him show his works in the meekness of wisdom.</a:t>
            </a:r>
          </a:p>
          <a:p>
            <a:endParaRPr lang="en-US" sz="3600" dirty="0" smtClean="0"/>
          </a:p>
          <a:p>
            <a:pPr algn="r"/>
            <a:r>
              <a:rPr lang="en-US" sz="3600" dirty="0" smtClean="0"/>
              <a:t>James </a:t>
            </a:r>
            <a:r>
              <a:rPr lang="en-US" sz="3600" dirty="0"/>
              <a:t>3:13–16 (ESV) </a:t>
            </a:r>
            <a:endParaRPr lang="en-US" sz="3600" dirty="0"/>
          </a:p>
          <a:p>
            <a:pPr algn="r"/>
            <a:endParaRPr lang="en-US" sz="3400" dirty="0" smtClean="0"/>
          </a:p>
          <a:p>
            <a:pPr algn="r"/>
            <a:endParaRPr lang="en-US" sz="3400" dirty="0"/>
          </a:p>
          <a:p>
            <a:pPr algn="r"/>
            <a:r>
              <a:rPr lang="en-US" sz="3400" dirty="0" smtClean="0"/>
              <a:t> </a:t>
            </a:r>
            <a:endParaRPr lang="en-US" sz="3400" dirty="0"/>
          </a:p>
        </p:txBody>
      </p:sp>
    </p:spTree>
    <p:extLst>
      <p:ext uri="{BB962C8B-B14F-4D97-AF65-F5344CB8AC3E}">
        <p14:creationId xmlns:p14="http://schemas.microsoft.com/office/powerpoint/2010/main" val="3932399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628232"/>
            <a:ext cx="11379200" cy="5601533"/>
          </a:xfrm>
          <a:prstGeom prst="rect">
            <a:avLst/>
          </a:prstGeom>
          <a:solidFill>
            <a:srgbClr val="F4E0AD"/>
          </a:solidFill>
        </p:spPr>
        <p:txBody>
          <a:bodyPr wrap="square" rtlCol="0">
            <a:spAutoFit/>
          </a:bodyPr>
          <a:lstStyle/>
          <a:p>
            <a:r>
              <a:rPr lang="en-US" sz="3600" baseline="30000" dirty="0" smtClean="0"/>
              <a:t>13</a:t>
            </a:r>
            <a:r>
              <a:rPr lang="en-US" sz="3600" dirty="0" smtClean="0"/>
              <a:t> </a:t>
            </a:r>
            <a:r>
              <a:rPr lang="en-US" sz="3600" dirty="0"/>
              <a:t>Who is wise and understanding among you? By his good conduct let him show his works in the meekness of wisdom.</a:t>
            </a:r>
          </a:p>
          <a:p>
            <a:r>
              <a:rPr lang="en-US" sz="3600" baseline="30000" dirty="0"/>
              <a:t>14</a:t>
            </a:r>
            <a:r>
              <a:rPr lang="en-US" sz="3600" dirty="0"/>
              <a:t> But if you have </a:t>
            </a:r>
            <a:r>
              <a:rPr lang="en-US" sz="3600" dirty="0">
                <a:solidFill>
                  <a:srgbClr val="C00000"/>
                </a:solidFill>
              </a:rPr>
              <a:t>bitter jealousy and selfish ambition </a:t>
            </a:r>
            <a:r>
              <a:rPr lang="en-US" sz="3600" dirty="0"/>
              <a:t>in your hearts, do not boast and be false to the truth. </a:t>
            </a:r>
            <a:r>
              <a:rPr lang="en-US" sz="3600" baseline="30000" dirty="0"/>
              <a:t>15</a:t>
            </a:r>
            <a:r>
              <a:rPr lang="en-US" sz="3600" dirty="0"/>
              <a:t> This is not the wisdom that comes down from above, but is </a:t>
            </a:r>
            <a:r>
              <a:rPr lang="en-US" sz="3600" dirty="0">
                <a:solidFill>
                  <a:srgbClr val="C00000"/>
                </a:solidFill>
              </a:rPr>
              <a:t>earthly, unspiritual, demonic</a:t>
            </a:r>
            <a:r>
              <a:rPr lang="en-US" sz="3600" dirty="0"/>
              <a:t>. </a:t>
            </a:r>
            <a:r>
              <a:rPr lang="en-US" sz="3600" baseline="30000" dirty="0"/>
              <a:t>16</a:t>
            </a:r>
            <a:r>
              <a:rPr lang="en-US" sz="3600" dirty="0"/>
              <a:t> For where </a:t>
            </a:r>
            <a:r>
              <a:rPr lang="en-US" sz="3600" dirty="0">
                <a:solidFill>
                  <a:srgbClr val="C00000"/>
                </a:solidFill>
              </a:rPr>
              <a:t>jealousy and selfish ambition</a:t>
            </a:r>
            <a:r>
              <a:rPr lang="en-US" sz="3600" dirty="0"/>
              <a:t> exist, there will be disorder and every vile practice.</a:t>
            </a:r>
          </a:p>
          <a:p>
            <a:endParaRPr lang="en-US" sz="3600" dirty="0" smtClean="0"/>
          </a:p>
          <a:p>
            <a:pPr algn="r"/>
            <a:r>
              <a:rPr lang="en-US" sz="3600" dirty="0" smtClean="0"/>
              <a:t>James </a:t>
            </a:r>
            <a:r>
              <a:rPr lang="en-US" sz="3600" dirty="0"/>
              <a:t>3:13–16 (ESV) </a:t>
            </a:r>
            <a:endParaRPr lang="en-US" sz="3600" dirty="0"/>
          </a:p>
          <a:p>
            <a:pPr algn="r"/>
            <a:r>
              <a:rPr lang="en-US" sz="3400" dirty="0" smtClean="0"/>
              <a:t> </a:t>
            </a:r>
            <a:endParaRPr lang="en-US" sz="3400" dirty="0"/>
          </a:p>
        </p:txBody>
      </p:sp>
    </p:spTree>
    <p:extLst>
      <p:ext uri="{BB962C8B-B14F-4D97-AF65-F5344CB8AC3E}">
        <p14:creationId xmlns:p14="http://schemas.microsoft.com/office/powerpoint/2010/main" val="636371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603</Words>
  <Application>Microsoft Office PowerPoint</Application>
  <PresentationFormat>Widescreen</PresentationFormat>
  <Paragraphs>46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Scott Yoder</cp:lastModifiedBy>
  <cp:revision>9</cp:revision>
  <dcterms:created xsi:type="dcterms:W3CDTF">2020-01-11T16:08:59Z</dcterms:created>
  <dcterms:modified xsi:type="dcterms:W3CDTF">2020-01-16T20:55:39Z</dcterms:modified>
</cp:coreProperties>
</file>