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7" r:id="rId3"/>
    <p:sldId id="313" r:id="rId4"/>
    <p:sldId id="289" r:id="rId5"/>
    <p:sldId id="304" r:id="rId6"/>
    <p:sldId id="316" r:id="rId7"/>
    <p:sldId id="317" r:id="rId8"/>
    <p:sldId id="318" r:id="rId9"/>
    <p:sldId id="319" r:id="rId10"/>
    <p:sldId id="320" r:id="rId11"/>
    <p:sldId id="322" r:id="rId12"/>
    <p:sldId id="321" r:id="rId13"/>
    <p:sldId id="323" r:id="rId14"/>
    <p:sldId id="324" r:id="rId15"/>
    <p:sldId id="325" r:id="rId16"/>
    <p:sldId id="326" r:id="rId17"/>
    <p:sldId id="327" r:id="rId18"/>
    <p:sldId id="328" r:id="rId19"/>
    <p:sldId id="275" r:id="rId2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33CC33"/>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6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575465-3694-4694-B71B-7418F18D236C}" type="datetimeFigureOut">
              <a:rPr lang="en-US" smtClean="0"/>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7BAB0-670B-4A02-A7BB-0BAD443C2945}" type="slidenum">
              <a:rPr lang="en-US" smtClean="0"/>
              <a:t>‹#›</a:t>
            </a:fld>
            <a:endParaRPr lang="en-US"/>
          </a:p>
        </p:txBody>
      </p:sp>
    </p:spTree>
    <p:extLst>
      <p:ext uri="{BB962C8B-B14F-4D97-AF65-F5344CB8AC3E}">
        <p14:creationId xmlns:p14="http://schemas.microsoft.com/office/powerpoint/2010/main" val="149847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575465-3694-4694-B71B-7418F18D236C}" type="datetimeFigureOut">
              <a:rPr lang="en-US" smtClean="0"/>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7BAB0-670B-4A02-A7BB-0BAD443C2945}" type="slidenum">
              <a:rPr lang="en-US" smtClean="0"/>
              <a:t>‹#›</a:t>
            </a:fld>
            <a:endParaRPr lang="en-US"/>
          </a:p>
        </p:txBody>
      </p:sp>
    </p:spTree>
    <p:extLst>
      <p:ext uri="{BB962C8B-B14F-4D97-AF65-F5344CB8AC3E}">
        <p14:creationId xmlns:p14="http://schemas.microsoft.com/office/powerpoint/2010/main" val="3610846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575465-3694-4694-B71B-7418F18D236C}" type="datetimeFigureOut">
              <a:rPr lang="en-US" smtClean="0"/>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7BAB0-670B-4A02-A7BB-0BAD443C2945}" type="slidenum">
              <a:rPr lang="en-US" smtClean="0"/>
              <a:t>‹#›</a:t>
            </a:fld>
            <a:endParaRPr lang="en-US"/>
          </a:p>
        </p:txBody>
      </p:sp>
    </p:spTree>
    <p:extLst>
      <p:ext uri="{BB962C8B-B14F-4D97-AF65-F5344CB8AC3E}">
        <p14:creationId xmlns:p14="http://schemas.microsoft.com/office/powerpoint/2010/main" val="120456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575465-3694-4694-B71B-7418F18D236C}" type="datetimeFigureOut">
              <a:rPr lang="en-US" smtClean="0"/>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7BAB0-670B-4A02-A7BB-0BAD443C2945}" type="slidenum">
              <a:rPr lang="en-US" smtClean="0"/>
              <a:t>‹#›</a:t>
            </a:fld>
            <a:endParaRPr lang="en-US"/>
          </a:p>
        </p:txBody>
      </p:sp>
    </p:spTree>
    <p:extLst>
      <p:ext uri="{BB962C8B-B14F-4D97-AF65-F5344CB8AC3E}">
        <p14:creationId xmlns:p14="http://schemas.microsoft.com/office/powerpoint/2010/main" val="3547462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575465-3694-4694-B71B-7418F18D236C}" type="datetimeFigureOut">
              <a:rPr lang="en-US" smtClean="0"/>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7BAB0-670B-4A02-A7BB-0BAD443C2945}" type="slidenum">
              <a:rPr lang="en-US" smtClean="0"/>
              <a:t>‹#›</a:t>
            </a:fld>
            <a:endParaRPr lang="en-US"/>
          </a:p>
        </p:txBody>
      </p:sp>
    </p:spTree>
    <p:extLst>
      <p:ext uri="{BB962C8B-B14F-4D97-AF65-F5344CB8AC3E}">
        <p14:creationId xmlns:p14="http://schemas.microsoft.com/office/powerpoint/2010/main" val="386069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575465-3694-4694-B71B-7418F18D236C}" type="datetimeFigureOut">
              <a:rPr lang="en-US" smtClean="0"/>
              <a:t>3/25/2017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7BAB0-670B-4A02-A7BB-0BAD443C2945}" type="slidenum">
              <a:rPr lang="en-US" smtClean="0"/>
              <a:t>‹#›</a:t>
            </a:fld>
            <a:endParaRPr lang="en-US"/>
          </a:p>
        </p:txBody>
      </p:sp>
    </p:spTree>
    <p:extLst>
      <p:ext uri="{BB962C8B-B14F-4D97-AF65-F5344CB8AC3E}">
        <p14:creationId xmlns:p14="http://schemas.microsoft.com/office/powerpoint/2010/main" val="1707268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575465-3694-4694-B71B-7418F18D236C}" type="datetimeFigureOut">
              <a:rPr lang="en-US" smtClean="0"/>
              <a:t>3/25/2017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67BAB0-670B-4A02-A7BB-0BAD443C2945}" type="slidenum">
              <a:rPr lang="en-US" smtClean="0"/>
              <a:t>‹#›</a:t>
            </a:fld>
            <a:endParaRPr lang="en-US"/>
          </a:p>
        </p:txBody>
      </p:sp>
    </p:spTree>
    <p:extLst>
      <p:ext uri="{BB962C8B-B14F-4D97-AF65-F5344CB8AC3E}">
        <p14:creationId xmlns:p14="http://schemas.microsoft.com/office/powerpoint/2010/main" val="1319802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575465-3694-4694-B71B-7418F18D236C}" type="datetimeFigureOut">
              <a:rPr lang="en-US" smtClean="0"/>
              <a:t>3/25/2017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67BAB0-670B-4A02-A7BB-0BAD443C2945}" type="slidenum">
              <a:rPr lang="en-US" smtClean="0"/>
              <a:t>‹#›</a:t>
            </a:fld>
            <a:endParaRPr lang="en-US"/>
          </a:p>
        </p:txBody>
      </p:sp>
    </p:spTree>
    <p:extLst>
      <p:ext uri="{BB962C8B-B14F-4D97-AF65-F5344CB8AC3E}">
        <p14:creationId xmlns:p14="http://schemas.microsoft.com/office/powerpoint/2010/main" val="2381227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575465-3694-4694-B71B-7418F18D236C}" type="datetimeFigureOut">
              <a:rPr lang="en-US" smtClean="0"/>
              <a:t>3/25/2017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67BAB0-670B-4A02-A7BB-0BAD443C2945}" type="slidenum">
              <a:rPr lang="en-US" smtClean="0"/>
              <a:t>‹#›</a:t>
            </a:fld>
            <a:endParaRPr lang="en-US"/>
          </a:p>
        </p:txBody>
      </p:sp>
    </p:spTree>
    <p:extLst>
      <p:ext uri="{BB962C8B-B14F-4D97-AF65-F5344CB8AC3E}">
        <p14:creationId xmlns:p14="http://schemas.microsoft.com/office/powerpoint/2010/main" val="2387812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575465-3694-4694-B71B-7418F18D236C}" type="datetimeFigureOut">
              <a:rPr lang="en-US" smtClean="0"/>
              <a:t>3/25/2017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7BAB0-670B-4A02-A7BB-0BAD443C2945}" type="slidenum">
              <a:rPr lang="en-US" smtClean="0"/>
              <a:t>‹#›</a:t>
            </a:fld>
            <a:endParaRPr lang="en-US"/>
          </a:p>
        </p:txBody>
      </p:sp>
    </p:spTree>
    <p:extLst>
      <p:ext uri="{BB962C8B-B14F-4D97-AF65-F5344CB8AC3E}">
        <p14:creationId xmlns:p14="http://schemas.microsoft.com/office/powerpoint/2010/main" val="15864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575465-3694-4694-B71B-7418F18D236C}" type="datetimeFigureOut">
              <a:rPr lang="en-US" smtClean="0"/>
              <a:t>3/25/2017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7BAB0-670B-4A02-A7BB-0BAD443C2945}" type="slidenum">
              <a:rPr lang="en-US" smtClean="0"/>
              <a:t>‹#›</a:t>
            </a:fld>
            <a:endParaRPr lang="en-US"/>
          </a:p>
        </p:txBody>
      </p:sp>
    </p:spTree>
    <p:extLst>
      <p:ext uri="{BB962C8B-B14F-4D97-AF65-F5344CB8AC3E}">
        <p14:creationId xmlns:p14="http://schemas.microsoft.com/office/powerpoint/2010/main" val="1753956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575465-3694-4694-B71B-7418F18D236C}" type="datetimeFigureOut">
              <a:rPr lang="en-US" smtClean="0"/>
              <a:t>3/25/2017</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767BAB0-670B-4A02-A7BB-0BAD443C2945}" type="slidenum">
              <a:rPr lang="en-US" smtClean="0"/>
              <a:t>‹#›</a:t>
            </a:fld>
            <a:endParaRPr lang="en-US"/>
          </a:p>
        </p:txBody>
      </p:sp>
    </p:spTree>
    <p:extLst>
      <p:ext uri="{BB962C8B-B14F-4D97-AF65-F5344CB8AC3E}">
        <p14:creationId xmlns:p14="http://schemas.microsoft.com/office/powerpoint/2010/main" val="2924584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239464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TextBox 3"/>
          <p:cNvSpPr txBox="1"/>
          <p:nvPr/>
        </p:nvSpPr>
        <p:spPr>
          <a:xfrm>
            <a:off x="381000" y="361950"/>
            <a:ext cx="8382000" cy="1569660"/>
          </a:xfrm>
          <a:prstGeom prst="rect">
            <a:avLst/>
          </a:prstGeom>
          <a:noFill/>
        </p:spPr>
        <p:txBody>
          <a:bodyPr wrap="square" rtlCol="0">
            <a:spAutoFit/>
          </a:bodyPr>
          <a:lstStyle/>
          <a:p>
            <a:pPr algn="ctr"/>
            <a:r>
              <a:rPr lang="en-US" sz="3200" dirty="0" smtClean="0">
                <a:solidFill>
                  <a:schemeClr val="bg1"/>
                </a:solidFill>
              </a:rPr>
              <a:t>His life was now their life!</a:t>
            </a:r>
          </a:p>
          <a:p>
            <a:pPr algn="ctr"/>
            <a:endParaRPr lang="en-US" sz="3200" dirty="0" smtClean="0">
              <a:solidFill>
                <a:schemeClr val="bg1"/>
              </a:solidFill>
            </a:endParaRPr>
          </a:p>
          <a:p>
            <a:pPr algn="ctr"/>
            <a:endParaRPr lang="en-US" sz="3200" dirty="0">
              <a:solidFill>
                <a:schemeClr val="bg1"/>
              </a:solidFill>
            </a:endParaRPr>
          </a:p>
        </p:txBody>
      </p:sp>
    </p:spTree>
    <p:extLst>
      <p:ext uri="{BB962C8B-B14F-4D97-AF65-F5344CB8AC3E}">
        <p14:creationId xmlns:p14="http://schemas.microsoft.com/office/powerpoint/2010/main" val="2501685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6" name="Rectangle 5"/>
          <p:cNvSpPr/>
          <p:nvPr/>
        </p:nvSpPr>
        <p:spPr>
          <a:xfrm>
            <a:off x="0" y="165735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81000" y="361950"/>
            <a:ext cx="8382000" cy="3539430"/>
          </a:xfrm>
          <a:prstGeom prst="rect">
            <a:avLst/>
          </a:prstGeom>
          <a:noFill/>
        </p:spPr>
        <p:txBody>
          <a:bodyPr wrap="square" rtlCol="0">
            <a:spAutoFit/>
          </a:bodyPr>
          <a:lstStyle/>
          <a:p>
            <a:pPr algn="ctr"/>
            <a:r>
              <a:rPr lang="en-US" sz="3200" dirty="0" smtClean="0">
                <a:solidFill>
                  <a:schemeClr val="bg1"/>
                </a:solidFill>
              </a:rPr>
              <a:t>His life was now their life!</a:t>
            </a:r>
          </a:p>
          <a:p>
            <a:pPr algn="ctr"/>
            <a:endParaRPr lang="en-US" sz="3200" dirty="0" smtClean="0">
              <a:solidFill>
                <a:schemeClr val="bg1"/>
              </a:solidFill>
            </a:endParaRPr>
          </a:p>
          <a:p>
            <a:pPr algn="ctr"/>
            <a:endParaRPr lang="en-US" sz="3200" dirty="0">
              <a:solidFill>
                <a:schemeClr val="bg1"/>
              </a:solidFill>
            </a:endParaRPr>
          </a:p>
          <a:p>
            <a:r>
              <a:rPr lang="en-US" sz="3200" dirty="0" smtClean="0"/>
              <a:t>“For </a:t>
            </a:r>
            <a:r>
              <a:rPr lang="en-US" sz="3200" dirty="0"/>
              <a:t>to me to live is Christ, and to die is gain</a:t>
            </a:r>
            <a:r>
              <a:rPr lang="en-US" sz="3200" dirty="0" smtClean="0"/>
              <a:t>.”</a:t>
            </a:r>
            <a:endParaRPr lang="en-US" sz="3200" dirty="0"/>
          </a:p>
          <a:p>
            <a:pPr algn="r"/>
            <a:r>
              <a:rPr lang="en-US" sz="3200" dirty="0"/>
              <a:t>Philippians 1:21 (ESV) </a:t>
            </a:r>
            <a:endParaRPr lang="en-US" sz="3200" dirty="0"/>
          </a:p>
          <a:p>
            <a:endParaRPr lang="en-US" sz="3200" dirty="0">
              <a:solidFill>
                <a:schemeClr val="bg1"/>
              </a:solidFill>
            </a:endParaRPr>
          </a:p>
          <a:p>
            <a:endParaRPr lang="en-US" sz="3200" dirty="0">
              <a:solidFill>
                <a:schemeClr val="bg1"/>
              </a:solidFill>
            </a:endParaRPr>
          </a:p>
        </p:txBody>
      </p:sp>
    </p:spTree>
    <p:extLst>
      <p:ext uri="{BB962C8B-B14F-4D97-AF65-F5344CB8AC3E}">
        <p14:creationId xmlns:p14="http://schemas.microsoft.com/office/powerpoint/2010/main" val="2898642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6" name="Rectangle 5"/>
          <p:cNvSpPr/>
          <p:nvPr/>
        </p:nvSpPr>
        <p:spPr>
          <a:xfrm>
            <a:off x="0" y="165735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81000" y="361950"/>
            <a:ext cx="8382000" cy="3046988"/>
          </a:xfrm>
          <a:prstGeom prst="rect">
            <a:avLst/>
          </a:prstGeom>
          <a:noFill/>
        </p:spPr>
        <p:txBody>
          <a:bodyPr wrap="square" rtlCol="0">
            <a:spAutoFit/>
          </a:bodyPr>
          <a:lstStyle/>
          <a:p>
            <a:pPr algn="ctr"/>
            <a:r>
              <a:rPr lang="en-US" sz="3200" dirty="0" smtClean="0">
                <a:solidFill>
                  <a:schemeClr val="bg1"/>
                </a:solidFill>
              </a:rPr>
              <a:t>His life was now their life!</a:t>
            </a:r>
          </a:p>
          <a:p>
            <a:pPr algn="ctr"/>
            <a:endParaRPr lang="en-US" sz="3200" dirty="0" smtClean="0">
              <a:solidFill>
                <a:schemeClr val="bg1"/>
              </a:solidFill>
            </a:endParaRPr>
          </a:p>
          <a:p>
            <a:pPr algn="ctr"/>
            <a:endParaRPr lang="en-US" sz="3200" dirty="0">
              <a:solidFill>
                <a:schemeClr val="bg1"/>
              </a:solidFill>
            </a:endParaRPr>
          </a:p>
          <a:p>
            <a:r>
              <a:rPr lang="en-US" sz="3200" dirty="0" smtClean="0"/>
              <a:t>“For </a:t>
            </a:r>
            <a:r>
              <a:rPr lang="en-US" sz="3200" dirty="0"/>
              <a:t>to me to live is Christ, and to die is gain</a:t>
            </a:r>
            <a:r>
              <a:rPr lang="en-US" sz="3200" dirty="0" smtClean="0"/>
              <a:t>.”</a:t>
            </a:r>
            <a:endParaRPr lang="en-US" sz="3200" dirty="0"/>
          </a:p>
          <a:p>
            <a:pPr algn="r"/>
            <a:r>
              <a:rPr lang="en-US" sz="3200" dirty="0"/>
              <a:t>Philippians 1:21 (ESV) </a:t>
            </a:r>
            <a:endParaRPr lang="en-US" sz="3200" dirty="0"/>
          </a:p>
          <a:p>
            <a:endParaRPr lang="en-US" sz="3200" dirty="0">
              <a:solidFill>
                <a:schemeClr val="bg1"/>
              </a:solidFill>
            </a:endParaRPr>
          </a:p>
        </p:txBody>
      </p:sp>
      <p:sp>
        <p:nvSpPr>
          <p:cNvPr id="7" name="TextBox 6"/>
          <p:cNvSpPr txBox="1"/>
          <p:nvPr/>
        </p:nvSpPr>
        <p:spPr>
          <a:xfrm>
            <a:off x="990600" y="3714750"/>
            <a:ext cx="7086600" cy="584775"/>
          </a:xfrm>
          <a:prstGeom prst="rect">
            <a:avLst/>
          </a:prstGeom>
          <a:noFill/>
        </p:spPr>
        <p:txBody>
          <a:bodyPr wrap="square" rtlCol="0">
            <a:spAutoFit/>
          </a:bodyPr>
          <a:lstStyle/>
          <a:p>
            <a:pPr algn="ctr"/>
            <a:r>
              <a:rPr lang="en-US" sz="3200" dirty="0" smtClean="0">
                <a:solidFill>
                  <a:schemeClr val="bg1"/>
                </a:solidFill>
              </a:rPr>
              <a:t>This life is not about you, it’s about Him!</a:t>
            </a:r>
            <a:endParaRPr lang="en-US" sz="3200" dirty="0">
              <a:solidFill>
                <a:schemeClr val="bg1"/>
              </a:solidFill>
            </a:endParaRPr>
          </a:p>
        </p:txBody>
      </p:sp>
    </p:spTree>
    <p:extLst>
      <p:ext uri="{BB962C8B-B14F-4D97-AF65-F5344CB8AC3E}">
        <p14:creationId xmlns:p14="http://schemas.microsoft.com/office/powerpoint/2010/main" val="2320581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TextBox 3"/>
          <p:cNvSpPr txBox="1"/>
          <p:nvPr/>
        </p:nvSpPr>
        <p:spPr>
          <a:xfrm>
            <a:off x="381000" y="361950"/>
            <a:ext cx="8382000" cy="3354765"/>
          </a:xfrm>
          <a:prstGeom prst="rect">
            <a:avLst/>
          </a:prstGeom>
          <a:noFill/>
        </p:spPr>
        <p:txBody>
          <a:bodyPr wrap="square" rtlCol="0">
            <a:spAutoFit/>
          </a:bodyPr>
          <a:lstStyle/>
          <a:p>
            <a:pPr algn="ctr"/>
            <a:r>
              <a:rPr lang="en-US" sz="3200" dirty="0" smtClean="0">
                <a:solidFill>
                  <a:schemeClr val="bg1"/>
                </a:solidFill>
              </a:rPr>
              <a:t>Acts 5:25 (ESV)</a:t>
            </a:r>
          </a:p>
          <a:p>
            <a:endParaRPr lang="en-US" sz="2000" dirty="0">
              <a:solidFill>
                <a:schemeClr val="bg1"/>
              </a:solidFill>
            </a:endParaRPr>
          </a:p>
          <a:p>
            <a:r>
              <a:rPr lang="en-US" sz="3200" dirty="0" smtClean="0">
                <a:solidFill>
                  <a:schemeClr val="bg1"/>
                </a:solidFill>
              </a:rPr>
              <a:t>And </a:t>
            </a:r>
            <a:r>
              <a:rPr lang="en-US" sz="3200" dirty="0">
                <a:solidFill>
                  <a:schemeClr val="bg1"/>
                </a:solidFill>
              </a:rPr>
              <a:t>someone came and told them, “Look! The men whom you put in prison are standing in the temple and teaching the people.”</a:t>
            </a:r>
          </a:p>
          <a:p>
            <a:endParaRPr lang="en-US" sz="3200" dirty="0">
              <a:solidFill>
                <a:schemeClr val="bg1"/>
              </a:solidFill>
            </a:endParaRPr>
          </a:p>
          <a:p>
            <a:endParaRPr lang="en-US" sz="3200" dirty="0">
              <a:solidFill>
                <a:schemeClr val="bg1"/>
              </a:solidFill>
            </a:endParaRPr>
          </a:p>
        </p:txBody>
      </p:sp>
    </p:spTree>
    <p:extLst>
      <p:ext uri="{BB962C8B-B14F-4D97-AF65-F5344CB8AC3E}">
        <p14:creationId xmlns:p14="http://schemas.microsoft.com/office/powerpoint/2010/main" val="2174693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TextBox 3"/>
          <p:cNvSpPr txBox="1"/>
          <p:nvPr/>
        </p:nvSpPr>
        <p:spPr>
          <a:xfrm>
            <a:off x="381000" y="361950"/>
            <a:ext cx="8382000" cy="4339650"/>
          </a:xfrm>
          <a:prstGeom prst="rect">
            <a:avLst/>
          </a:prstGeom>
          <a:noFill/>
        </p:spPr>
        <p:txBody>
          <a:bodyPr wrap="square" rtlCol="0">
            <a:spAutoFit/>
          </a:bodyPr>
          <a:lstStyle/>
          <a:p>
            <a:pPr algn="ctr"/>
            <a:r>
              <a:rPr lang="en-US" sz="3200" dirty="0" smtClean="0">
                <a:solidFill>
                  <a:schemeClr val="bg1"/>
                </a:solidFill>
              </a:rPr>
              <a:t>Acts 5:29-32 (ESV)</a:t>
            </a:r>
          </a:p>
          <a:p>
            <a:endParaRPr lang="en-US" sz="2000" dirty="0">
              <a:solidFill>
                <a:schemeClr val="bg1"/>
              </a:solidFill>
            </a:endParaRPr>
          </a:p>
          <a:p>
            <a:r>
              <a:rPr lang="en-US" sz="3200" dirty="0">
                <a:solidFill>
                  <a:schemeClr val="bg1"/>
                </a:solidFill>
              </a:rPr>
              <a:t> </a:t>
            </a:r>
            <a:r>
              <a:rPr lang="en-US" sz="3200" baseline="30000" dirty="0">
                <a:solidFill>
                  <a:schemeClr val="bg1"/>
                </a:solidFill>
              </a:rPr>
              <a:t>29</a:t>
            </a:r>
            <a:r>
              <a:rPr lang="en-US" sz="3200" dirty="0">
                <a:solidFill>
                  <a:schemeClr val="bg1"/>
                </a:solidFill>
              </a:rPr>
              <a:t> But Peter and the apostles answered, “</a:t>
            </a:r>
            <a:r>
              <a:rPr lang="en-US" sz="3200" dirty="0">
                <a:solidFill>
                  <a:schemeClr val="accent6">
                    <a:lumMod val="75000"/>
                  </a:schemeClr>
                </a:solidFill>
              </a:rPr>
              <a:t>We must obey God rather than men. </a:t>
            </a:r>
            <a:r>
              <a:rPr lang="en-US" sz="3200" baseline="30000" dirty="0">
                <a:solidFill>
                  <a:schemeClr val="bg1"/>
                </a:solidFill>
              </a:rPr>
              <a:t>30</a:t>
            </a:r>
            <a:r>
              <a:rPr lang="en-US" sz="3200" dirty="0">
                <a:solidFill>
                  <a:schemeClr val="bg1"/>
                </a:solidFill>
              </a:rPr>
              <a:t> The God of our fathers raised Jesus, whom you killed by hanging him on a tree. </a:t>
            </a:r>
            <a:r>
              <a:rPr lang="en-US" sz="3200" baseline="30000" dirty="0">
                <a:solidFill>
                  <a:schemeClr val="bg1"/>
                </a:solidFill>
              </a:rPr>
              <a:t>31</a:t>
            </a:r>
            <a:r>
              <a:rPr lang="en-US" sz="3200" dirty="0">
                <a:solidFill>
                  <a:schemeClr val="bg1"/>
                </a:solidFill>
              </a:rPr>
              <a:t> God exalted him at his right hand as </a:t>
            </a:r>
            <a:r>
              <a:rPr lang="en-US" sz="3200" dirty="0">
                <a:solidFill>
                  <a:schemeClr val="accent6">
                    <a:lumMod val="75000"/>
                  </a:schemeClr>
                </a:solidFill>
              </a:rPr>
              <a:t>Leader and Savior</a:t>
            </a:r>
            <a:r>
              <a:rPr lang="en-US" sz="3200" dirty="0">
                <a:solidFill>
                  <a:schemeClr val="bg1"/>
                </a:solidFill>
              </a:rPr>
              <a:t>, to give repentance to Israel and forgiveness of sins. </a:t>
            </a:r>
            <a:r>
              <a:rPr lang="en-US" sz="3200" baseline="30000" dirty="0">
                <a:solidFill>
                  <a:schemeClr val="bg1"/>
                </a:solidFill>
              </a:rPr>
              <a:t>32</a:t>
            </a:r>
            <a:r>
              <a:rPr lang="en-US" sz="3200" dirty="0">
                <a:solidFill>
                  <a:schemeClr val="bg1"/>
                </a:solidFill>
              </a:rPr>
              <a:t> And we are witnesses to these things, and so </a:t>
            </a:r>
            <a:r>
              <a:rPr lang="en-US" sz="3200" dirty="0" smtClean="0">
                <a:solidFill>
                  <a:schemeClr val="bg1"/>
                </a:solidFill>
              </a:rPr>
              <a:t>is</a:t>
            </a:r>
            <a:endParaRPr lang="en-US" sz="3200" dirty="0">
              <a:solidFill>
                <a:schemeClr val="bg1"/>
              </a:solidFill>
            </a:endParaRPr>
          </a:p>
        </p:txBody>
      </p:sp>
    </p:spTree>
    <p:extLst>
      <p:ext uri="{BB962C8B-B14F-4D97-AF65-F5344CB8AC3E}">
        <p14:creationId xmlns:p14="http://schemas.microsoft.com/office/powerpoint/2010/main" val="1406964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TextBox 3"/>
          <p:cNvSpPr txBox="1"/>
          <p:nvPr/>
        </p:nvSpPr>
        <p:spPr>
          <a:xfrm>
            <a:off x="381000" y="361950"/>
            <a:ext cx="8382000" cy="1877437"/>
          </a:xfrm>
          <a:prstGeom prst="rect">
            <a:avLst/>
          </a:prstGeom>
          <a:noFill/>
        </p:spPr>
        <p:txBody>
          <a:bodyPr wrap="square" rtlCol="0">
            <a:spAutoFit/>
          </a:bodyPr>
          <a:lstStyle/>
          <a:p>
            <a:pPr algn="ctr"/>
            <a:r>
              <a:rPr lang="en-US" sz="3200" dirty="0" smtClean="0">
                <a:solidFill>
                  <a:schemeClr val="bg1"/>
                </a:solidFill>
              </a:rPr>
              <a:t>Acts 5:29-32 (ESV)</a:t>
            </a:r>
          </a:p>
          <a:p>
            <a:endParaRPr lang="en-US" sz="2000" dirty="0">
              <a:solidFill>
                <a:schemeClr val="bg1"/>
              </a:solidFill>
            </a:endParaRPr>
          </a:p>
          <a:p>
            <a:r>
              <a:rPr lang="en-US" sz="3200" dirty="0">
                <a:solidFill>
                  <a:schemeClr val="bg1"/>
                </a:solidFill>
              </a:rPr>
              <a:t>the Holy Spirit, whom God has given to those who obey him.”</a:t>
            </a:r>
            <a:endParaRPr lang="en-US" sz="3200" dirty="0">
              <a:solidFill>
                <a:schemeClr val="bg1"/>
              </a:solidFill>
            </a:endParaRPr>
          </a:p>
        </p:txBody>
      </p:sp>
    </p:spTree>
    <p:extLst>
      <p:ext uri="{BB962C8B-B14F-4D97-AF65-F5344CB8AC3E}">
        <p14:creationId xmlns:p14="http://schemas.microsoft.com/office/powerpoint/2010/main" val="22879490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TextBox 3"/>
          <p:cNvSpPr txBox="1"/>
          <p:nvPr/>
        </p:nvSpPr>
        <p:spPr>
          <a:xfrm>
            <a:off x="381000" y="361950"/>
            <a:ext cx="8382000" cy="3847207"/>
          </a:xfrm>
          <a:prstGeom prst="rect">
            <a:avLst/>
          </a:prstGeom>
          <a:noFill/>
        </p:spPr>
        <p:txBody>
          <a:bodyPr wrap="square" rtlCol="0">
            <a:spAutoFit/>
          </a:bodyPr>
          <a:lstStyle/>
          <a:p>
            <a:pPr algn="ctr"/>
            <a:r>
              <a:rPr lang="en-US" sz="3200" dirty="0" smtClean="0">
                <a:solidFill>
                  <a:schemeClr val="bg1"/>
                </a:solidFill>
              </a:rPr>
              <a:t>Acts 5:38-39 (ESV)</a:t>
            </a:r>
          </a:p>
          <a:p>
            <a:endParaRPr lang="en-US" sz="2000" dirty="0">
              <a:solidFill>
                <a:schemeClr val="bg1"/>
              </a:solidFill>
            </a:endParaRPr>
          </a:p>
          <a:p>
            <a:r>
              <a:rPr lang="en-US" sz="3200" baseline="30000" dirty="0">
                <a:solidFill>
                  <a:schemeClr val="bg1"/>
                </a:solidFill>
              </a:rPr>
              <a:t>38</a:t>
            </a:r>
            <a:r>
              <a:rPr lang="en-US" sz="3200" dirty="0">
                <a:solidFill>
                  <a:schemeClr val="bg1"/>
                </a:solidFill>
              </a:rPr>
              <a:t> So in the present case I tell you, keep away from these men and let them alone, for if this plan or this undertaking is of man, it will fail; </a:t>
            </a:r>
            <a:r>
              <a:rPr lang="en-US" sz="3200" baseline="30000" dirty="0">
                <a:solidFill>
                  <a:schemeClr val="bg1"/>
                </a:solidFill>
              </a:rPr>
              <a:t>39</a:t>
            </a:r>
            <a:r>
              <a:rPr lang="en-US" sz="3200" dirty="0">
                <a:solidFill>
                  <a:schemeClr val="bg1"/>
                </a:solidFill>
              </a:rPr>
              <a:t> but if it is of God, you will not be able to overthrow them. You might even be found opposing God!” So they took his advice, </a:t>
            </a:r>
          </a:p>
        </p:txBody>
      </p:sp>
    </p:spTree>
    <p:extLst>
      <p:ext uri="{BB962C8B-B14F-4D97-AF65-F5344CB8AC3E}">
        <p14:creationId xmlns:p14="http://schemas.microsoft.com/office/powerpoint/2010/main" val="1748981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TextBox 3"/>
          <p:cNvSpPr txBox="1"/>
          <p:nvPr/>
        </p:nvSpPr>
        <p:spPr>
          <a:xfrm>
            <a:off x="381000" y="361950"/>
            <a:ext cx="8382000" cy="2369880"/>
          </a:xfrm>
          <a:prstGeom prst="rect">
            <a:avLst/>
          </a:prstGeom>
          <a:noFill/>
        </p:spPr>
        <p:txBody>
          <a:bodyPr wrap="square" rtlCol="0">
            <a:spAutoFit/>
          </a:bodyPr>
          <a:lstStyle/>
          <a:p>
            <a:pPr algn="ctr"/>
            <a:r>
              <a:rPr lang="en-US" sz="3200" dirty="0" smtClean="0">
                <a:solidFill>
                  <a:schemeClr val="bg1"/>
                </a:solidFill>
              </a:rPr>
              <a:t>Acts 5:40 (ESV)</a:t>
            </a:r>
          </a:p>
          <a:p>
            <a:endParaRPr lang="en-US" sz="2000" dirty="0">
              <a:solidFill>
                <a:schemeClr val="bg1"/>
              </a:solidFill>
            </a:endParaRPr>
          </a:p>
          <a:p>
            <a:r>
              <a:rPr lang="en-US" sz="3200" baseline="30000" dirty="0">
                <a:solidFill>
                  <a:schemeClr val="bg1"/>
                </a:solidFill>
              </a:rPr>
              <a:t>40</a:t>
            </a:r>
            <a:r>
              <a:rPr lang="en-US" sz="3200" dirty="0">
                <a:solidFill>
                  <a:schemeClr val="bg1"/>
                </a:solidFill>
              </a:rPr>
              <a:t> and when they had called in the apostles, they beat them and charged them not to speak in the name of Jesus, and let them go. </a:t>
            </a:r>
          </a:p>
        </p:txBody>
      </p:sp>
    </p:spTree>
    <p:extLst>
      <p:ext uri="{BB962C8B-B14F-4D97-AF65-F5344CB8AC3E}">
        <p14:creationId xmlns:p14="http://schemas.microsoft.com/office/powerpoint/2010/main" val="38820782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TextBox 3"/>
          <p:cNvSpPr txBox="1"/>
          <p:nvPr/>
        </p:nvSpPr>
        <p:spPr>
          <a:xfrm>
            <a:off x="381000" y="361950"/>
            <a:ext cx="8382000" cy="3847207"/>
          </a:xfrm>
          <a:prstGeom prst="rect">
            <a:avLst/>
          </a:prstGeom>
          <a:noFill/>
        </p:spPr>
        <p:txBody>
          <a:bodyPr wrap="square" rtlCol="0">
            <a:spAutoFit/>
          </a:bodyPr>
          <a:lstStyle/>
          <a:p>
            <a:pPr algn="ctr"/>
            <a:r>
              <a:rPr lang="en-US" sz="3200" dirty="0" smtClean="0">
                <a:solidFill>
                  <a:schemeClr val="bg1"/>
                </a:solidFill>
              </a:rPr>
              <a:t>Acts 5:41 (ESV)</a:t>
            </a:r>
          </a:p>
          <a:p>
            <a:endParaRPr lang="en-US" sz="2000" dirty="0">
              <a:solidFill>
                <a:schemeClr val="bg1"/>
              </a:solidFill>
            </a:endParaRPr>
          </a:p>
          <a:p>
            <a:r>
              <a:rPr lang="en-US" sz="3200" baseline="30000" dirty="0">
                <a:solidFill>
                  <a:schemeClr val="bg1"/>
                </a:solidFill>
              </a:rPr>
              <a:t>41</a:t>
            </a:r>
            <a:r>
              <a:rPr lang="en-US" sz="3200" dirty="0">
                <a:solidFill>
                  <a:schemeClr val="bg1"/>
                </a:solidFill>
              </a:rPr>
              <a:t> Then they left the presence of the council, rejoicing that they were counted </a:t>
            </a:r>
            <a:r>
              <a:rPr lang="en-US" sz="3200" dirty="0">
                <a:solidFill>
                  <a:schemeClr val="accent6">
                    <a:lumMod val="75000"/>
                  </a:schemeClr>
                </a:solidFill>
              </a:rPr>
              <a:t>worthy to suffer dishonor for the name</a:t>
            </a:r>
            <a:r>
              <a:rPr lang="en-US" sz="3200" dirty="0">
                <a:solidFill>
                  <a:schemeClr val="bg1"/>
                </a:solidFill>
              </a:rPr>
              <a:t>. </a:t>
            </a:r>
            <a:r>
              <a:rPr lang="en-US" sz="3200" baseline="30000" dirty="0">
                <a:solidFill>
                  <a:schemeClr val="bg1"/>
                </a:solidFill>
              </a:rPr>
              <a:t>42</a:t>
            </a:r>
            <a:r>
              <a:rPr lang="en-US" sz="3200" dirty="0">
                <a:solidFill>
                  <a:schemeClr val="bg1"/>
                </a:solidFill>
              </a:rPr>
              <a:t> And </a:t>
            </a:r>
            <a:r>
              <a:rPr lang="en-US" sz="3200" dirty="0">
                <a:solidFill>
                  <a:schemeClr val="accent6">
                    <a:lumMod val="75000"/>
                  </a:schemeClr>
                </a:solidFill>
              </a:rPr>
              <a:t>every day</a:t>
            </a:r>
            <a:r>
              <a:rPr lang="en-US" sz="3200" dirty="0">
                <a:solidFill>
                  <a:schemeClr val="bg1"/>
                </a:solidFill>
              </a:rPr>
              <a:t>, in the temple and from house to house, they did not cease teaching and preaching that the Christ is Jesus. </a:t>
            </a:r>
          </a:p>
        </p:txBody>
      </p:sp>
    </p:spTree>
    <p:extLst>
      <p:ext uri="{BB962C8B-B14F-4D97-AF65-F5344CB8AC3E}">
        <p14:creationId xmlns:p14="http://schemas.microsoft.com/office/powerpoint/2010/main" val="40735322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078572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TextBox 3"/>
          <p:cNvSpPr txBox="1"/>
          <p:nvPr/>
        </p:nvSpPr>
        <p:spPr>
          <a:xfrm>
            <a:off x="381000" y="361950"/>
            <a:ext cx="8382000" cy="4339650"/>
          </a:xfrm>
          <a:prstGeom prst="rect">
            <a:avLst/>
          </a:prstGeom>
          <a:noFill/>
        </p:spPr>
        <p:txBody>
          <a:bodyPr wrap="square" rtlCol="0">
            <a:spAutoFit/>
          </a:bodyPr>
          <a:lstStyle/>
          <a:p>
            <a:pPr algn="ctr"/>
            <a:r>
              <a:rPr lang="en-US" sz="3200" dirty="0">
                <a:solidFill>
                  <a:schemeClr val="bg1"/>
                </a:solidFill>
              </a:rPr>
              <a:t>Acts </a:t>
            </a:r>
            <a:r>
              <a:rPr lang="en-US" sz="3200" dirty="0" smtClean="0">
                <a:solidFill>
                  <a:schemeClr val="bg1"/>
                </a:solidFill>
              </a:rPr>
              <a:t>5:12-16 </a:t>
            </a:r>
            <a:r>
              <a:rPr lang="en-US" sz="3200" dirty="0">
                <a:solidFill>
                  <a:schemeClr val="bg1"/>
                </a:solidFill>
              </a:rPr>
              <a:t>(ESV</a:t>
            </a:r>
            <a:r>
              <a:rPr lang="en-US" sz="3200" dirty="0" smtClean="0">
                <a:solidFill>
                  <a:schemeClr val="bg1"/>
                </a:solidFill>
              </a:rPr>
              <a:t>)</a:t>
            </a:r>
          </a:p>
          <a:p>
            <a:endParaRPr lang="en-US" sz="2000" dirty="0" smtClean="0">
              <a:solidFill>
                <a:schemeClr val="bg1"/>
              </a:solidFill>
            </a:endParaRPr>
          </a:p>
          <a:p>
            <a:r>
              <a:rPr lang="en-US" sz="3200" baseline="30000" dirty="0">
                <a:solidFill>
                  <a:schemeClr val="bg1"/>
                </a:solidFill>
              </a:rPr>
              <a:t>12</a:t>
            </a:r>
            <a:r>
              <a:rPr lang="en-US" sz="3200" dirty="0">
                <a:solidFill>
                  <a:schemeClr val="bg1"/>
                </a:solidFill>
              </a:rPr>
              <a:t> Now many </a:t>
            </a:r>
            <a:r>
              <a:rPr lang="en-US" sz="3200" dirty="0">
                <a:solidFill>
                  <a:schemeClr val="accent6">
                    <a:lumMod val="75000"/>
                  </a:schemeClr>
                </a:solidFill>
              </a:rPr>
              <a:t>signs and wonders were regularly done</a:t>
            </a:r>
            <a:r>
              <a:rPr lang="en-US" sz="3200" dirty="0">
                <a:solidFill>
                  <a:schemeClr val="bg1"/>
                </a:solidFill>
              </a:rPr>
              <a:t> among the people </a:t>
            </a:r>
            <a:r>
              <a:rPr lang="en-US" sz="3200" dirty="0">
                <a:solidFill>
                  <a:schemeClr val="accent6">
                    <a:lumMod val="75000"/>
                  </a:schemeClr>
                </a:solidFill>
              </a:rPr>
              <a:t>by the hands of the apostles</a:t>
            </a:r>
            <a:r>
              <a:rPr lang="en-US" sz="3200" dirty="0">
                <a:solidFill>
                  <a:schemeClr val="bg1"/>
                </a:solidFill>
              </a:rPr>
              <a:t>. And they were all together in Solomon’s Portico. </a:t>
            </a:r>
            <a:r>
              <a:rPr lang="en-US" sz="3200" baseline="30000" dirty="0">
                <a:solidFill>
                  <a:schemeClr val="bg1"/>
                </a:solidFill>
              </a:rPr>
              <a:t>13</a:t>
            </a:r>
            <a:r>
              <a:rPr lang="en-US" sz="3200" dirty="0">
                <a:solidFill>
                  <a:schemeClr val="bg1"/>
                </a:solidFill>
              </a:rPr>
              <a:t> None of the rest dared join them, but the people held them in high esteem. </a:t>
            </a:r>
            <a:r>
              <a:rPr lang="en-US" sz="3200" baseline="30000" dirty="0">
                <a:solidFill>
                  <a:schemeClr val="bg1"/>
                </a:solidFill>
              </a:rPr>
              <a:t>14</a:t>
            </a:r>
            <a:r>
              <a:rPr lang="en-US" sz="3200" dirty="0">
                <a:solidFill>
                  <a:schemeClr val="bg1"/>
                </a:solidFill>
              </a:rPr>
              <a:t> And </a:t>
            </a:r>
            <a:r>
              <a:rPr lang="en-US" sz="3200" dirty="0">
                <a:solidFill>
                  <a:schemeClr val="accent6">
                    <a:lumMod val="75000"/>
                  </a:schemeClr>
                </a:solidFill>
              </a:rPr>
              <a:t>more than ever </a:t>
            </a:r>
            <a:r>
              <a:rPr lang="en-US" sz="3200" dirty="0">
                <a:solidFill>
                  <a:schemeClr val="bg1"/>
                </a:solidFill>
              </a:rPr>
              <a:t>believers were added to the Lord, multitudes of both men and women, </a:t>
            </a:r>
            <a:r>
              <a:rPr lang="en-US" sz="3200" baseline="30000" dirty="0">
                <a:solidFill>
                  <a:schemeClr val="bg1"/>
                </a:solidFill>
              </a:rPr>
              <a:t>15</a:t>
            </a:r>
            <a:r>
              <a:rPr lang="en-US" sz="3200" dirty="0">
                <a:solidFill>
                  <a:schemeClr val="bg1"/>
                </a:solidFill>
              </a:rPr>
              <a:t> so </a:t>
            </a:r>
            <a:r>
              <a:rPr lang="en-US" sz="3200" dirty="0" smtClean="0">
                <a:solidFill>
                  <a:schemeClr val="bg1"/>
                </a:solidFill>
              </a:rPr>
              <a:t>that</a:t>
            </a:r>
            <a:endParaRPr lang="en-US" sz="3200" dirty="0">
              <a:solidFill>
                <a:schemeClr val="bg1"/>
              </a:solidFill>
            </a:endParaRPr>
          </a:p>
        </p:txBody>
      </p:sp>
    </p:spTree>
    <p:extLst>
      <p:ext uri="{BB962C8B-B14F-4D97-AF65-F5344CB8AC3E}">
        <p14:creationId xmlns:p14="http://schemas.microsoft.com/office/powerpoint/2010/main" val="481156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TextBox 3"/>
          <p:cNvSpPr txBox="1"/>
          <p:nvPr/>
        </p:nvSpPr>
        <p:spPr>
          <a:xfrm>
            <a:off x="381000" y="361950"/>
            <a:ext cx="8382000" cy="4339650"/>
          </a:xfrm>
          <a:prstGeom prst="rect">
            <a:avLst/>
          </a:prstGeom>
          <a:noFill/>
        </p:spPr>
        <p:txBody>
          <a:bodyPr wrap="square" rtlCol="0">
            <a:spAutoFit/>
          </a:bodyPr>
          <a:lstStyle/>
          <a:p>
            <a:pPr algn="ctr"/>
            <a:r>
              <a:rPr lang="en-US" sz="3200" dirty="0">
                <a:solidFill>
                  <a:schemeClr val="bg1"/>
                </a:solidFill>
              </a:rPr>
              <a:t>Acts </a:t>
            </a:r>
            <a:r>
              <a:rPr lang="en-US" sz="3200" dirty="0" smtClean="0">
                <a:solidFill>
                  <a:schemeClr val="bg1"/>
                </a:solidFill>
              </a:rPr>
              <a:t>5:12-16 </a:t>
            </a:r>
            <a:r>
              <a:rPr lang="en-US" sz="3200" dirty="0">
                <a:solidFill>
                  <a:schemeClr val="bg1"/>
                </a:solidFill>
              </a:rPr>
              <a:t>(ESV</a:t>
            </a:r>
            <a:r>
              <a:rPr lang="en-US" sz="3200" dirty="0" smtClean="0">
                <a:solidFill>
                  <a:schemeClr val="bg1"/>
                </a:solidFill>
              </a:rPr>
              <a:t>)</a:t>
            </a:r>
          </a:p>
          <a:p>
            <a:endParaRPr lang="en-US" sz="2000" dirty="0" smtClean="0">
              <a:solidFill>
                <a:schemeClr val="bg1"/>
              </a:solidFill>
            </a:endParaRPr>
          </a:p>
          <a:p>
            <a:r>
              <a:rPr lang="en-US" sz="3200" dirty="0">
                <a:solidFill>
                  <a:schemeClr val="bg1"/>
                </a:solidFill>
              </a:rPr>
              <a:t>they even carried out the sick into the streets and laid them on cots and mats, that as Peter came by at least his shadow might fall on some of them. </a:t>
            </a:r>
            <a:r>
              <a:rPr lang="en-US" sz="3200" baseline="30000" dirty="0">
                <a:solidFill>
                  <a:schemeClr val="bg1"/>
                </a:solidFill>
              </a:rPr>
              <a:t>16</a:t>
            </a:r>
            <a:r>
              <a:rPr lang="en-US" sz="3200" dirty="0">
                <a:solidFill>
                  <a:schemeClr val="bg1"/>
                </a:solidFill>
              </a:rPr>
              <a:t> The people also gathered from the towns around Jerusalem, bringing the sick and those afflicted with unclean spirits, and they were </a:t>
            </a:r>
            <a:r>
              <a:rPr lang="en-US" sz="3200" dirty="0">
                <a:solidFill>
                  <a:schemeClr val="accent6">
                    <a:lumMod val="75000"/>
                  </a:schemeClr>
                </a:solidFill>
              </a:rPr>
              <a:t>all healed</a:t>
            </a:r>
            <a:r>
              <a:rPr lang="en-US" sz="3200" dirty="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3504735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TextBox 3"/>
          <p:cNvSpPr txBox="1"/>
          <p:nvPr/>
        </p:nvSpPr>
        <p:spPr>
          <a:xfrm>
            <a:off x="381000" y="361950"/>
            <a:ext cx="8382000" cy="2923877"/>
          </a:xfrm>
          <a:prstGeom prst="rect">
            <a:avLst/>
          </a:prstGeom>
          <a:noFill/>
        </p:spPr>
        <p:txBody>
          <a:bodyPr wrap="square" rtlCol="0">
            <a:spAutoFit/>
          </a:bodyPr>
          <a:lstStyle/>
          <a:p>
            <a:pPr algn="ctr"/>
            <a:r>
              <a:rPr lang="en-US" sz="3200" dirty="0">
                <a:solidFill>
                  <a:schemeClr val="bg1"/>
                </a:solidFill>
              </a:rPr>
              <a:t>Acts </a:t>
            </a:r>
            <a:r>
              <a:rPr lang="en-US" sz="3200" dirty="0" smtClean="0">
                <a:solidFill>
                  <a:schemeClr val="bg1"/>
                </a:solidFill>
              </a:rPr>
              <a:t>5:17-18 </a:t>
            </a:r>
            <a:r>
              <a:rPr lang="en-US" sz="3200" dirty="0">
                <a:solidFill>
                  <a:schemeClr val="bg1"/>
                </a:solidFill>
              </a:rPr>
              <a:t>(ESV</a:t>
            </a:r>
            <a:r>
              <a:rPr lang="en-US" sz="3200" dirty="0" smtClean="0">
                <a:solidFill>
                  <a:schemeClr val="bg1"/>
                </a:solidFill>
              </a:rPr>
              <a:t>)</a:t>
            </a:r>
          </a:p>
          <a:p>
            <a:endParaRPr lang="en-US" sz="2000" dirty="0" smtClean="0">
              <a:solidFill>
                <a:schemeClr val="bg1"/>
              </a:solidFill>
            </a:endParaRPr>
          </a:p>
          <a:p>
            <a:r>
              <a:rPr lang="en-US" sz="3200" dirty="0">
                <a:solidFill>
                  <a:schemeClr val="bg1"/>
                </a:solidFill>
              </a:rPr>
              <a:t> </a:t>
            </a:r>
            <a:r>
              <a:rPr lang="en-US" sz="3200" baseline="30000" dirty="0">
                <a:solidFill>
                  <a:schemeClr val="bg1"/>
                </a:solidFill>
              </a:rPr>
              <a:t>17</a:t>
            </a:r>
            <a:r>
              <a:rPr lang="en-US" sz="3200" dirty="0">
                <a:solidFill>
                  <a:schemeClr val="bg1"/>
                </a:solidFill>
              </a:rPr>
              <a:t> But the high priest rose up, and all who were with him (that is, the party of the Sadducees), and </a:t>
            </a:r>
            <a:r>
              <a:rPr lang="en-US" sz="3200" dirty="0">
                <a:solidFill>
                  <a:schemeClr val="accent6">
                    <a:lumMod val="75000"/>
                  </a:schemeClr>
                </a:solidFill>
              </a:rPr>
              <a:t>filled with jealousy </a:t>
            </a:r>
            <a:r>
              <a:rPr lang="en-US" sz="3200" baseline="30000" dirty="0">
                <a:solidFill>
                  <a:schemeClr val="bg1"/>
                </a:solidFill>
              </a:rPr>
              <a:t>18</a:t>
            </a:r>
            <a:r>
              <a:rPr lang="en-US" sz="3200" dirty="0">
                <a:solidFill>
                  <a:schemeClr val="bg1"/>
                </a:solidFill>
              </a:rPr>
              <a:t> they arrested the apostles and put them in the public prison.</a:t>
            </a:r>
          </a:p>
        </p:txBody>
      </p:sp>
    </p:spTree>
    <p:extLst>
      <p:ext uri="{BB962C8B-B14F-4D97-AF65-F5344CB8AC3E}">
        <p14:creationId xmlns:p14="http://schemas.microsoft.com/office/powerpoint/2010/main" val="2538546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TextBox 3"/>
          <p:cNvSpPr txBox="1"/>
          <p:nvPr/>
        </p:nvSpPr>
        <p:spPr>
          <a:xfrm>
            <a:off x="381000" y="361950"/>
            <a:ext cx="8382000" cy="1938992"/>
          </a:xfrm>
          <a:prstGeom prst="rect">
            <a:avLst/>
          </a:prstGeom>
          <a:noFill/>
        </p:spPr>
        <p:txBody>
          <a:bodyPr wrap="square" rtlCol="0">
            <a:spAutoFit/>
          </a:bodyPr>
          <a:lstStyle/>
          <a:p>
            <a:pPr algn="ctr"/>
            <a:r>
              <a:rPr lang="en-US" sz="3200" dirty="0">
                <a:solidFill>
                  <a:schemeClr val="bg1"/>
                </a:solidFill>
              </a:rPr>
              <a:t>Acts </a:t>
            </a:r>
            <a:r>
              <a:rPr lang="en-US" sz="3200" dirty="0" smtClean="0">
                <a:solidFill>
                  <a:schemeClr val="bg1"/>
                </a:solidFill>
              </a:rPr>
              <a:t>5:19 </a:t>
            </a:r>
            <a:r>
              <a:rPr lang="en-US" sz="3200" dirty="0">
                <a:solidFill>
                  <a:schemeClr val="bg1"/>
                </a:solidFill>
              </a:rPr>
              <a:t>(ESV</a:t>
            </a:r>
            <a:r>
              <a:rPr lang="en-US" sz="3200" dirty="0" smtClean="0">
                <a:solidFill>
                  <a:schemeClr val="bg1"/>
                </a:solidFill>
              </a:rPr>
              <a:t>)</a:t>
            </a:r>
          </a:p>
          <a:p>
            <a:endParaRPr lang="en-US" sz="2000" dirty="0" smtClean="0">
              <a:solidFill>
                <a:schemeClr val="bg1"/>
              </a:solidFill>
            </a:endParaRPr>
          </a:p>
          <a:p>
            <a:r>
              <a:rPr lang="en-US" sz="3200" dirty="0">
                <a:solidFill>
                  <a:schemeClr val="bg1"/>
                </a:solidFill>
              </a:rPr>
              <a:t> </a:t>
            </a:r>
            <a:r>
              <a:rPr lang="en-US" sz="3200" baseline="30000" dirty="0">
                <a:solidFill>
                  <a:schemeClr val="bg1"/>
                </a:solidFill>
              </a:rPr>
              <a:t>19</a:t>
            </a:r>
            <a:r>
              <a:rPr lang="en-US" sz="3200" dirty="0">
                <a:solidFill>
                  <a:schemeClr val="bg1"/>
                </a:solidFill>
              </a:rPr>
              <a:t> But during the night an angel of the Lord opened the prison doors and brought them out…</a:t>
            </a:r>
          </a:p>
        </p:txBody>
      </p:sp>
    </p:spTree>
    <p:extLst>
      <p:ext uri="{BB962C8B-B14F-4D97-AF65-F5344CB8AC3E}">
        <p14:creationId xmlns:p14="http://schemas.microsoft.com/office/powerpoint/2010/main" val="1608298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TextBox 3"/>
          <p:cNvSpPr txBox="1"/>
          <p:nvPr/>
        </p:nvSpPr>
        <p:spPr>
          <a:xfrm>
            <a:off x="381000" y="361950"/>
            <a:ext cx="8382000" cy="3354765"/>
          </a:xfrm>
          <a:prstGeom prst="rect">
            <a:avLst/>
          </a:prstGeom>
          <a:noFill/>
        </p:spPr>
        <p:txBody>
          <a:bodyPr wrap="square" rtlCol="0">
            <a:spAutoFit/>
          </a:bodyPr>
          <a:lstStyle/>
          <a:p>
            <a:pPr algn="ctr"/>
            <a:r>
              <a:rPr lang="en-US" sz="3200" dirty="0">
                <a:solidFill>
                  <a:schemeClr val="bg1"/>
                </a:solidFill>
              </a:rPr>
              <a:t>Acts </a:t>
            </a:r>
            <a:r>
              <a:rPr lang="en-US" sz="3200" dirty="0" smtClean="0">
                <a:solidFill>
                  <a:schemeClr val="bg1"/>
                </a:solidFill>
              </a:rPr>
              <a:t>5:19-20 </a:t>
            </a:r>
            <a:r>
              <a:rPr lang="en-US" sz="3200" dirty="0">
                <a:solidFill>
                  <a:schemeClr val="bg1"/>
                </a:solidFill>
              </a:rPr>
              <a:t>(ESV</a:t>
            </a:r>
            <a:r>
              <a:rPr lang="en-US" sz="3200" dirty="0" smtClean="0">
                <a:solidFill>
                  <a:schemeClr val="bg1"/>
                </a:solidFill>
              </a:rPr>
              <a:t>)</a:t>
            </a:r>
          </a:p>
          <a:p>
            <a:endParaRPr lang="en-US" sz="2000" dirty="0" smtClean="0">
              <a:solidFill>
                <a:schemeClr val="bg1"/>
              </a:solidFill>
            </a:endParaRPr>
          </a:p>
          <a:p>
            <a:r>
              <a:rPr lang="en-US" sz="3200" dirty="0">
                <a:solidFill>
                  <a:schemeClr val="bg1"/>
                </a:solidFill>
              </a:rPr>
              <a:t> </a:t>
            </a:r>
            <a:r>
              <a:rPr lang="en-US" sz="3200" baseline="30000" dirty="0">
                <a:solidFill>
                  <a:schemeClr val="bg1"/>
                </a:solidFill>
              </a:rPr>
              <a:t>19</a:t>
            </a:r>
            <a:r>
              <a:rPr lang="en-US" sz="3200" dirty="0">
                <a:solidFill>
                  <a:schemeClr val="bg1"/>
                </a:solidFill>
              </a:rPr>
              <a:t> But during the night an angel of the Lord opened the prison doors and brought them </a:t>
            </a:r>
            <a:r>
              <a:rPr lang="en-US" sz="3200" dirty="0" smtClean="0">
                <a:solidFill>
                  <a:schemeClr val="bg1"/>
                </a:solidFill>
              </a:rPr>
              <a:t>out </a:t>
            </a:r>
            <a:r>
              <a:rPr lang="en-US" sz="3200" dirty="0">
                <a:solidFill>
                  <a:schemeClr val="bg1"/>
                </a:solidFill>
              </a:rPr>
              <a:t>and said, </a:t>
            </a:r>
            <a:r>
              <a:rPr lang="en-US" sz="3200" baseline="30000" dirty="0">
                <a:solidFill>
                  <a:schemeClr val="bg1"/>
                </a:solidFill>
              </a:rPr>
              <a:t>20</a:t>
            </a:r>
            <a:r>
              <a:rPr lang="en-US" sz="3200" dirty="0">
                <a:solidFill>
                  <a:schemeClr val="bg1"/>
                </a:solidFill>
              </a:rPr>
              <a:t> “</a:t>
            </a:r>
            <a:r>
              <a:rPr lang="en-US" sz="3200" dirty="0">
                <a:solidFill>
                  <a:schemeClr val="accent6">
                    <a:lumMod val="75000"/>
                  </a:schemeClr>
                </a:solidFill>
              </a:rPr>
              <a:t>Go and stand in the temple </a:t>
            </a:r>
            <a:r>
              <a:rPr lang="en-US" sz="3200" dirty="0">
                <a:solidFill>
                  <a:schemeClr val="bg1"/>
                </a:solidFill>
              </a:rPr>
              <a:t>and speak to the people all the words of this Life</a:t>
            </a:r>
            <a:r>
              <a:rPr lang="en-US" sz="3200" dirty="0" smtClean="0">
                <a:solidFill>
                  <a:schemeClr val="bg1"/>
                </a:solidFill>
              </a:rPr>
              <a:t>.”</a:t>
            </a:r>
            <a:endParaRPr lang="en-US" sz="3200" dirty="0">
              <a:solidFill>
                <a:schemeClr val="bg1"/>
              </a:solidFill>
            </a:endParaRPr>
          </a:p>
          <a:p>
            <a:endParaRPr lang="en-US" sz="3200" dirty="0">
              <a:solidFill>
                <a:schemeClr val="bg1"/>
              </a:solidFill>
            </a:endParaRPr>
          </a:p>
        </p:txBody>
      </p:sp>
    </p:spTree>
    <p:extLst>
      <p:ext uri="{BB962C8B-B14F-4D97-AF65-F5344CB8AC3E}">
        <p14:creationId xmlns:p14="http://schemas.microsoft.com/office/powerpoint/2010/main" val="4139435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TextBox 3"/>
          <p:cNvSpPr txBox="1"/>
          <p:nvPr/>
        </p:nvSpPr>
        <p:spPr>
          <a:xfrm>
            <a:off x="381000" y="361950"/>
            <a:ext cx="8382000" cy="4832092"/>
          </a:xfrm>
          <a:prstGeom prst="rect">
            <a:avLst/>
          </a:prstGeom>
          <a:noFill/>
        </p:spPr>
        <p:txBody>
          <a:bodyPr wrap="square" rtlCol="0">
            <a:spAutoFit/>
          </a:bodyPr>
          <a:lstStyle/>
          <a:p>
            <a:pPr algn="ctr"/>
            <a:r>
              <a:rPr lang="en-US" sz="3200">
                <a:solidFill>
                  <a:schemeClr val="bg1"/>
                </a:solidFill>
              </a:rPr>
              <a:t>Acts </a:t>
            </a:r>
            <a:r>
              <a:rPr lang="en-US" sz="3200" smtClean="0">
                <a:solidFill>
                  <a:schemeClr val="bg1"/>
                </a:solidFill>
              </a:rPr>
              <a:t>5:19-21 </a:t>
            </a:r>
            <a:r>
              <a:rPr lang="en-US" sz="3200" dirty="0">
                <a:solidFill>
                  <a:schemeClr val="bg1"/>
                </a:solidFill>
              </a:rPr>
              <a:t>(ESV</a:t>
            </a:r>
            <a:r>
              <a:rPr lang="en-US" sz="3200" dirty="0" smtClean="0">
                <a:solidFill>
                  <a:schemeClr val="bg1"/>
                </a:solidFill>
              </a:rPr>
              <a:t>)</a:t>
            </a:r>
          </a:p>
          <a:p>
            <a:endParaRPr lang="en-US" sz="2000" dirty="0" smtClean="0">
              <a:solidFill>
                <a:schemeClr val="bg1"/>
              </a:solidFill>
            </a:endParaRPr>
          </a:p>
          <a:p>
            <a:r>
              <a:rPr lang="en-US" sz="3200" dirty="0">
                <a:solidFill>
                  <a:schemeClr val="bg1"/>
                </a:solidFill>
              </a:rPr>
              <a:t> </a:t>
            </a:r>
            <a:r>
              <a:rPr lang="en-US" sz="3200" baseline="30000" dirty="0">
                <a:solidFill>
                  <a:schemeClr val="bg1"/>
                </a:solidFill>
              </a:rPr>
              <a:t>19</a:t>
            </a:r>
            <a:r>
              <a:rPr lang="en-US" sz="3200" dirty="0">
                <a:solidFill>
                  <a:schemeClr val="bg1"/>
                </a:solidFill>
              </a:rPr>
              <a:t> But during the night an angel of the Lord opened the prison doors and brought them </a:t>
            </a:r>
            <a:r>
              <a:rPr lang="en-US" sz="3200" dirty="0" smtClean="0">
                <a:solidFill>
                  <a:schemeClr val="bg1"/>
                </a:solidFill>
              </a:rPr>
              <a:t>out </a:t>
            </a:r>
            <a:r>
              <a:rPr lang="en-US" sz="3200" dirty="0">
                <a:solidFill>
                  <a:schemeClr val="bg1"/>
                </a:solidFill>
              </a:rPr>
              <a:t>and said, </a:t>
            </a:r>
            <a:r>
              <a:rPr lang="en-US" sz="3200" baseline="30000" dirty="0">
                <a:solidFill>
                  <a:schemeClr val="bg1"/>
                </a:solidFill>
              </a:rPr>
              <a:t>20</a:t>
            </a:r>
            <a:r>
              <a:rPr lang="en-US" sz="3200" dirty="0">
                <a:solidFill>
                  <a:schemeClr val="bg1"/>
                </a:solidFill>
              </a:rPr>
              <a:t> “Go and stand in the temple and speak to the people all the </a:t>
            </a:r>
            <a:r>
              <a:rPr lang="en-US" sz="3200" dirty="0">
                <a:solidFill>
                  <a:schemeClr val="accent6">
                    <a:lumMod val="75000"/>
                  </a:schemeClr>
                </a:solidFill>
              </a:rPr>
              <a:t>words of this Life</a:t>
            </a:r>
            <a:r>
              <a:rPr lang="en-US" sz="3200" dirty="0">
                <a:solidFill>
                  <a:schemeClr val="bg1"/>
                </a:solidFill>
              </a:rPr>
              <a:t>.” </a:t>
            </a:r>
            <a:r>
              <a:rPr lang="en-US" sz="3200" baseline="30000" dirty="0">
                <a:solidFill>
                  <a:schemeClr val="bg1"/>
                </a:solidFill>
              </a:rPr>
              <a:t>21</a:t>
            </a:r>
            <a:r>
              <a:rPr lang="en-US" sz="3200" dirty="0">
                <a:solidFill>
                  <a:schemeClr val="bg1"/>
                </a:solidFill>
              </a:rPr>
              <a:t> And when they heard this, they entered the temple </a:t>
            </a:r>
            <a:r>
              <a:rPr lang="en-US" sz="3200" dirty="0">
                <a:solidFill>
                  <a:schemeClr val="accent6">
                    <a:lumMod val="75000"/>
                  </a:schemeClr>
                </a:solidFill>
              </a:rPr>
              <a:t>at daybreak </a:t>
            </a:r>
            <a:r>
              <a:rPr lang="en-US" sz="3200" dirty="0">
                <a:solidFill>
                  <a:schemeClr val="bg1"/>
                </a:solidFill>
              </a:rPr>
              <a:t>and began to teach. </a:t>
            </a:r>
          </a:p>
          <a:p>
            <a:endParaRPr lang="en-US" sz="3200" dirty="0">
              <a:solidFill>
                <a:schemeClr val="bg1"/>
              </a:solidFill>
            </a:endParaRPr>
          </a:p>
          <a:p>
            <a:endParaRPr lang="en-US" sz="3200" dirty="0">
              <a:solidFill>
                <a:schemeClr val="bg1"/>
              </a:solidFill>
            </a:endParaRPr>
          </a:p>
        </p:txBody>
      </p:sp>
    </p:spTree>
    <p:extLst>
      <p:ext uri="{BB962C8B-B14F-4D97-AF65-F5344CB8AC3E}">
        <p14:creationId xmlns:p14="http://schemas.microsoft.com/office/powerpoint/2010/main" val="1761555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TextBox 3"/>
          <p:cNvSpPr txBox="1"/>
          <p:nvPr/>
        </p:nvSpPr>
        <p:spPr>
          <a:xfrm>
            <a:off x="381000" y="361950"/>
            <a:ext cx="8382000" cy="5016758"/>
          </a:xfrm>
          <a:prstGeom prst="rect">
            <a:avLst/>
          </a:prstGeom>
          <a:noFill/>
        </p:spPr>
        <p:txBody>
          <a:bodyPr wrap="square" rtlCol="0">
            <a:spAutoFit/>
          </a:bodyPr>
          <a:lstStyle/>
          <a:p>
            <a:pPr algn="ctr"/>
            <a:r>
              <a:rPr lang="en-US" sz="3200" dirty="0" smtClean="0">
                <a:solidFill>
                  <a:schemeClr val="bg1"/>
                </a:solidFill>
              </a:rPr>
              <a:t>John </a:t>
            </a:r>
            <a:r>
              <a:rPr lang="en-US" sz="3200" dirty="0">
                <a:solidFill>
                  <a:schemeClr val="bg1"/>
                </a:solidFill>
              </a:rPr>
              <a:t>1:1–4 (ESV</a:t>
            </a:r>
            <a:r>
              <a:rPr lang="en-US" sz="3200" dirty="0" smtClean="0">
                <a:solidFill>
                  <a:schemeClr val="bg1"/>
                </a:solidFill>
              </a:rPr>
              <a:t>)</a:t>
            </a:r>
          </a:p>
          <a:p>
            <a:endParaRPr lang="en-US" sz="2000" dirty="0">
              <a:solidFill>
                <a:schemeClr val="bg1"/>
              </a:solidFill>
            </a:endParaRPr>
          </a:p>
          <a:p>
            <a:r>
              <a:rPr lang="en-US" sz="3200" dirty="0" smtClean="0">
                <a:solidFill>
                  <a:schemeClr val="bg1"/>
                </a:solidFill>
              </a:rPr>
              <a:t> </a:t>
            </a:r>
            <a:r>
              <a:rPr lang="en-US" sz="3200" baseline="30000" dirty="0">
                <a:solidFill>
                  <a:schemeClr val="bg1"/>
                </a:solidFill>
              </a:rPr>
              <a:t>1</a:t>
            </a:r>
            <a:r>
              <a:rPr lang="en-US" sz="3200" dirty="0">
                <a:solidFill>
                  <a:schemeClr val="bg1"/>
                </a:solidFill>
              </a:rPr>
              <a:t> In the beginning was the Word, and the Word was with God, and the Word was God. </a:t>
            </a:r>
            <a:r>
              <a:rPr lang="en-US" sz="3200" baseline="30000" dirty="0">
                <a:solidFill>
                  <a:schemeClr val="bg1"/>
                </a:solidFill>
              </a:rPr>
              <a:t>2</a:t>
            </a:r>
            <a:r>
              <a:rPr lang="en-US" sz="3200" dirty="0">
                <a:solidFill>
                  <a:schemeClr val="bg1"/>
                </a:solidFill>
              </a:rPr>
              <a:t> He was in the beginning with God. </a:t>
            </a:r>
            <a:r>
              <a:rPr lang="en-US" sz="3200" baseline="30000" dirty="0">
                <a:solidFill>
                  <a:schemeClr val="bg1"/>
                </a:solidFill>
              </a:rPr>
              <a:t>3</a:t>
            </a:r>
            <a:r>
              <a:rPr lang="en-US" sz="3200" dirty="0">
                <a:solidFill>
                  <a:schemeClr val="bg1"/>
                </a:solidFill>
              </a:rPr>
              <a:t> All things were made through him, and without him was not any thing made that was made. </a:t>
            </a:r>
            <a:r>
              <a:rPr lang="en-US" sz="3200" baseline="30000" dirty="0">
                <a:solidFill>
                  <a:schemeClr val="bg1"/>
                </a:solidFill>
              </a:rPr>
              <a:t>4</a:t>
            </a:r>
            <a:r>
              <a:rPr lang="en-US" sz="3200" dirty="0">
                <a:solidFill>
                  <a:schemeClr val="bg1"/>
                </a:solidFill>
              </a:rPr>
              <a:t> </a:t>
            </a:r>
            <a:r>
              <a:rPr lang="en-US" sz="3200" dirty="0">
                <a:solidFill>
                  <a:schemeClr val="accent6">
                    <a:lumMod val="75000"/>
                  </a:schemeClr>
                </a:solidFill>
              </a:rPr>
              <a:t>In him was life</a:t>
            </a:r>
            <a:r>
              <a:rPr lang="en-US" sz="3200" dirty="0">
                <a:solidFill>
                  <a:schemeClr val="bg1"/>
                </a:solidFill>
              </a:rPr>
              <a:t>, and the life was the light of men. </a:t>
            </a:r>
          </a:p>
          <a:p>
            <a:endParaRPr lang="en-US" sz="3200" dirty="0">
              <a:solidFill>
                <a:schemeClr val="bg1"/>
              </a:solidFill>
            </a:endParaRPr>
          </a:p>
          <a:p>
            <a:endParaRPr lang="en-US" sz="3200" dirty="0">
              <a:solidFill>
                <a:schemeClr val="bg1"/>
              </a:solidFill>
            </a:endParaRPr>
          </a:p>
        </p:txBody>
      </p:sp>
    </p:spTree>
    <p:extLst>
      <p:ext uri="{BB962C8B-B14F-4D97-AF65-F5344CB8AC3E}">
        <p14:creationId xmlns:p14="http://schemas.microsoft.com/office/powerpoint/2010/main" val="3579371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TextBox 3"/>
          <p:cNvSpPr txBox="1"/>
          <p:nvPr/>
        </p:nvSpPr>
        <p:spPr>
          <a:xfrm>
            <a:off x="381000" y="361950"/>
            <a:ext cx="8382000" cy="3354765"/>
          </a:xfrm>
          <a:prstGeom prst="rect">
            <a:avLst/>
          </a:prstGeom>
          <a:noFill/>
        </p:spPr>
        <p:txBody>
          <a:bodyPr wrap="square" rtlCol="0">
            <a:spAutoFit/>
          </a:bodyPr>
          <a:lstStyle/>
          <a:p>
            <a:pPr algn="ctr"/>
            <a:r>
              <a:rPr lang="en-US" sz="3200" dirty="0" smtClean="0">
                <a:solidFill>
                  <a:schemeClr val="bg1"/>
                </a:solidFill>
              </a:rPr>
              <a:t>John 14:6 </a:t>
            </a:r>
            <a:r>
              <a:rPr lang="en-US" sz="3200" dirty="0">
                <a:solidFill>
                  <a:schemeClr val="bg1"/>
                </a:solidFill>
              </a:rPr>
              <a:t>(ESV</a:t>
            </a:r>
            <a:r>
              <a:rPr lang="en-US" sz="3200" dirty="0" smtClean="0">
                <a:solidFill>
                  <a:schemeClr val="bg1"/>
                </a:solidFill>
              </a:rPr>
              <a:t>)</a:t>
            </a:r>
          </a:p>
          <a:p>
            <a:endParaRPr lang="en-US" sz="2000" dirty="0">
              <a:solidFill>
                <a:schemeClr val="bg1"/>
              </a:solidFill>
            </a:endParaRPr>
          </a:p>
          <a:p>
            <a:r>
              <a:rPr lang="en-US" sz="3200" baseline="30000" dirty="0" smtClean="0">
                <a:solidFill>
                  <a:schemeClr val="bg1"/>
                </a:solidFill>
              </a:rPr>
              <a:t>6</a:t>
            </a:r>
            <a:r>
              <a:rPr lang="en-US" sz="3200" dirty="0" smtClean="0">
                <a:solidFill>
                  <a:schemeClr val="bg1"/>
                </a:solidFill>
              </a:rPr>
              <a:t> </a:t>
            </a:r>
            <a:r>
              <a:rPr lang="en-US" sz="3200" dirty="0">
                <a:solidFill>
                  <a:schemeClr val="bg1"/>
                </a:solidFill>
              </a:rPr>
              <a:t>Jesus said to him, “I am the way, and the truth, and </a:t>
            </a:r>
            <a:r>
              <a:rPr lang="en-US" sz="3200" dirty="0">
                <a:solidFill>
                  <a:schemeClr val="accent6">
                    <a:lumMod val="75000"/>
                  </a:schemeClr>
                </a:solidFill>
              </a:rPr>
              <a:t>the life</a:t>
            </a:r>
            <a:r>
              <a:rPr lang="en-US" sz="3200" dirty="0">
                <a:solidFill>
                  <a:schemeClr val="bg1"/>
                </a:solidFill>
              </a:rPr>
              <a:t>. No one comes to the Father except through me. </a:t>
            </a:r>
          </a:p>
          <a:p>
            <a:endParaRPr lang="en-US" sz="3200" dirty="0">
              <a:solidFill>
                <a:schemeClr val="bg1"/>
              </a:solidFill>
            </a:endParaRPr>
          </a:p>
          <a:p>
            <a:endParaRPr lang="en-US" sz="3200" dirty="0">
              <a:solidFill>
                <a:schemeClr val="bg1"/>
              </a:solidFill>
            </a:endParaRPr>
          </a:p>
        </p:txBody>
      </p:sp>
    </p:spTree>
    <p:extLst>
      <p:ext uri="{BB962C8B-B14F-4D97-AF65-F5344CB8AC3E}">
        <p14:creationId xmlns:p14="http://schemas.microsoft.com/office/powerpoint/2010/main" val="3681616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3988</TotalTime>
  <Words>789</Words>
  <Application>Microsoft Office PowerPoint</Application>
  <PresentationFormat>On-screen Show (16:9)</PresentationFormat>
  <Paragraphs>54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Yoder</dc:creator>
  <cp:lastModifiedBy>Scott Yoder</cp:lastModifiedBy>
  <cp:revision>42</cp:revision>
  <dcterms:created xsi:type="dcterms:W3CDTF">2017-01-05T16:29:58Z</dcterms:created>
  <dcterms:modified xsi:type="dcterms:W3CDTF">2017-03-26T01:55:40Z</dcterms:modified>
</cp:coreProperties>
</file>