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8" r:id="rId2"/>
    <p:sldId id="288" r:id="rId3"/>
    <p:sldId id="289" r:id="rId4"/>
    <p:sldId id="290" r:id="rId5"/>
    <p:sldId id="291" r:id="rId6"/>
    <p:sldId id="324" r:id="rId7"/>
    <p:sldId id="325" r:id="rId8"/>
    <p:sldId id="326" r:id="rId9"/>
    <p:sldId id="292" r:id="rId10"/>
    <p:sldId id="327" r:id="rId11"/>
    <p:sldId id="328" r:id="rId12"/>
    <p:sldId id="293" r:id="rId13"/>
    <p:sldId id="294" r:id="rId14"/>
    <p:sldId id="295" r:id="rId15"/>
    <p:sldId id="296" r:id="rId16"/>
    <p:sldId id="297" r:id="rId17"/>
    <p:sldId id="298" r:id="rId18"/>
    <p:sldId id="300" r:id="rId19"/>
    <p:sldId id="299" r:id="rId20"/>
    <p:sldId id="301" r:id="rId21"/>
    <p:sldId id="302" r:id="rId22"/>
    <p:sldId id="303" r:id="rId23"/>
    <p:sldId id="304" r:id="rId24"/>
    <p:sldId id="305" r:id="rId25"/>
    <p:sldId id="306" r:id="rId26"/>
    <p:sldId id="307" r:id="rId27"/>
    <p:sldId id="308" r:id="rId28"/>
    <p:sldId id="309" r:id="rId29"/>
    <p:sldId id="310" r:id="rId30"/>
    <p:sldId id="311" r:id="rId31"/>
    <p:sldId id="312" r:id="rId32"/>
    <p:sldId id="313" r:id="rId33"/>
    <p:sldId id="314" r:id="rId34"/>
    <p:sldId id="315" r:id="rId35"/>
    <p:sldId id="316" r:id="rId36"/>
    <p:sldId id="317" r:id="rId37"/>
    <p:sldId id="318" r:id="rId38"/>
    <p:sldId id="319" r:id="rId39"/>
    <p:sldId id="321" r:id="rId40"/>
    <p:sldId id="322" r:id="rId41"/>
    <p:sldId id="323"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AF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14430" autoAdjust="0"/>
    <p:restoredTop sz="94668" autoAdjust="0"/>
  </p:normalViewPr>
  <p:slideViewPr>
    <p:cSldViewPr snapToGrid="0" snapToObjects="1">
      <p:cViewPr varScale="1">
        <p:scale>
          <a:sx n="104" d="100"/>
          <a:sy n="104" d="100"/>
        </p:scale>
        <p:origin x="126" y="21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6EC02C-5D62-B945-A15A-414DDD91E73F}" type="datetimeFigureOut">
              <a:rPr lang="en-US" smtClean="0"/>
              <a:pPr/>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429A1-0CC9-A245-ABC3-223EB0FF94C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6EC02C-5D62-B945-A15A-414DDD91E73F}" type="datetimeFigureOut">
              <a:rPr lang="en-US" smtClean="0"/>
              <a:pPr/>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429A1-0CC9-A245-ABC3-223EB0FF94C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6EC02C-5D62-B945-A15A-414DDD91E73F}" type="datetimeFigureOut">
              <a:rPr lang="en-US" smtClean="0"/>
              <a:pPr/>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429A1-0CC9-A245-ABC3-223EB0FF94C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6EC02C-5D62-B945-A15A-414DDD91E73F}" type="datetimeFigureOut">
              <a:rPr lang="en-US" smtClean="0"/>
              <a:pPr/>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429A1-0CC9-A245-ABC3-223EB0FF94C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6EC02C-5D62-B945-A15A-414DDD91E73F}" type="datetimeFigureOut">
              <a:rPr lang="en-US" smtClean="0"/>
              <a:pPr/>
              <a:t>12/12/2019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429A1-0CC9-A245-ABC3-223EB0FF94C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6EC02C-5D62-B945-A15A-414DDD91E73F}" type="datetimeFigureOut">
              <a:rPr lang="en-US" smtClean="0"/>
              <a:pPr/>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F429A1-0CC9-A245-ABC3-223EB0FF94C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6EC02C-5D62-B945-A15A-414DDD91E73F}" type="datetimeFigureOut">
              <a:rPr lang="en-US" smtClean="0"/>
              <a:pPr/>
              <a:t>12/12/2019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F429A1-0CC9-A245-ABC3-223EB0FF94C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6EC02C-5D62-B945-A15A-414DDD91E73F}" type="datetimeFigureOut">
              <a:rPr lang="en-US" smtClean="0"/>
              <a:pPr/>
              <a:t>12/12/2019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F429A1-0CC9-A245-ABC3-223EB0FF94C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6EC02C-5D62-B945-A15A-414DDD91E73F}" type="datetimeFigureOut">
              <a:rPr lang="en-US" smtClean="0"/>
              <a:pPr/>
              <a:t>12/12/2019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F429A1-0CC9-A245-ABC3-223EB0FF94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6EC02C-5D62-B945-A15A-414DDD91E73F}" type="datetimeFigureOut">
              <a:rPr lang="en-US" smtClean="0"/>
              <a:pPr/>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F429A1-0CC9-A245-ABC3-223EB0FF94C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6EC02C-5D62-B945-A15A-414DDD91E73F}" type="datetimeFigureOut">
              <a:rPr lang="en-US" smtClean="0"/>
              <a:pPr/>
              <a:t>12/12/2019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F429A1-0CC9-A245-ABC3-223EB0FF94C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6EC02C-5D62-B945-A15A-414DDD91E73F}" type="datetimeFigureOut">
              <a:rPr lang="en-US" smtClean="0"/>
              <a:pPr/>
              <a:t>12/12/2019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429A1-0CC9-A245-ABC3-223EB0FF94C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914400" y="829165"/>
            <a:ext cx="10363200" cy="1470025"/>
          </a:xfrm>
        </p:spPr>
        <p:txBody>
          <a:bodyPr>
            <a:normAutofit/>
          </a:bodyPr>
          <a:lstStyle/>
          <a:p>
            <a:r>
              <a:rPr lang="en-US" dirty="0" smtClean="0">
                <a:solidFill>
                  <a:schemeClr val="bg2">
                    <a:lumMod val="90000"/>
                  </a:schemeClr>
                </a:solidFill>
              </a:rPr>
              <a:t>The Salvation of Christ</a:t>
            </a:r>
            <a:endParaRPr lang="en-US" dirty="0">
              <a:solidFill>
                <a:schemeClr val="bg2">
                  <a:lumMod val="90000"/>
                </a:schemeClr>
              </a:solidFill>
            </a:endParaRPr>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70" y="7755"/>
            <a:ext cx="12197969" cy="6861358"/>
          </a:xfrm>
        </p:spPr>
      </p:pic>
      <p:sp>
        <p:nvSpPr>
          <p:cNvPr id="5" name="TextBox 4"/>
          <p:cNvSpPr txBox="1"/>
          <p:nvPr/>
        </p:nvSpPr>
        <p:spPr>
          <a:xfrm>
            <a:off x="211015" y="219808"/>
            <a:ext cx="11764108" cy="646331"/>
          </a:xfrm>
          <a:prstGeom prst="rect">
            <a:avLst/>
          </a:prstGeom>
          <a:solidFill>
            <a:schemeClr val="bg2">
              <a:lumMod val="90000"/>
              <a:alpha val="80000"/>
            </a:schemeClr>
          </a:solidFill>
        </p:spPr>
        <p:txBody>
          <a:bodyPr wrap="square" rtlCol="0">
            <a:spAutoFit/>
          </a:bodyPr>
          <a:lstStyle/>
          <a:p>
            <a:pPr algn="ctr"/>
            <a:r>
              <a:rPr lang="en-US" sz="3600" dirty="0"/>
              <a:t>Hypostatic </a:t>
            </a:r>
            <a:r>
              <a:rPr lang="en-US" sz="3600" dirty="0" smtClean="0"/>
              <a:t>Union</a:t>
            </a:r>
            <a:endParaRPr lang="en-US" sz="3600" dirty="0"/>
          </a:p>
        </p:txBody>
      </p:sp>
      <p:sp>
        <p:nvSpPr>
          <p:cNvPr id="6" name="Subtitle 2"/>
          <p:cNvSpPr txBox="1">
            <a:spLocks/>
          </p:cNvSpPr>
          <p:nvPr/>
        </p:nvSpPr>
        <p:spPr>
          <a:xfrm>
            <a:off x="211015" y="1429226"/>
            <a:ext cx="11764108" cy="2791792"/>
          </a:xfrm>
          <a:prstGeom prst="rect">
            <a:avLst/>
          </a:prstGeom>
          <a:solidFill>
            <a:schemeClr val="bg2">
              <a:lumMod val="90000"/>
              <a:alpha val="80000"/>
            </a:scheme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John 1:1 informs us of Christ’s full deity with all we explored in week one of the series</a:t>
            </a:r>
          </a:p>
          <a:p>
            <a:r>
              <a:rPr lang="en-US" dirty="0"/>
              <a:t>John 1:9-11 then expands our understanding to recognize the full humanity of this eternal </a:t>
            </a:r>
            <a:r>
              <a:rPr lang="en-US" dirty="0" smtClean="0"/>
              <a:t>Jesus</a:t>
            </a:r>
            <a:endParaRPr lang="en-US" dirty="0"/>
          </a:p>
        </p:txBody>
      </p:sp>
    </p:spTree>
    <p:extLst>
      <p:ext uri="{BB962C8B-B14F-4D97-AF65-F5344CB8AC3E}">
        <p14:creationId xmlns:p14="http://schemas.microsoft.com/office/powerpoint/2010/main" val="2017525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70" y="7755"/>
            <a:ext cx="12197969" cy="6861358"/>
          </a:xfrm>
        </p:spPr>
      </p:pic>
      <p:sp>
        <p:nvSpPr>
          <p:cNvPr id="5" name="TextBox 4"/>
          <p:cNvSpPr txBox="1"/>
          <p:nvPr/>
        </p:nvSpPr>
        <p:spPr>
          <a:xfrm>
            <a:off x="211015" y="219808"/>
            <a:ext cx="11764108" cy="646331"/>
          </a:xfrm>
          <a:prstGeom prst="rect">
            <a:avLst/>
          </a:prstGeom>
          <a:solidFill>
            <a:schemeClr val="bg2">
              <a:lumMod val="90000"/>
              <a:alpha val="80000"/>
            </a:schemeClr>
          </a:solidFill>
        </p:spPr>
        <p:txBody>
          <a:bodyPr wrap="square" rtlCol="0">
            <a:spAutoFit/>
          </a:bodyPr>
          <a:lstStyle/>
          <a:p>
            <a:pPr algn="ctr"/>
            <a:r>
              <a:rPr lang="en-US" sz="3600" dirty="0"/>
              <a:t>Hypostatic </a:t>
            </a:r>
            <a:r>
              <a:rPr lang="en-US" sz="3600" dirty="0" smtClean="0"/>
              <a:t>Union</a:t>
            </a:r>
            <a:endParaRPr lang="en-US" sz="3600" dirty="0"/>
          </a:p>
        </p:txBody>
      </p:sp>
      <p:sp>
        <p:nvSpPr>
          <p:cNvPr id="6" name="Subtitle 2"/>
          <p:cNvSpPr txBox="1">
            <a:spLocks/>
          </p:cNvSpPr>
          <p:nvPr/>
        </p:nvSpPr>
        <p:spPr>
          <a:xfrm>
            <a:off x="211015" y="1429226"/>
            <a:ext cx="11764108" cy="2791792"/>
          </a:xfrm>
          <a:prstGeom prst="rect">
            <a:avLst/>
          </a:prstGeom>
          <a:solidFill>
            <a:schemeClr val="bg2">
              <a:lumMod val="90000"/>
              <a:alpha val="80000"/>
            </a:scheme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John 1:1 informs us of Christ’s full deity with all we explored in week one of the series</a:t>
            </a:r>
          </a:p>
          <a:p>
            <a:r>
              <a:rPr lang="en-US" dirty="0"/>
              <a:t>John 1:9-11 then expands our understanding to recognize the full humanity of this eternal Jesus</a:t>
            </a:r>
          </a:p>
          <a:p>
            <a:r>
              <a:rPr lang="en-US" dirty="0"/>
              <a:t>How so?</a:t>
            </a:r>
            <a:endParaRPr lang="en-US" dirty="0"/>
          </a:p>
        </p:txBody>
      </p:sp>
    </p:spTree>
    <p:extLst>
      <p:ext uri="{BB962C8B-B14F-4D97-AF65-F5344CB8AC3E}">
        <p14:creationId xmlns:p14="http://schemas.microsoft.com/office/powerpoint/2010/main" val="884530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70" y="7755"/>
            <a:ext cx="12197969" cy="6861358"/>
          </a:xfrm>
        </p:spPr>
      </p:pic>
      <p:sp>
        <p:nvSpPr>
          <p:cNvPr id="5" name="TextBox 4"/>
          <p:cNvSpPr txBox="1"/>
          <p:nvPr/>
        </p:nvSpPr>
        <p:spPr>
          <a:xfrm>
            <a:off x="211015" y="219808"/>
            <a:ext cx="11764108" cy="646331"/>
          </a:xfrm>
          <a:prstGeom prst="rect">
            <a:avLst/>
          </a:prstGeom>
          <a:solidFill>
            <a:schemeClr val="bg2">
              <a:lumMod val="90000"/>
              <a:alpha val="80000"/>
            </a:schemeClr>
          </a:solidFill>
        </p:spPr>
        <p:txBody>
          <a:bodyPr wrap="square" rtlCol="0">
            <a:spAutoFit/>
          </a:bodyPr>
          <a:lstStyle/>
          <a:p>
            <a:pPr algn="ctr"/>
            <a:r>
              <a:rPr lang="en-US" sz="3600" dirty="0"/>
              <a:t>The </a:t>
            </a:r>
            <a:r>
              <a:rPr lang="en-US" sz="3600" dirty="0" smtClean="0"/>
              <a:t>Humanity </a:t>
            </a:r>
            <a:r>
              <a:rPr lang="en-US" sz="3600" dirty="0"/>
              <a:t>of </a:t>
            </a:r>
            <a:r>
              <a:rPr lang="en-US" sz="3600" dirty="0" smtClean="0"/>
              <a:t>Jesus</a:t>
            </a:r>
            <a:endParaRPr lang="en-US" sz="3600" dirty="0"/>
          </a:p>
        </p:txBody>
      </p:sp>
      <p:sp>
        <p:nvSpPr>
          <p:cNvPr id="6" name="Subtitle 2"/>
          <p:cNvSpPr txBox="1">
            <a:spLocks/>
          </p:cNvSpPr>
          <p:nvPr/>
        </p:nvSpPr>
        <p:spPr>
          <a:xfrm>
            <a:off x="210960" y="1000033"/>
            <a:ext cx="11764108" cy="5779457"/>
          </a:xfrm>
          <a:prstGeom prst="rect">
            <a:avLst/>
          </a:prstGeom>
          <a:solidFill>
            <a:schemeClr val="bg2">
              <a:lumMod val="90000"/>
              <a:alpha val="8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He was born – Luke 2:17</a:t>
            </a:r>
          </a:p>
          <a:p>
            <a:r>
              <a:rPr lang="en-US" sz="2800" dirty="0"/>
              <a:t>He grew physically – Luke 2:40</a:t>
            </a:r>
          </a:p>
          <a:p>
            <a:r>
              <a:rPr lang="en-US" sz="2800" dirty="0"/>
              <a:t>He matured – Luke 2:52</a:t>
            </a:r>
          </a:p>
          <a:p>
            <a:r>
              <a:rPr lang="en-US" sz="2800" dirty="0"/>
              <a:t>He was tired and thirsty – John 4:6</a:t>
            </a:r>
          </a:p>
          <a:p>
            <a:r>
              <a:rPr lang="en-US" sz="2800" dirty="0"/>
              <a:t>He got hungry  and weak – Matthew 4:2, 11</a:t>
            </a:r>
          </a:p>
          <a:p>
            <a:r>
              <a:rPr lang="en-US" sz="2800" dirty="0"/>
              <a:t>He wept – John 11:35</a:t>
            </a:r>
          </a:p>
          <a:p>
            <a:r>
              <a:rPr lang="en-US" sz="2800" dirty="0"/>
              <a:t>He was under the authority of the Father – Matthew 26:39</a:t>
            </a:r>
          </a:p>
          <a:p>
            <a:r>
              <a:rPr lang="en-US" sz="2800" dirty="0"/>
              <a:t>He bled – John 19:34</a:t>
            </a:r>
          </a:p>
          <a:p>
            <a:r>
              <a:rPr lang="en-US" sz="2800" dirty="0"/>
              <a:t>He had bones not one of which was broken – John 19:36</a:t>
            </a:r>
          </a:p>
          <a:p>
            <a:r>
              <a:rPr lang="en-US" sz="2800" dirty="0"/>
              <a:t>He died – Luke 23:46</a:t>
            </a:r>
          </a:p>
          <a:p>
            <a:r>
              <a:rPr lang="en-US" sz="2800" dirty="0"/>
              <a:t>He had a real body post-resurrection – Luke 24:39</a:t>
            </a:r>
            <a:endParaRPr lang="en-US" sz="2800" dirty="0"/>
          </a:p>
        </p:txBody>
      </p:sp>
    </p:spTree>
    <p:extLst>
      <p:ext uri="{BB962C8B-B14F-4D97-AF65-F5344CB8AC3E}">
        <p14:creationId xmlns:p14="http://schemas.microsoft.com/office/powerpoint/2010/main" val="10404057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70" y="7755"/>
            <a:ext cx="12197969" cy="6861358"/>
          </a:xfrm>
        </p:spPr>
      </p:pic>
      <p:sp>
        <p:nvSpPr>
          <p:cNvPr id="6" name="Subtitle 2"/>
          <p:cNvSpPr txBox="1">
            <a:spLocks/>
          </p:cNvSpPr>
          <p:nvPr/>
        </p:nvSpPr>
        <p:spPr>
          <a:xfrm>
            <a:off x="210960" y="1422400"/>
            <a:ext cx="11764108" cy="1570182"/>
          </a:xfrm>
          <a:prstGeom prst="rect">
            <a:avLst/>
          </a:prstGeom>
          <a:solidFill>
            <a:schemeClr val="bg2">
              <a:lumMod val="90000"/>
              <a:alpha val="8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Jonathan </a:t>
            </a:r>
            <a:r>
              <a:rPr lang="en-US" dirty="0"/>
              <a:t>Edwards explained this unified duality (the hypostatic union) of Christ’s natures as </a:t>
            </a:r>
            <a:r>
              <a:rPr lang="en-US" dirty="0" smtClean="0"/>
              <a:t>“</a:t>
            </a:r>
            <a:r>
              <a:rPr lang="en-US" dirty="0"/>
              <a:t>an admirable conjunction of diverse </a:t>
            </a:r>
            <a:r>
              <a:rPr lang="en-US" dirty="0" err="1"/>
              <a:t>excellencies</a:t>
            </a:r>
            <a:r>
              <a:rPr lang="en-US" dirty="0"/>
              <a:t>.”</a:t>
            </a:r>
            <a:endParaRPr lang="en-US" dirty="0"/>
          </a:p>
        </p:txBody>
      </p:sp>
    </p:spTree>
    <p:extLst>
      <p:ext uri="{BB962C8B-B14F-4D97-AF65-F5344CB8AC3E}">
        <p14:creationId xmlns:p14="http://schemas.microsoft.com/office/powerpoint/2010/main" val="6175383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70" y="7755"/>
            <a:ext cx="12197969" cy="6861358"/>
          </a:xfrm>
        </p:spPr>
      </p:pic>
      <p:sp>
        <p:nvSpPr>
          <p:cNvPr id="5" name="TextBox 4"/>
          <p:cNvSpPr txBox="1"/>
          <p:nvPr/>
        </p:nvSpPr>
        <p:spPr>
          <a:xfrm>
            <a:off x="211015" y="219808"/>
            <a:ext cx="11764108" cy="646331"/>
          </a:xfrm>
          <a:prstGeom prst="rect">
            <a:avLst/>
          </a:prstGeom>
          <a:solidFill>
            <a:schemeClr val="bg2">
              <a:lumMod val="90000"/>
              <a:alpha val="80000"/>
            </a:schemeClr>
          </a:solidFill>
        </p:spPr>
        <p:txBody>
          <a:bodyPr wrap="square" rtlCol="0">
            <a:spAutoFit/>
          </a:bodyPr>
          <a:lstStyle/>
          <a:p>
            <a:pPr algn="ctr"/>
            <a:r>
              <a:rPr lang="en-US" sz="3600" dirty="0"/>
              <a:t>Deism</a:t>
            </a:r>
          </a:p>
        </p:txBody>
      </p:sp>
      <p:sp>
        <p:nvSpPr>
          <p:cNvPr id="6" name="Subtitle 2"/>
          <p:cNvSpPr txBox="1">
            <a:spLocks/>
          </p:cNvSpPr>
          <p:nvPr/>
        </p:nvSpPr>
        <p:spPr>
          <a:xfrm>
            <a:off x="210960" y="1000033"/>
            <a:ext cx="11764108" cy="5779457"/>
          </a:xfrm>
          <a:prstGeom prst="rect">
            <a:avLst/>
          </a:prstGeom>
          <a:solidFill>
            <a:schemeClr val="bg2">
              <a:lumMod val="90000"/>
              <a:alpha val="8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God exists but is not intimately involved in the world or the affairs of </a:t>
            </a:r>
            <a:r>
              <a:rPr lang="en-US" dirty="0" smtClean="0"/>
              <a:t>man</a:t>
            </a:r>
          </a:p>
          <a:p>
            <a:endParaRPr lang="en-US" dirty="0"/>
          </a:p>
          <a:p>
            <a:r>
              <a:rPr lang="en-US" dirty="0"/>
              <a:t>“Big bang</a:t>
            </a:r>
            <a:r>
              <a:rPr lang="en-US" dirty="0" smtClean="0"/>
              <a:t>”</a:t>
            </a:r>
          </a:p>
          <a:p>
            <a:endParaRPr lang="en-US" dirty="0"/>
          </a:p>
          <a:p>
            <a:r>
              <a:rPr lang="en-US" dirty="0"/>
              <a:t>“Theistic evolution</a:t>
            </a:r>
            <a:r>
              <a:rPr lang="en-US" dirty="0" smtClean="0"/>
              <a:t>”</a:t>
            </a:r>
          </a:p>
          <a:p>
            <a:endParaRPr lang="en-US" dirty="0"/>
          </a:p>
          <a:p>
            <a:r>
              <a:rPr lang="en-US" dirty="0"/>
              <a:t>“Blind watchmaker”</a:t>
            </a:r>
            <a:endParaRPr lang="en-US" dirty="0"/>
          </a:p>
        </p:txBody>
      </p:sp>
    </p:spTree>
    <p:extLst>
      <p:ext uri="{BB962C8B-B14F-4D97-AF65-F5344CB8AC3E}">
        <p14:creationId xmlns:p14="http://schemas.microsoft.com/office/powerpoint/2010/main" val="4214068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70" y="7755"/>
            <a:ext cx="12197969" cy="6861358"/>
          </a:xfrm>
        </p:spPr>
      </p:pic>
      <p:sp>
        <p:nvSpPr>
          <p:cNvPr id="5" name="TextBox 4"/>
          <p:cNvSpPr txBox="1"/>
          <p:nvPr/>
        </p:nvSpPr>
        <p:spPr>
          <a:xfrm>
            <a:off x="211015" y="219808"/>
            <a:ext cx="11764108" cy="646331"/>
          </a:xfrm>
          <a:prstGeom prst="rect">
            <a:avLst/>
          </a:prstGeom>
          <a:solidFill>
            <a:schemeClr val="bg2">
              <a:lumMod val="90000"/>
              <a:alpha val="80000"/>
            </a:schemeClr>
          </a:solidFill>
        </p:spPr>
        <p:txBody>
          <a:bodyPr wrap="square" rtlCol="0">
            <a:spAutoFit/>
          </a:bodyPr>
          <a:lstStyle/>
          <a:p>
            <a:pPr algn="ctr"/>
            <a:r>
              <a:rPr lang="en-US" sz="3600" dirty="0"/>
              <a:t>Gnosticism</a:t>
            </a:r>
          </a:p>
        </p:txBody>
      </p:sp>
      <p:sp>
        <p:nvSpPr>
          <p:cNvPr id="6" name="Subtitle 2"/>
          <p:cNvSpPr txBox="1">
            <a:spLocks/>
          </p:cNvSpPr>
          <p:nvPr/>
        </p:nvSpPr>
        <p:spPr>
          <a:xfrm>
            <a:off x="210960" y="1000033"/>
            <a:ext cx="11764108" cy="5779457"/>
          </a:xfrm>
          <a:prstGeom prst="rect">
            <a:avLst/>
          </a:prstGeom>
          <a:solidFill>
            <a:schemeClr val="bg2">
              <a:lumMod val="90000"/>
              <a:alpha val="8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Belief that the body or matter is separate from the </a:t>
            </a:r>
            <a:r>
              <a:rPr lang="en-US" dirty="0" smtClean="0"/>
              <a:t>Spirit</a:t>
            </a:r>
          </a:p>
          <a:p>
            <a:endParaRPr lang="en-US" dirty="0"/>
          </a:p>
          <a:p>
            <a:r>
              <a:rPr lang="en-US" dirty="0"/>
              <a:t>What occurs in the body is bad </a:t>
            </a:r>
            <a:endParaRPr lang="en-US" dirty="0" smtClean="0"/>
          </a:p>
          <a:p>
            <a:endParaRPr lang="en-US" dirty="0"/>
          </a:p>
          <a:p>
            <a:r>
              <a:rPr lang="en-US" dirty="0"/>
              <a:t>What occurs in the spirit/spiritual is </a:t>
            </a:r>
            <a:r>
              <a:rPr lang="en-US" dirty="0" smtClean="0"/>
              <a:t>good</a:t>
            </a:r>
          </a:p>
          <a:p>
            <a:endParaRPr lang="en-US" dirty="0"/>
          </a:p>
          <a:p>
            <a:r>
              <a:rPr lang="en-US" dirty="0"/>
              <a:t>Jesus clearly was perfect while incarnate (in the body) and before the Father </a:t>
            </a:r>
            <a:endParaRPr lang="en-US" dirty="0" smtClean="0"/>
          </a:p>
          <a:p>
            <a:endParaRPr lang="en-US" dirty="0"/>
          </a:p>
          <a:p>
            <a:r>
              <a:rPr lang="en-US" dirty="0"/>
              <a:t>Modern twists on this old heresy</a:t>
            </a:r>
          </a:p>
        </p:txBody>
      </p:sp>
    </p:spTree>
    <p:extLst>
      <p:ext uri="{BB962C8B-B14F-4D97-AF65-F5344CB8AC3E}">
        <p14:creationId xmlns:p14="http://schemas.microsoft.com/office/powerpoint/2010/main" val="31849529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70" y="7755"/>
            <a:ext cx="12197969" cy="6861358"/>
          </a:xfrm>
        </p:spPr>
      </p:pic>
      <p:sp>
        <p:nvSpPr>
          <p:cNvPr id="6" name="Subtitle 2"/>
          <p:cNvSpPr txBox="1">
            <a:spLocks/>
          </p:cNvSpPr>
          <p:nvPr/>
        </p:nvSpPr>
        <p:spPr>
          <a:xfrm>
            <a:off x="210960" y="230910"/>
            <a:ext cx="11764108" cy="3297382"/>
          </a:xfrm>
          <a:prstGeom prst="rect">
            <a:avLst/>
          </a:prstGeom>
          <a:solidFill>
            <a:schemeClr val="bg2">
              <a:lumMod val="90000"/>
              <a:alpha val="8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aseline="30000" dirty="0" smtClean="0"/>
              <a:t>10</a:t>
            </a:r>
            <a:r>
              <a:rPr lang="en-US" dirty="0" smtClean="0"/>
              <a:t> </a:t>
            </a:r>
            <a:r>
              <a:rPr lang="en-US" dirty="0"/>
              <a:t>He was in the world, and the world was made through him, yet the world did not know him. </a:t>
            </a:r>
            <a:r>
              <a:rPr lang="en-US" baseline="30000" dirty="0"/>
              <a:t>11</a:t>
            </a:r>
            <a:r>
              <a:rPr lang="en-US" dirty="0"/>
              <a:t> He came to his own, and his own people did not receive him. </a:t>
            </a:r>
            <a:r>
              <a:rPr lang="en-US" baseline="30000" dirty="0"/>
              <a:t>12</a:t>
            </a:r>
            <a:r>
              <a:rPr lang="en-US" dirty="0"/>
              <a:t> But to all who did receive him, who believed in his name, he gave the right to become children of </a:t>
            </a:r>
            <a:r>
              <a:rPr lang="en-US" dirty="0" smtClean="0"/>
              <a:t>God</a:t>
            </a:r>
          </a:p>
          <a:p>
            <a:pPr marL="0" indent="0">
              <a:buNone/>
            </a:pPr>
            <a:endParaRPr lang="en-US" dirty="0"/>
          </a:p>
          <a:p>
            <a:pPr marL="0" indent="0" algn="r">
              <a:buNone/>
            </a:pPr>
            <a:r>
              <a:rPr lang="en-US" dirty="0" smtClean="0"/>
              <a:t>John </a:t>
            </a:r>
            <a:r>
              <a:rPr lang="en-US" dirty="0"/>
              <a:t>1:10–12 (ESV) </a:t>
            </a:r>
          </a:p>
          <a:p>
            <a:endParaRPr lang="en-US" dirty="0"/>
          </a:p>
        </p:txBody>
      </p:sp>
    </p:spTree>
    <p:extLst>
      <p:ext uri="{BB962C8B-B14F-4D97-AF65-F5344CB8AC3E}">
        <p14:creationId xmlns:p14="http://schemas.microsoft.com/office/powerpoint/2010/main" val="32977183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70" y="7755"/>
            <a:ext cx="12197969" cy="6861358"/>
          </a:xfrm>
        </p:spPr>
      </p:pic>
      <p:sp>
        <p:nvSpPr>
          <p:cNvPr id="6" name="Subtitle 2"/>
          <p:cNvSpPr txBox="1">
            <a:spLocks/>
          </p:cNvSpPr>
          <p:nvPr/>
        </p:nvSpPr>
        <p:spPr>
          <a:xfrm>
            <a:off x="210960" y="230909"/>
            <a:ext cx="11764108" cy="6382327"/>
          </a:xfrm>
          <a:prstGeom prst="rect">
            <a:avLst/>
          </a:prstGeom>
          <a:solidFill>
            <a:schemeClr val="bg2">
              <a:lumMod val="90000"/>
              <a:alpha val="8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John 1:10–12 (ESV) </a:t>
            </a:r>
          </a:p>
          <a:p>
            <a:endParaRPr lang="en-US" sz="2000" dirty="0"/>
          </a:p>
          <a:p>
            <a:pPr>
              <a:buClr>
                <a:schemeClr val="tx1"/>
              </a:buClr>
            </a:pPr>
            <a:r>
              <a:rPr lang="en-US" dirty="0" smtClean="0">
                <a:solidFill>
                  <a:srgbClr val="FFFF00"/>
                </a:solidFill>
              </a:rPr>
              <a:t>Widest</a:t>
            </a:r>
            <a:r>
              <a:rPr lang="en-US" dirty="0" smtClean="0"/>
              <a:t> </a:t>
            </a:r>
            <a:r>
              <a:rPr lang="en-US" dirty="0"/>
              <a:t>focus: “he was in the world</a:t>
            </a:r>
            <a:r>
              <a:rPr lang="en-US" dirty="0" smtClean="0"/>
              <a:t>”</a:t>
            </a:r>
          </a:p>
          <a:p>
            <a:endParaRPr lang="en-US" dirty="0"/>
          </a:p>
          <a:p>
            <a:pPr marL="0" indent="0">
              <a:buNone/>
            </a:pPr>
            <a:r>
              <a:rPr lang="en-US" dirty="0"/>
              <a:t>John 3:16 (ESV) </a:t>
            </a:r>
            <a:r>
              <a:rPr lang="en-US" dirty="0" smtClean="0"/>
              <a:t>- </a:t>
            </a:r>
            <a:r>
              <a:rPr lang="en-US" baseline="30000" dirty="0" smtClean="0"/>
              <a:t>16</a:t>
            </a:r>
            <a:r>
              <a:rPr lang="en-US" dirty="0" smtClean="0"/>
              <a:t> </a:t>
            </a:r>
            <a:r>
              <a:rPr lang="en-US" dirty="0"/>
              <a:t>“For God so loved the world, that he gave his only Son, that whoever believes in him should not perish but have eternal life. </a:t>
            </a:r>
          </a:p>
          <a:p>
            <a:endParaRPr lang="en-US" sz="2000" dirty="0"/>
          </a:p>
          <a:p>
            <a:pPr marL="0" indent="0">
              <a:buNone/>
            </a:pPr>
            <a:r>
              <a:rPr lang="en-US" dirty="0"/>
              <a:t>Romans 1:20 (ESV) </a:t>
            </a:r>
            <a:r>
              <a:rPr lang="en-US" dirty="0" smtClean="0"/>
              <a:t>- </a:t>
            </a:r>
            <a:r>
              <a:rPr lang="en-US" baseline="30000" dirty="0" smtClean="0"/>
              <a:t>20</a:t>
            </a:r>
            <a:r>
              <a:rPr lang="en-US" dirty="0" smtClean="0"/>
              <a:t> </a:t>
            </a:r>
            <a:r>
              <a:rPr lang="en-US" dirty="0"/>
              <a:t>For his invisible attributes, namely, his eternal power and divine nature, have been clearly perceived, ever since the creation of the world, in the things that have been made. So they are without excuse. </a:t>
            </a:r>
          </a:p>
          <a:p>
            <a:pPr marL="0" indent="0">
              <a:buNone/>
            </a:pPr>
            <a:endParaRPr lang="en-US" dirty="0"/>
          </a:p>
          <a:p>
            <a:endParaRPr lang="en-US" dirty="0"/>
          </a:p>
        </p:txBody>
      </p:sp>
    </p:spTree>
    <p:extLst>
      <p:ext uri="{BB962C8B-B14F-4D97-AF65-F5344CB8AC3E}">
        <p14:creationId xmlns:p14="http://schemas.microsoft.com/office/powerpoint/2010/main" val="11411247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70" y="7755"/>
            <a:ext cx="12197969" cy="6861358"/>
          </a:xfrm>
        </p:spPr>
      </p:pic>
      <p:sp>
        <p:nvSpPr>
          <p:cNvPr id="6" name="Subtitle 2"/>
          <p:cNvSpPr txBox="1">
            <a:spLocks/>
          </p:cNvSpPr>
          <p:nvPr/>
        </p:nvSpPr>
        <p:spPr>
          <a:xfrm>
            <a:off x="210960" y="230909"/>
            <a:ext cx="11764108" cy="6382327"/>
          </a:xfrm>
          <a:prstGeom prst="rect">
            <a:avLst/>
          </a:prstGeom>
          <a:solidFill>
            <a:schemeClr val="bg2">
              <a:lumMod val="90000"/>
              <a:alpha val="8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John 1:10–12 (ESV) </a:t>
            </a:r>
          </a:p>
          <a:p>
            <a:endParaRPr lang="en-US" sz="2000" dirty="0"/>
          </a:p>
          <a:p>
            <a:pPr>
              <a:buClr>
                <a:schemeClr val="tx1"/>
              </a:buClr>
            </a:pPr>
            <a:r>
              <a:rPr lang="en-US" dirty="0">
                <a:solidFill>
                  <a:srgbClr val="FFFF00"/>
                </a:solidFill>
              </a:rPr>
              <a:t>Narrower</a:t>
            </a:r>
            <a:r>
              <a:rPr lang="en-US" dirty="0"/>
              <a:t> focus: “He came to his own, and his own people did not receive him”</a:t>
            </a:r>
          </a:p>
          <a:p>
            <a:pPr marL="0" indent="0">
              <a:buNone/>
            </a:pPr>
            <a:endParaRPr lang="en-US" dirty="0"/>
          </a:p>
          <a:p>
            <a:endParaRPr lang="en-US" dirty="0"/>
          </a:p>
        </p:txBody>
      </p:sp>
    </p:spTree>
    <p:extLst>
      <p:ext uri="{BB962C8B-B14F-4D97-AF65-F5344CB8AC3E}">
        <p14:creationId xmlns:p14="http://schemas.microsoft.com/office/powerpoint/2010/main" val="40131104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70" y="7755"/>
            <a:ext cx="12197969" cy="6861358"/>
          </a:xfrm>
        </p:spPr>
      </p:pic>
      <p:sp>
        <p:nvSpPr>
          <p:cNvPr id="6" name="Subtitle 2"/>
          <p:cNvSpPr txBox="1">
            <a:spLocks/>
          </p:cNvSpPr>
          <p:nvPr/>
        </p:nvSpPr>
        <p:spPr>
          <a:xfrm>
            <a:off x="210960" y="230909"/>
            <a:ext cx="11764108" cy="6382327"/>
          </a:xfrm>
          <a:prstGeom prst="rect">
            <a:avLst/>
          </a:prstGeom>
          <a:solidFill>
            <a:schemeClr val="bg2">
              <a:lumMod val="90000"/>
              <a:alpha val="8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a:p>
          <a:p>
            <a:pPr marL="0" indent="0">
              <a:buNone/>
            </a:pPr>
            <a:r>
              <a:rPr lang="en-US" dirty="0" smtClean="0"/>
              <a:t>Acts 4:8–12 (ESV) - </a:t>
            </a:r>
            <a:r>
              <a:rPr lang="en-US" baseline="30000" dirty="0" smtClean="0"/>
              <a:t>8</a:t>
            </a:r>
            <a:r>
              <a:rPr lang="en-US" dirty="0" smtClean="0"/>
              <a:t> Then Peter, filled with the Holy Spirit, said to them, “Rulers of the people and elders, </a:t>
            </a:r>
            <a:r>
              <a:rPr lang="en-US" baseline="30000" dirty="0" smtClean="0"/>
              <a:t>9</a:t>
            </a:r>
            <a:r>
              <a:rPr lang="en-US" dirty="0" smtClean="0"/>
              <a:t> if we are being examined today concerning a good deed done to a crippled man, by what means this man has been healed, </a:t>
            </a:r>
            <a:r>
              <a:rPr lang="en-US" baseline="30000" dirty="0" smtClean="0"/>
              <a:t>10</a:t>
            </a:r>
            <a:r>
              <a:rPr lang="en-US" dirty="0" smtClean="0"/>
              <a:t> let it be known to all of you and to all the people of Israel that by the name of Jesus Christ of Nazareth, whom you crucified, whom God raised from the dead—by him this man is standing before you well. </a:t>
            </a:r>
            <a:r>
              <a:rPr lang="en-US" baseline="30000" dirty="0" smtClean="0"/>
              <a:t>11</a:t>
            </a:r>
            <a:r>
              <a:rPr lang="en-US" dirty="0" smtClean="0"/>
              <a:t> This Jesus is the stone that was rejected by you, the builders, which has become the cornerstone</a:t>
            </a:r>
            <a:r>
              <a:rPr lang="en-US" dirty="0"/>
              <a:t>. </a:t>
            </a:r>
            <a:r>
              <a:rPr lang="en-US" baseline="30000" dirty="0"/>
              <a:t>12</a:t>
            </a:r>
            <a:r>
              <a:rPr lang="en-US" dirty="0"/>
              <a:t> And there is salvation in no one else, for there is no other name under heaven given among men by which we must be saved.” </a:t>
            </a:r>
          </a:p>
          <a:p>
            <a:pPr marL="0" indent="0">
              <a:buNone/>
            </a:pPr>
            <a:endParaRPr lang="en-US" dirty="0"/>
          </a:p>
          <a:p>
            <a:endParaRPr lang="en-US" dirty="0"/>
          </a:p>
        </p:txBody>
      </p:sp>
    </p:spTree>
    <p:extLst>
      <p:ext uri="{BB962C8B-B14F-4D97-AF65-F5344CB8AC3E}">
        <p14:creationId xmlns:p14="http://schemas.microsoft.com/office/powerpoint/2010/main" val="1958099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70" y="7755"/>
            <a:ext cx="12197969" cy="6861358"/>
          </a:xfrm>
        </p:spPr>
      </p:pic>
      <p:sp>
        <p:nvSpPr>
          <p:cNvPr id="5" name="TextBox 4"/>
          <p:cNvSpPr txBox="1"/>
          <p:nvPr/>
        </p:nvSpPr>
        <p:spPr>
          <a:xfrm>
            <a:off x="211015" y="219808"/>
            <a:ext cx="11764108" cy="6001643"/>
          </a:xfrm>
          <a:prstGeom prst="rect">
            <a:avLst/>
          </a:prstGeom>
          <a:solidFill>
            <a:schemeClr val="bg2">
              <a:lumMod val="90000"/>
              <a:alpha val="80000"/>
            </a:schemeClr>
          </a:solidFill>
        </p:spPr>
        <p:txBody>
          <a:bodyPr wrap="square" rtlCol="0">
            <a:spAutoFit/>
          </a:bodyPr>
          <a:lstStyle/>
          <a:p>
            <a:r>
              <a:rPr lang="en-US" sz="3200" baseline="30000" dirty="0" smtClean="0"/>
              <a:t>1</a:t>
            </a:r>
            <a:r>
              <a:rPr lang="en-US" sz="3200" dirty="0" smtClean="0"/>
              <a:t> </a:t>
            </a:r>
            <a:r>
              <a:rPr lang="en-US" sz="3200" dirty="0"/>
              <a:t>In the beginning was the Word, and the Word was with God, and the Word was God. </a:t>
            </a:r>
            <a:r>
              <a:rPr lang="en-US" sz="3200" baseline="30000" dirty="0"/>
              <a:t>2</a:t>
            </a:r>
            <a:r>
              <a:rPr lang="en-US" sz="3200" dirty="0"/>
              <a:t> He was in the beginning with God. </a:t>
            </a:r>
            <a:r>
              <a:rPr lang="en-US" sz="3200" baseline="30000" dirty="0"/>
              <a:t>3</a:t>
            </a:r>
            <a:r>
              <a:rPr lang="en-US" sz="3200" dirty="0"/>
              <a:t> All things were made through him, and without him was not any thing made that was made. </a:t>
            </a:r>
            <a:r>
              <a:rPr lang="en-US" sz="3200" baseline="30000" dirty="0"/>
              <a:t>4</a:t>
            </a:r>
            <a:r>
              <a:rPr lang="en-US" sz="3200" dirty="0"/>
              <a:t> In him was life, and the life was the light of men. </a:t>
            </a:r>
            <a:r>
              <a:rPr lang="en-US" sz="3200" baseline="30000" dirty="0"/>
              <a:t>5</a:t>
            </a:r>
            <a:r>
              <a:rPr lang="en-US" sz="3200" dirty="0"/>
              <a:t> The light shines in the darkness, and the darkness has not overcome it. </a:t>
            </a:r>
            <a:r>
              <a:rPr lang="en-US" sz="3200" baseline="30000" dirty="0"/>
              <a:t>6</a:t>
            </a:r>
            <a:r>
              <a:rPr lang="en-US" sz="3200" dirty="0"/>
              <a:t> There was a man sent from God, whose name was John. </a:t>
            </a:r>
            <a:r>
              <a:rPr lang="en-US" sz="3200" baseline="30000" dirty="0"/>
              <a:t>7</a:t>
            </a:r>
            <a:r>
              <a:rPr lang="en-US" sz="3200" dirty="0"/>
              <a:t> He came as a witness, to bear witness about the light, that all might believe through him. </a:t>
            </a:r>
            <a:r>
              <a:rPr lang="en-US" sz="3200" baseline="30000" dirty="0"/>
              <a:t>8</a:t>
            </a:r>
            <a:r>
              <a:rPr lang="en-US" sz="3200" dirty="0"/>
              <a:t> He was not the light, but came to bear witness about the light. </a:t>
            </a:r>
            <a:r>
              <a:rPr lang="en-US" sz="3200" b="1" baseline="30000" dirty="0"/>
              <a:t>9</a:t>
            </a:r>
            <a:r>
              <a:rPr lang="en-US" sz="3200" b="1" dirty="0"/>
              <a:t> The true light, which gives light to everyone, was coming into the world. </a:t>
            </a:r>
            <a:r>
              <a:rPr lang="en-US" sz="3200" b="1" baseline="30000" dirty="0"/>
              <a:t>10</a:t>
            </a:r>
            <a:r>
              <a:rPr lang="en-US" sz="3200" b="1" dirty="0"/>
              <a:t> He was in the world, and the </a:t>
            </a:r>
            <a:r>
              <a:rPr lang="en-US" sz="3200" b="1" dirty="0" smtClean="0"/>
              <a:t>world </a:t>
            </a:r>
            <a:r>
              <a:rPr lang="en-US" sz="3200" b="1" dirty="0"/>
              <a:t>was made through him, yet the world did not know him. </a:t>
            </a:r>
            <a:r>
              <a:rPr lang="en-US" sz="3200" b="1" baseline="30000" dirty="0"/>
              <a:t>11</a:t>
            </a:r>
            <a:r>
              <a:rPr lang="en-US" sz="3200" b="1" dirty="0"/>
              <a:t> He came to his own, and his own people did not receive him. </a:t>
            </a:r>
            <a:r>
              <a:rPr lang="en-US" sz="3200" b="1" baseline="30000" dirty="0"/>
              <a:t>12</a:t>
            </a:r>
            <a:r>
              <a:rPr lang="en-US" sz="3200" b="1" dirty="0"/>
              <a:t> But to all who </a:t>
            </a:r>
            <a:endParaRPr lang="en-US" sz="3200" b="1" dirty="0"/>
          </a:p>
        </p:txBody>
      </p:sp>
    </p:spTree>
    <p:extLst>
      <p:ext uri="{BB962C8B-B14F-4D97-AF65-F5344CB8AC3E}">
        <p14:creationId xmlns:p14="http://schemas.microsoft.com/office/powerpoint/2010/main" val="21556710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70" y="7755"/>
            <a:ext cx="12197969" cy="6861358"/>
          </a:xfrm>
        </p:spPr>
      </p:pic>
      <p:sp>
        <p:nvSpPr>
          <p:cNvPr id="6" name="Subtitle 2"/>
          <p:cNvSpPr txBox="1">
            <a:spLocks/>
          </p:cNvSpPr>
          <p:nvPr/>
        </p:nvSpPr>
        <p:spPr>
          <a:xfrm>
            <a:off x="210960" y="230909"/>
            <a:ext cx="11764108" cy="6382327"/>
          </a:xfrm>
          <a:prstGeom prst="rect">
            <a:avLst/>
          </a:prstGeom>
          <a:solidFill>
            <a:schemeClr val="bg2">
              <a:lumMod val="90000"/>
              <a:alpha val="8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a:p>
          <a:p>
            <a:pPr marL="0" indent="0">
              <a:buNone/>
            </a:pPr>
            <a:r>
              <a:rPr lang="en-US" dirty="0"/>
              <a:t>Acts 7:51–53 (ESV) </a:t>
            </a:r>
            <a:r>
              <a:rPr lang="en-US" dirty="0" smtClean="0"/>
              <a:t>- </a:t>
            </a:r>
            <a:r>
              <a:rPr lang="en-US" baseline="30000" dirty="0" smtClean="0"/>
              <a:t>51</a:t>
            </a:r>
            <a:r>
              <a:rPr lang="en-US" dirty="0" smtClean="0"/>
              <a:t> </a:t>
            </a:r>
            <a:r>
              <a:rPr lang="en-US" dirty="0"/>
              <a:t>“You stiff-necked people, uncircumcised in heart and ears, you always resist the Holy Spirit. As your fathers did, so do you. </a:t>
            </a:r>
            <a:r>
              <a:rPr lang="en-US" baseline="30000" dirty="0"/>
              <a:t>52</a:t>
            </a:r>
            <a:r>
              <a:rPr lang="en-US" dirty="0"/>
              <a:t> Which of the prophets did your fathers not persecute? And they killed those who announced beforehand the coming of the Righteous One, whom you have now betrayed and murdered, </a:t>
            </a:r>
            <a:r>
              <a:rPr lang="en-US" baseline="30000" dirty="0"/>
              <a:t>53</a:t>
            </a:r>
            <a:r>
              <a:rPr lang="en-US" dirty="0"/>
              <a:t> you who received the law as delivered by angels and did not keep it.” </a:t>
            </a:r>
          </a:p>
          <a:p>
            <a:pPr marL="0" indent="0">
              <a:buNone/>
            </a:pPr>
            <a:endParaRPr lang="en-US" dirty="0"/>
          </a:p>
          <a:p>
            <a:endParaRPr lang="en-US" dirty="0"/>
          </a:p>
        </p:txBody>
      </p:sp>
    </p:spTree>
    <p:extLst>
      <p:ext uri="{BB962C8B-B14F-4D97-AF65-F5344CB8AC3E}">
        <p14:creationId xmlns:p14="http://schemas.microsoft.com/office/powerpoint/2010/main" val="33308328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70" y="7755"/>
            <a:ext cx="12197969" cy="6861358"/>
          </a:xfrm>
        </p:spPr>
      </p:pic>
      <p:sp>
        <p:nvSpPr>
          <p:cNvPr id="6" name="Subtitle 2"/>
          <p:cNvSpPr txBox="1">
            <a:spLocks/>
          </p:cNvSpPr>
          <p:nvPr/>
        </p:nvSpPr>
        <p:spPr>
          <a:xfrm>
            <a:off x="210960" y="230909"/>
            <a:ext cx="11764108" cy="6382327"/>
          </a:xfrm>
          <a:prstGeom prst="rect">
            <a:avLst/>
          </a:prstGeom>
          <a:solidFill>
            <a:schemeClr val="bg2">
              <a:lumMod val="90000"/>
              <a:alpha val="8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John </a:t>
            </a:r>
            <a:r>
              <a:rPr lang="en-US" dirty="0" smtClean="0"/>
              <a:t>1:10–12 </a:t>
            </a:r>
            <a:endParaRPr lang="en-US" dirty="0"/>
          </a:p>
          <a:p>
            <a:endParaRPr lang="en-US" sz="2000" dirty="0"/>
          </a:p>
          <a:p>
            <a:pPr>
              <a:buClr>
                <a:schemeClr val="tx1"/>
              </a:buClr>
            </a:pPr>
            <a:r>
              <a:rPr lang="en-US" dirty="0">
                <a:solidFill>
                  <a:srgbClr val="FFFF00"/>
                </a:solidFill>
              </a:rPr>
              <a:t>Narrowest</a:t>
            </a:r>
            <a:r>
              <a:rPr lang="en-US" dirty="0"/>
              <a:t> most intimate focus: “to all who did receive him, who believed in his name, he gave the right to become children of God”</a:t>
            </a:r>
          </a:p>
          <a:p>
            <a:pPr marL="0" indent="0">
              <a:buNone/>
            </a:pPr>
            <a:endParaRPr lang="en-US" dirty="0"/>
          </a:p>
          <a:p>
            <a:endParaRPr lang="en-US" dirty="0"/>
          </a:p>
        </p:txBody>
      </p:sp>
    </p:spTree>
    <p:extLst>
      <p:ext uri="{BB962C8B-B14F-4D97-AF65-F5344CB8AC3E}">
        <p14:creationId xmlns:p14="http://schemas.microsoft.com/office/powerpoint/2010/main" val="41218236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70" y="7755"/>
            <a:ext cx="12197969" cy="6861358"/>
          </a:xfrm>
        </p:spPr>
      </p:pic>
      <p:sp>
        <p:nvSpPr>
          <p:cNvPr id="6" name="Subtitle 2"/>
          <p:cNvSpPr txBox="1">
            <a:spLocks/>
          </p:cNvSpPr>
          <p:nvPr/>
        </p:nvSpPr>
        <p:spPr>
          <a:xfrm>
            <a:off x="210960" y="230909"/>
            <a:ext cx="11764108" cy="6382327"/>
          </a:xfrm>
          <a:prstGeom prst="rect">
            <a:avLst/>
          </a:prstGeom>
          <a:solidFill>
            <a:schemeClr val="bg2">
              <a:lumMod val="90000"/>
              <a:alpha val="8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Ephesians 2:8–9 (ESV) </a:t>
            </a:r>
            <a:r>
              <a:rPr lang="en-US" dirty="0" smtClean="0"/>
              <a:t>- </a:t>
            </a:r>
            <a:r>
              <a:rPr lang="en-US" baseline="30000" dirty="0" smtClean="0"/>
              <a:t>8</a:t>
            </a:r>
            <a:r>
              <a:rPr lang="en-US" dirty="0" smtClean="0"/>
              <a:t> </a:t>
            </a:r>
            <a:r>
              <a:rPr lang="en-US" dirty="0"/>
              <a:t>For by grace you have been saved through faith. And this is not your own doing; it is the gift of God, </a:t>
            </a:r>
            <a:r>
              <a:rPr lang="en-US" baseline="30000" dirty="0"/>
              <a:t>9</a:t>
            </a:r>
            <a:r>
              <a:rPr lang="en-US" dirty="0"/>
              <a:t> not a result of works, so that no one may boast. </a:t>
            </a:r>
          </a:p>
          <a:p>
            <a:endParaRPr lang="en-US" dirty="0"/>
          </a:p>
        </p:txBody>
      </p:sp>
    </p:spTree>
    <p:extLst>
      <p:ext uri="{BB962C8B-B14F-4D97-AF65-F5344CB8AC3E}">
        <p14:creationId xmlns:p14="http://schemas.microsoft.com/office/powerpoint/2010/main" val="38084806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70" y="7755"/>
            <a:ext cx="12197969" cy="6861358"/>
          </a:xfrm>
        </p:spPr>
      </p:pic>
      <p:sp>
        <p:nvSpPr>
          <p:cNvPr id="6" name="Subtitle 2"/>
          <p:cNvSpPr txBox="1">
            <a:spLocks/>
          </p:cNvSpPr>
          <p:nvPr/>
        </p:nvSpPr>
        <p:spPr>
          <a:xfrm>
            <a:off x="210960" y="230909"/>
            <a:ext cx="11764108" cy="6382327"/>
          </a:xfrm>
          <a:prstGeom prst="rect">
            <a:avLst/>
          </a:prstGeom>
          <a:solidFill>
            <a:schemeClr val="bg2">
              <a:lumMod val="90000"/>
              <a:alpha val="8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t>Sovereignty of God</a:t>
            </a:r>
          </a:p>
          <a:p>
            <a:pPr marL="0" indent="0">
              <a:buNone/>
            </a:pPr>
            <a:endParaRPr lang="en-US" dirty="0"/>
          </a:p>
          <a:p>
            <a:pPr marL="0" indent="0">
              <a:buNone/>
            </a:pPr>
            <a:r>
              <a:rPr lang="en-US" dirty="0"/>
              <a:t>The sovereignty of God is that “he is powerful and authoritative to the extent of being able to override all other powers and authorities.”</a:t>
            </a:r>
          </a:p>
          <a:p>
            <a:pPr marL="0" indent="0">
              <a:buNone/>
            </a:pPr>
            <a:endParaRPr lang="en-US" dirty="0" smtClean="0"/>
          </a:p>
          <a:p>
            <a:pPr marL="0" indent="0">
              <a:buNone/>
            </a:pPr>
            <a:r>
              <a:rPr lang="en-US" dirty="0" smtClean="0"/>
              <a:t>John </a:t>
            </a:r>
            <a:r>
              <a:rPr lang="en-US" dirty="0"/>
              <a:t>Piper</a:t>
            </a:r>
          </a:p>
          <a:p>
            <a:pPr marL="0" indent="0">
              <a:buNone/>
            </a:pPr>
            <a:r>
              <a:rPr lang="en-US" dirty="0"/>
              <a:t>(DesiringGod.org)</a:t>
            </a:r>
          </a:p>
          <a:p>
            <a:pPr marL="0" indent="0">
              <a:buNone/>
            </a:pPr>
            <a:endParaRPr lang="en-US" b="1" dirty="0"/>
          </a:p>
          <a:p>
            <a:endParaRPr lang="en-US" dirty="0"/>
          </a:p>
        </p:txBody>
      </p:sp>
    </p:spTree>
    <p:extLst>
      <p:ext uri="{BB962C8B-B14F-4D97-AF65-F5344CB8AC3E}">
        <p14:creationId xmlns:p14="http://schemas.microsoft.com/office/powerpoint/2010/main" val="4167539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70" y="7755"/>
            <a:ext cx="12197969" cy="6861358"/>
          </a:xfrm>
        </p:spPr>
      </p:pic>
      <p:sp>
        <p:nvSpPr>
          <p:cNvPr id="6" name="Subtitle 2"/>
          <p:cNvSpPr txBox="1">
            <a:spLocks/>
          </p:cNvSpPr>
          <p:nvPr/>
        </p:nvSpPr>
        <p:spPr>
          <a:xfrm>
            <a:off x="210960" y="230909"/>
            <a:ext cx="11764108" cy="6382327"/>
          </a:xfrm>
          <a:prstGeom prst="rect">
            <a:avLst/>
          </a:prstGeom>
          <a:solidFill>
            <a:schemeClr val="bg2">
              <a:lumMod val="90000"/>
              <a:alpha val="8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t>Sovereignty of God</a:t>
            </a:r>
          </a:p>
          <a:p>
            <a:pPr marL="0" indent="0">
              <a:buNone/>
            </a:pPr>
            <a:endParaRPr lang="en-US" dirty="0"/>
          </a:p>
          <a:p>
            <a:pPr marL="0" indent="0">
              <a:buNone/>
            </a:pPr>
            <a:r>
              <a:rPr lang="en-US" dirty="0"/>
              <a:t>An umbrella term encompassing these attributes of God:</a:t>
            </a:r>
          </a:p>
          <a:p>
            <a:r>
              <a:rPr lang="en-US" dirty="0"/>
              <a:t>Omniscience – all knowing</a:t>
            </a:r>
          </a:p>
          <a:p>
            <a:r>
              <a:rPr lang="en-US" dirty="0"/>
              <a:t>Omnipotence – all powerful</a:t>
            </a:r>
          </a:p>
          <a:p>
            <a:r>
              <a:rPr lang="en-US" dirty="0"/>
              <a:t>Omnipresence – present everywhere (not to be confused with the heresy of pantheism)</a:t>
            </a:r>
          </a:p>
          <a:p>
            <a:pPr marL="0" indent="0">
              <a:buNone/>
            </a:pPr>
            <a:endParaRPr lang="en-US" b="1" dirty="0"/>
          </a:p>
          <a:p>
            <a:endParaRPr lang="en-US" dirty="0"/>
          </a:p>
        </p:txBody>
      </p:sp>
    </p:spTree>
    <p:extLst>
      <p:ext uri="{BB962C8B-B14F-4D97-AF65-F5344CB8AC3E}">
        <p14:creationId xmlns:p14="http://schemas.microsoft.com/office/powerpoint/2010/main" val="2328181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70" y="7755"/>
            <a:ext cx="12197969" cy="6861358"/>
          </a:xfrm>
        </p:spPr>
      </p:pic>
      <p:sp>
        <p:nvSpPr>
          <p:cNvPr id="6" name="Subtitle 2"/>
          <p:cNvSpPr txBox="1">
            <a:spLocks/>
          </p:cNvSpPr>
          <p:nvPr/>
        </p:nvSpPr>
        <p:spPr>
          <a:xfrm>
            <a:off x="210960" y="230909"/>
            <a:ext cx="11764108" cy="6382327"/>
          </a:xfrm>
          <a:prstGeom prst="rect">
            <a:avLst/>
          </a:prstGeom>
          <a:solidFill>
            <a:schemeClr val="bg2">
              <a:lumMod val="90000"/>
              <a:alpha val="8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John 1:12–13 (ESV) </a:t>
            </a:r>
            <a:r>
              <a:rPr lang="en-US" dirty="0" smtClean="0"/>
              <a:t>- </a:t>
            </a:r>
            <a:r>
              <a:rPr lang="en-US" baseline="30000" dirty="0" smtClean="0"/>
              <a:t>12</a:t>
            </a:r>
            <a:r>
              <a:rPr lang="en-US" dirty="0" smtClean="0"/>
              <a:t> </a:t>
            </a:r>
            <a:r>
              <a:rPr lang="en-US" dirty="0"/>
              <a:t>But to all who did receive him, who believed in his name, he gave the right to become children of God, </a:t>
            </a:r>
            <a:r>
              <a:rPr lang="en-US" baseline="30000" dirty="0"/>
              <a:t>13</a:t>
            </a:r>
            <a:r>
              <a:rPr lang="en-US" dirty="0"/>
              <a:t> who were born, not of blood nor of the will of the flesh nor of the will of man, but of God. </a:t>
            </a:r>
          </a:p>
        </p:txBody>
      </p:sp>
    </p:spTree>
    <p:extLst>
      <p:ext uri="{BB962C8B-B14F-4D97-AF65-F5344CB8AC3E}">
        <p14:creationId xmlns:p14="http://schemas.microsoft.com/office/powerpoint/2010/main" val="39763776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70" y="7755"/>
            <a:ext cx="12197969" cy="6861358"/>
          </a:xfrm>
        </p:spPr>
      </p:pic>
      <p:sp>
        <p:nvSpPr>
          <p:cNvPr id="6" name="Subtitle 2"/>
          <p:cNvSpPr txBox="1">
            <a:spLocks/>
          </p:cNvSpPr>
          <p:nvPr/>
        </p:nvSpPr>
        <p:spPr>
          <a:xfrm>
            <a:off x="210960" y="230909"/>
            <a:ext cx="11764108" cy="6382327"/>
          </a:xfrm>
          <a:prstGeom prst="rect">
            <a:avLst/>
          </a:prstGeom>
          <a:solidFill>
            <a:schemeClr val="bg2">
              <a:lumMod val="90000"/>
              <a:alpha val="8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Colossians 1:13–14 (ESV) </a:t>
            </a:r>
            <a:r>
              <a:rPr lang="en-US" dirty="0" smtClean="0"/>
              <a:t>- </a:t>
            </a:r>
            <a:r>
              <a:rPr lang="en-US" baseline="30000" dirty="0" smtClean="0"/>
              <a:t>13</a:t>
            </a:r>
            <a:r>
              <a:rPr lang="en-US" dirty="0" smtClean="0"/>
              <a:t> </a:t>
            </a:r>
            <a:r>
              <a:rPr lang="en-US" dirty="0"/>
              <a:t>He has delivered us from the domain of darkness and transferred us to the kingdom of his beloved Son, </a:t>
            </a:r>
            <a:r>
              <a:rPr lang="en-US" baseline="30000" dirty="0"/>
              <a:t>14</a:t>
            </a:r>
            <a:r>
              <a:rPr lang="en-US" dirty="0"/>
              <a:t> in whom we have redemption, the forgiveness of sins. </a:t>
            </a:r>
          </a:p>
        </p:txBody>
      </p:sp>
    </p:spTree>
    <p:extLst>
      <p:ext uri="{BB962C8B-B14F-4D97-AF65-F5344CB8AC3E}">
        <p14:creationId xmlns:p14="http://schemas.microsoft.com/office/powerpoint/2010/main" val="2782403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70" y="7755"/>
            <a:ext cx="12197969" cy="6861358"/>
          </a:xfrm>
        </p:spPr>
      </p:pic>
      <p:sp>
        <p:nvSpPr>
          <p:cNvPr id="6" name="Subtitle 2"/>
          <p:cNvSpPr txBox="1">
            <a:spLocks/>
          </p:cNvSpPr>
          <p:nvPr/>
        </p:nvSpPr>
        <p:spPr>
          <a:xfrm>
            <a:off x="210960" y="230909"/>
            <a:ext cx="11764108" cy="6382327"/>
          </a:xfrm>
          <a:prstGeom prst="rect">
            <a:avLst/>
          </a:prstGeom>
          <a:solidFill>
            <a:schemeClr val="bg2">
              <a:lumMod val="90000"/>
              <a:alpha val="8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t>Sovereignty of God</a:t>
            </a:r>
          </a:p>
          <a:p>
            <a:pPr marL="0" indent="0">
              <a:buNone/>
            </a:pPr>
            <a:r>
              <a:rPr lang="en-US" dirty="0"/>
              <a:t>Romans 8:3–8 (ESV) </a:t>
            </a:r>
            <a:r>
              <a:rPr lang="en-US" dirty="0" smtClean="0"/>
              <a:t>- </a:t>
            </a:r>
            <a:r>
              <a:rPr lang="en-US" baseline="30000" dirty="0" smtClean="0"/>
              <a:t>3</a:t>
            </a:r>
            <a:r>
              <a:rPr lang="en-US" dirty="0" smtClean="0"/>
              <a:t> </a:t>
            </a:r>
            <a:r>
              <a:rPr lang="en-US" dirty="0"/>
              <a:t>For God has done what the law, weakened by the flesh, could not do. By sending his own Son in the likeness of sinful flesh and for sin, he condemned sin in the flesh, </a:t>
            </a:r>
            <a:r>
              <a:rPr lang="en-US" baseline="30000" dirty="0"/>
              <a:t>4</a:t>
            </a:r>
            <a:r>
              <a:rPr lang="en-US" dirty="0"/>
              <a:t> in order that the righteous requirement of the law might be fulfilled in us, who walk not according to the flesh but according to the Spirit. </a:t>
            </a:r>
            <a:r>
              <a:rPr lang="en-US" baseline="30000" dirty="0"/>
              <a:t>5</a:t>
            </a:r>
            <a:r>
              <a:rPr lang="en-US" dirty="0"/>
              <a:t> For those who live according to the flesh set their minds on the things of the flesh, but those who live according to the Spirit set their minds on the things of the Spirit. </a:t>
            </a:r>
            <a:r>
              <a:rPr lang="en-US" baseline="30000" dirty="0"/>
              <a:t>6</a:t>
            </a:r>
            <a:r>
              <a:rPr lang="en-US" dirty="0"/>
              <a:t> For to set the mind on the flesh is death, but to set the mind on the Spirit is life and peace. </a:t>
            </a:r>
            <a:r>
              <a:rPr lang="en-US" baseline="30000" dirty="0"/>
              <a:t>7</a:t>
            </a:r>
            <a:r>
              <a:rPr lang="en-US" dirty="0"/>
              <a:t> For the mind that is set on the flesh is hostile to God, for it does not submit to God’s law; indeed, it cannot. </a:t>
            </a:r>
            <a:r>
              <a:rPr lang="en-US" baseline="30000" dirty="0"/>
              <a:t>8</a:t>
            </a:r>
            <a:r>
              <a:rPr lang="en-US" dirty="0"/>
              <a:t> Those who are in the flesh cannot please God. </a:t>
            </a:r>
          </a:p>
          <a:p>
            <a:pPr marL="0" indent="0">
              <a:buNone/>
            </a:pPr>
            <a:endParaRPr lang="en-US" b="1" dirty="0"/>
          </a:p>
          <a:p>
            <a:endParaRPr lang="en-US" dirty="0"/>
          </a:p>
        </p:txBody>
      </p:sp>
    </p:spTree>
    <p:extLst>
      <p:ext uri="{BB962C8B-B14F-4D97-AF65-F5344CB8AC3E}">
        <p14:creationId xmlns:p14="http://schemas.microsoft.com/office/powerpoint/2010/main" val="12697567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70" y="7755"/>
            <a:ext cx="12197969" cy="6861358"/>
          </a:xfrm>
        </p:spPr>
      </p:pic>
      <p:sp>
        <p:nvSpPr>
          <p:cNvPr id="6" name="Subtitle 2"/>
          <p:cNvSpPr txBox="1">
            <a:spLocks/>
          </p:cNvSpPr>
          <p:nvPr/>
        </p:nvSpPr>
        <p:spPr>
          <a:xfrm>
            <a:off x="210960" y="230909"/>
            <a:ext cx="11764108" cy="6382327"/>
          </a:xfrm>
          <a:prstGeom prst="rect">
            <a:avLst/>
          </a:prstGeom>
          <a:solidFill>
            <a:schemeClr val="bg2">
              <a:lumMod val="90000"/>
              <a:alpha val="8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t>Sovereignty of God</a:t>
            </a:r>
          </a:p>
          <a:p>
            <a:pPr marL="0" indent="0">
              <a:buNone/>
            </a:pPr>
            <a:endParaRPr lang="en-US" dirty="0" smtClean="0"/>
          </a:p>
          <a:p>
            <a:pPr marL="0" indent="0">
              <a:buNone/>
            </a:pPr>
            <a:r>
              <a:rPr lang="en-US" dirty="0" smtClean="0"/>
              <a:t>Ephesians </a:t>
            </a:r>
            <a:r>
              <a:rPr lang="en-US" dirty="0"/>
              <a:t>1:3–6 (ESV) </a:t>
            </a:r>
            <a:r>
              <a:rPr lang="en-US" dirty="0" smtClean="0"/>
              <a:t>- </a:t>
            </a:r>
            <a:r>
              <a:rPr lang="en-US" baseline="30000" dirty="0" smtClean="0"/>
              <a:t>3</a:t>
            </a:r>
            <a:r>
              <a:rPr lang="en-US" dirty="0" smtClean="0"/>
              <a:t> </a:t>
            </a:r>
            <a:r>
              <a:rPr lang="en-US" dirty="0"/>
              <a:t>Blessed be the God and Father of our Lord Jesus Christ, who has blessed us in Christ with every spiritual blessing in the heavenly places, </a:t>
            </a:r>
            <a:r>
              <a:rPr lang="en-US" baseline="30000" dirty="0"/>
              <a:t>4</a:t>
            </a:r>
            <a:r>
              <a:rPr lang="en-US" dirty="0"/>
              <a:t> even as he chose us in him before the foundation of the world, that we should be holy and blameless before him. In love </a:t>
            </a:r>
            <a:r>
              <a:rPr lang="en-US" baseline="30000" dirty="0"/>
              <a:t>5</a:t>
            </a:r>
            <a:r>
              <a:rPr lang="en-US" dirty="0"/>
              <a:t> he predestined us for adoption to himself as sons through Jesus Christ, according to the purpose of his will, </a:t>
            </a:r>
            <a:r>
              <a:rPr lang="en-US" baseline="30000" dirty="0"/>
              <a:t>6</a:t>
            </a:r>
            <a:r>
              <a:rPr lang="en-US" dirty="0"/>
              <a:t> to the praise of his glorious grace, with which he has blessed us in the Beloved. </a:t>
            </a:r>
          </a:p>
          <a:p>
            <a:pPr marL="0" indent="0">
              <a:buNone/>
            </a:pPr>
            <a:endParaRPr lang="en-US" b="1" dirty="0"/>
          </a:p>
          <a:p>
            <a:endParaRPr lang="en-US" dirty="0"/>
          </a:p>
        </p:txBody>
      </p:sp>
    </p:spTree>
    <p:extLst>
      <p:ext uri="{BB962C8B-B14F-4D97-AF65-F5344CB8AC3E}">
        <p14:creationId xmlns:p14="http://schemas.microsoft.com/office/powerpoint/2010/main" val="25716816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70" y="7755"/>
            <a:ext cx="12197969" cy="6861358"/>
          </a:xfrm>
        </p:spPr>
      </p:pic>
      <p:sp>
        <p:nvSpPr>
          <p:cNvPr id="6" name="Subtitle 2"/>
          <p:cNvSpPr txBox="1">
            <a:spLocks/>
          </p:cNvSpPr>
          <p:nvPr/>
        </p:nvSpPr>
        <p:spPr>
          <a:xfrm>
            <a:off x="210960" y="230909"/>
            <a:ext cx="11764108" cy="6382327"/>
          </a:xfrm>
          <a:prstGeom prst="rect">
            <a:avLst/>
          </a:prstGeom>
          <a:solidFill>
            <a:schemeClr val="bg2">
              <a:lumMod val="90000"/>
              <a:alpha val="8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t>Sovereignty of God</a:t>
            </a:r>
          </a:p>
          <a:p>
            <a:pPr marL="0" indent="0">
              <a:buNone/>
            </a:pPr>
            <a:endParaRPr lang="en-US" dirty="0" smtClean="0"/>
          </a:p>
          <a:p>
            <a:pPr marL="0" indent="0">
              <a:buNone/>
            </a:pPr>
            <a:r>
              <a:rPr lang="en-US" dirty="0"/>
              <a:t>Ephesians 2:4–6 (ESV) </a:t>
            </a:r>
            <a:r>
              <a:rPr lang="en-US" baseline="30000" dirty="0" smtClean="0"/>
              <a:t>4</a:t>
            </a:r>
            <a:r>
              <a:rPr lang="en-US" dirty="0" smtClean="0"/>
              <a:t> </a:t>
            </a:r>
            <a:r>
              <a:rPr lang="en-US" dirty="0"/>
              <a:t>But God, being rich in mercy, because of the great love with which he loved us, </a:t>
            </a:r>
            <a:r>
              <a:rPr lang="en-US" baseline="30000" dirty="0"/>
              <a:t>5</a:t>
            </a:r>
            <a:r>
              <a:rPr lang="en-US" dirty="0"/>
              <a:t> even when we were dead in our trespasses, made us alive together with Christ—by grace you have been saved— </a:t>
            </a:r>
            <a:r>
              <a:rPr lang="en-US" baseline="30000" dirty="0"/>
              <a:t>6</a:t>
            </a:r>
            <a:r>
              <a:rPr lang="en-US" dirty="0"/>
              <a:t> and raised us up with him and seated us with him in the heavenly places in Christ Jesus, </a:t>
            </a:r>
          </a:p>
          <a:p>
            <a:pPr marL="0" indent="0">
              <a:buNone/>
            </a:pPr>
            <a:endParaRPr lang="en-US" b="1" dirty="0"/>
          </a:p>
          <a:p>
            <a:endParaRPr lang="en-US" dirty="0"/>
          </a:p>
        </p:txBody>
      </p:sp>
    </p:spTree>
    <p:extLst>
      <p:ext uri="{BB962C8B-B14F-4D97-AF65-F5344CB8AC3E}">
        <p14:creationId xmlns:p14="http://schemas.microsoft.com/office/powerpoint/2010/main" val="42707536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70" y="7755"/>
            <a:ext cx="12197969" cy="6861358"/>
          </a:xfrm>
        </p:spPr>
      </p:pic>
      <p:sp>
        <p:nvSpPr>
          <p:cNvPr id="5" name="TextBox 4"/>
          <p:cNvSpPr txBox="1"/>
          <p:nvPr/>
        </p:nvSpPr>
        <p:spPr>
          <a:xfrm>
            <a:off x="211015" y="219808"/>
            <a:ext cx="11764108" cy="2616101"/>
          </a:xfrm>
          <a:prstGeom prst="rect">
            <a:avLst/>
          </a:prstGeom>
          <a:solidFill>
            <a:schemeClr val="bg2">
              <a:lumMod val="90000"/>
              <a:alpha val="80000"/>
            </a:schemeClr>
          </a:solidFill>
        </p:spPr>
        <p:txBody>
          <a:bodyPr wrap="square" rtlCol="0">
            <a:spAutoFit/>
          </a:bodyPr>
          <a:lstStyle/>
          <a:p>
            <a:r>
              <a:rPr lang="en-US" sz="3200" b="1" dirty="0" smtClean="0"/>
              <a:t>did </a:t>
            </a:r>
            <a:r>
              <a:rPr lang="en-US" sz="3200" b="1" dirty="0"/>
              <a:t>receive him, who believed in his name, he gave the right to become children of God, </a:t>
            </a:r>
            <a:r>
              <a:rPr lang="en-US" sz="3200" b="1" baseline="30000" dirty="0"/>
              <a:t>13</a:t>
            </a:r>
            <a:r>
              <a:rPr lang="en-US" sz="3200" b="1" dirty="0"/>
              <a:t> who were born, not of blood nor of the will of the flesh nor of the will of man, but of God. </a:t>
            </a:r>
            <a:endParaRPr lang="en-US" sz="3200" b="1" dirty="0" smtClean="0"/>
          </a:p>
          <a:p>
            <a:endParaRPr lang="en-US" sz="3600" dirty="0"/>
          </a:p>
          <a:p>
            <a:pPr algn="r"/>
            <a:r>
              <a:rPr lang="en-US" sz="3200" dirty="0" smtClean="0"/>
              <a:t>John </a:t>
            </a:r>
            <a:r>
              <a:rPr lang="en-US" sz="3200" dirty="0"/>
              <a:t>1:1–13 (ESV) </a:t>
            </a:r>
          </a:p>
        </p:txBody>
      </p:sp>
    </p:spTree>
    <p:extLst>
      <p:ext uri="{BB962C8B-B14F-4D97-AF65-F5344CB8AC3E}">
        <p14:creationId xmlns:p14="http://schemas.microsoft.com/office/powerpoint/2010/main" val="25877173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70" y="7755"/>
            <a:ext cx="12197969" cy="6861358"/>
          </a:xfrm>
        </p:spPr>
      </p:pic>
      <p:sp>
        <p:nvSpPr>
          <p:cNvPr id="6" name="Subtitle 2"/>
          <p:cNvSpPr txBox="1">
            <a:spLocks/>
          </p:cNvSpPr>
          <p:nvPr/>
        </p:nvSpPr>
        <p:spPr>
          <a:xfrm>
            <a:off x="210960" y="230909"/>
            <a:ext cx="11764108" cy="6382327"/>
          </a:xfrm>
          <a:prstGeom prst="rect">
            <a:avLst/>
          </a:prstGeom>
          <a:solidFill>
            <a:schemeClr val="bg2">
              <a:lumMod val="90000"/>
              <a:alpha val="8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t>Sovereignty of God</a:t>
            </a:r>
          </a:p>
          <a:p>
            <a:pPr marL="0" indent="0">
              <a:buNone/>
            </a:pPr>
            <a:endParaRPr lang="en-US" dirty="0" smtClean="0"/>
          </a:p>
          <a:p>
            <a:pPr marL="0" indent="0">
              <a:buNone/>
            </a:pPr>
            <a:r>
              <a:rPr lang="en-US" dirty="0"/>
              <a:t>Revelation 4:11 (ESV) </a:t>
            </a:r>
            <a:r>
              <a:rPr lang="en-US" dirty="0" smtClean="0"/>
              <a:t>- </a:t>
            </a:r>
            <a:r>
              <a:rPr lang="en-US" baseline="30000" dirty="0" smtClean="0"/>
              <a:t>11</a:t>
            </a:r>
            <a:r>
              <a:rPr lang="en-US" dirty="0" smtClean="0"/>
              <a:t> </a:t>
            </a:r>
            <a:r>
              <a:rPr lang="en-US" dirty="0"/>
              <a:t>“Worthy are you, our Lord and God, to receive glory and honor and power, for you created all things, and by your will they existed and were created.” </a:t>
            </a:r>
          </a:p>
          <a:p>
            <a:pPr marL="0" indent="0">
              <a:buNone/>
            </a:pPr>
            <a:endParaRPr lang="en-US" b="1" dirty="0"/>
          </a:p>
          <a:p>
            <a:endParaRPr lang="en-US" dirty="0"/>
          </a:p>
        </p:txBody>
      </p:sp>
    </p:spTree>
    <p:extLst>
      <p:ext uri="{BB962C8B-B14F-4D97-AF65-F5344CB8AC3E}">
        <p14:creationId xmlns:p14="http://schemas.microsoft.com/office/powerpoint/2010/main" val="37834568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70" y="7755"/>
            <a:ext cx="12197969" cy="6861358"/>
          </a:xfrm>
        </p:spPr>
      </p:pic>
      <p:sp>
        <p:nvSpPr>
          <p:cNvPr id="6" name="Subtitle 2"/>
          <p:cNvSpPr txBox="1">
            <a:spLocks/>
          </p:cNvSpPr>
          <p:nvPr/>
        </p:nvSpPr>
        <p:spPr>
          <a:xfrm>
            <a:off x="210960" y="230909"/>
            <a:ext cx="11764108" cy="6382327"/>
          </a:xfrm>
          <a:prstGeom prst="rect">
            <a:avLst/>
          </a:prstGeom>
          <a:solidFill>
            <a:schemeClr val="bg2">
              <a:lumMod val="90000"/>
              <a:alpha val="8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t>Why Do We Pray?</a:t>
            </a:r>
          </a:p>
          <a:p>
            <a:pPr marL="0" indent="0">
              <a:buNone/>
            </a:pPr>
            <a:endParaRPr lang="en-US" dirty="0" smtClean="0"/>
          </a:p>
          <a:p>
            <a:pPr marL="0" indent="0">
              <a:buNone/>
            </a:pPr>
            <a:r>
              <a:rPr lang="en-US" dirty="0"/>
              <a:t>2 Chronicles 7:12–15 (ESV) </a:t>
            </a:r>
            <a:r>
              <a:rPr lang="en-US" dirty="0" smtClean="0"/>
              <a:t>- </a:t>
            </a:r>
            <a:r>
              <a:rPr lang="en-US" baseline="30000" dirty="0" smtClean="0"/>
              <a:t>12</a:t>
            </a:r>
            <a:r>
              <a:rPr lang="en-US" dirty="0" smtClean="0"/>
              <a:t> </a:t>
            </a:r>
            <a:r>
              <a:rPr lang="en-US" dirty="0"/>
              <a:t>Then the </a:t>
            </a:r>
            <a:r>
              <a:rPr lang="en-US" cap="small" dirty="0"/>
              <a:t>Lord</a:t>
            </a:r>
            <a:r>
              <a:rPr lang="en-US" dirty="0"/>
              <a:t> appeared to Solomon in the night and said to him: “I have heard your prayer and have chosen this place for myself as a house of sacrifice. </a:t>
            </a:r>
            <a:r>
              <a:rPr lang="en-US" baseline="30000" dirty="0"/>
              <a:t>13</a:t>
            </a:r>
            <a:r>
              <a:rPr lang="en-US" dirty="0"/>
              <a:t> When I shut up the heavens so that there is no rain, or command the locust to devour the land, or send pestilence among my people, </a:t>
            </a:r>
            <a:r>
              <a:rPr lang="en-US" baseline="30000" dirty="0"/>
              <a:t>14</a:t>
            </a:r>
            <a:r>
              <a:rPr lang="en-US" dirty="0"/>
              <a:t> if my people who are called by my name humble themselves, and pray and seek my face and turn from their wicked ways, then I will hear from heaven and will forgive their sin and heal their land. </a:t>
            </a:r>
            <a:r>
              <a:rPr lang="en-US" baseline="30000" dirty="0"/>
              <a:t>15</a:t>
            </a:r>
            <a:r>
              <a:rPr lang="en-US" dirty="0"/>
              <a:t> Now my eyes will be open and my ears attentive to the prayer that is made in this place. </a:t>
            </a:r>
          </a:p>
          <a:p>
            <a:pPr marL="0" indent="0">
              <a:buNone/>
            </a:pPr>
            <a:endParaRPr lang="en-US" b="1" dirty="0"/>
          </a:p>
          <a:p>
            <a:endParaRPr lang="en-US" dirty="0"/>
          </a:p>
        </p:txBody>
      </p:sp>
    </p:spTree>
    <p:extLst>
      <p:ext uri="{BB962C8B-B14F-4D97-AF65-F5344CB8AC3E}">
        <p14:creationId xmlns:p14="http://schemas.microsoft.com/office/powerpoint/2010/main" val="19974867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70" y="7755"/>
            <a:ext cx="12197969" cy="6861358"/>
          </a:xfrm>
        </p:spPr>
      </p:pic>
      <p:sp>
        <p:nvSpPr>
          <p:cNvPr id="6" name="Subtitle 2"/>
          <p:cNvSpPr txBox="1">
            <a:spLocks/>
          </p:cNvSpPr>
          <p:nvPr/>
        </p:nvSpPr>
        <p:spPr>
          <a:xfrm>
            <a:off x="210960" y="230909"/>
            <a:ext cx="11764108" cy="6382327"/>
          </a:xfrm>
          <a:prstGeom prst="rect">
            <a:avLst/>
          </a:prstGeom>
          <a:solidFill>
            <a:schemeClr val="bg2">
              <a:lumMod val="90000"/>
              <a:alpha val="8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t>Why Do We Pray?</a:t>
            </a:r>
          </a:p>
          <a:p>
            <a:pPr marL="0" indent="0">
              <a:buNone/>
            </a:pPr>
            <a:endParaRPr lang="en-US" dirty="0" smtClean="0"/>
          </a:p>
          <a:p>
            <a:pPr marL="0" indent="0">
              <a:buNone/>
            </a:pPr>
            <a:r>
              <a:rPr lang="en-US" dirty="0"/>
              <a:t>Matthew </a:t>
            </a:r>
            <a:r>
              <a:rPr lang="en-US" dirty="0" smtClean="0"/>
              <a:t>6:6; 9-13 </a:t>
            </a:r>
            <a:r>
              <a:rPr lang="en-US" dirty="0"/>
              <a:t>(ESV) </a:t>
            </a:r>
            <a:r>
              <a:rPr lang="en-US" dirty="0" smtClean="0"/>
              <a:t>- </a:t>
            </a:r>
            <a:r>
              <a:rPr lang="en-US" baseline="30000" dirty="0" smtClean="0"/>
              <a:t>6</a:t>
            </a:r>
            <a:r>
              <a:rPr lang="en-US" dirty="0" smtClean="0"/>
              <a:t> </a:t>
            </a:r>
            <a:r>
              <a:rPr lang="en-US" dirty="0"/>
              <a:t>But when you pray, go into your room and shut the door and pray to your Father who is in secret. And your Father who sees in secret will reward </a:t>
            </a:r>
            <a:r>
              <a:rPr lang="en-US" dirty="0" smtClean="0"/>
              <a:t>you… </a:t>
            </a:r>
            <a:r>
              <a:rPr lang="en-US" baseline="30000" dirty="0" smtClean="0"/>
              <a:t>9</a:t>
            </a:r>
            <a:r>
              <a:rPr lang="en-US" dirty="0" smtClean="0"/>
              <a:t> </a:t>
            </a:r>
            <a:r>
              <a:rPr lang="en-US" dirty="0"/>
              <a:t>Pray then like this: “Our Father in heaven, hallowed be your name. </a:t>
            </a:r>
            <a:r>
              <a:rPr lang="en-US" baseline="30000" dirty="0"/>
              <a:t>10</a:t>
            </a:r>
            <a:r>
              <a:rPr lang="en-US" dirty="0"/>
              <a:t> Your kingdom come, your will be done, on earth as it is in heaven. </a:t>
            </a:r>
            <a:r>
              <a:rPr lang="en-US" baseline="30000" dirty="0"/>
              <a:t>11</a:t>
            </a:r>
            <a:r>
              <a:rPr lang="en-US" dirty="0"/>
              <a:t> Give us this day our daily bread, </a:t>
            </a:r>
            <a:r>
              <a:rPr lang="en-US" baseline="30000" dirty="0"/>
              <a:t>12</a:t>
            </a:r>
            <a:r>
              <a:rPr lang="en-US" dirty="0"/>
              <a:t> and forgive us our debts, as we also have forgiven our debtors. </a:t>
            </a:r>
            <a:r>
              <a:rPr lang="en-US" baseline="30000" dirty="0"/>
              <a:t>13</a:t>
            </a:r>
            <a:r>
              <a:rPr lang="en-US" dirty="0"/>
              <a:t> And lead us not into temptation, but deliver us from evil. </a:t>
            </a:r>
          </a:p>
          <a:p>
            <a:pPr marL="0" indent="0">
              <a:buNone/>
            </a:pPr>
            <a:endParaRPr lang="en-US" b="1" dirty="0"/>
          </a:p>
          <a:p>
            <a:endParaRPr lang="en-US" dirty="0"/>
          </a:p>
        </p:txBody>
      </p:sp>
    </p:spTree>
    <p:extLst>
      <p:ext uri="{BB962C8B-B14F-4D97-AF65-F5344CB8AC3E}">
        <p14:creationId xmlns:p14="http://schemas.microsoft.com/office/powerpoint/2010/main" val="10702468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70" y="7755"/>
            <a:ext cx="12197969" cy="6861358"/>
          </a:xfrm>
        </p:spPr>
      </p:pic>
      <p:sp>
        <p:nvSpPr>
          <p:cNvPr id="6" name="Subtitle 2"/>
          <p:cNvSpPr txBox="1">
            <a:spLocks/>
          </p:cNvSpPr>
          <p:nvPr/>
        </p:nvSpPr>
        <p:spPr>
          <a:xfrm>
            <a:off x="210960" y="230909"/>
            <a:ext cx="11764108" cy="6382327"/>
          </a:xfrm>
          <a:prstGeom prst="rect">
            <a:avLst/>
          </a:prstGeom>
          <a:solidFill>
            <a:schemeClr val="bg2">
              <a:lumMod val="90000"/>
              <a:alpha val="8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t>Why Do We Pray?</a:t>
            </a:r>
          </a:p>
          <a:p>
            <a:pPr marL="0" indent="0">
              <a:buNone/>
            </a:pPr>
            <a:endParaRPr lang="en-US" dirty="0" smtClean="0"/>
          </a:p>
          <a:p>
            <a:pPr marL="0" indent="0">
              <a:buNone/>
            </a:pPr>
            <a:r>
              <a:rPr lang="en-US" dirty="0"/>
              <a:t>1 Thessalonians 5:17 (ESV) </a:t>
            </a:r>
            <a:r>
              <a:rPr lang="en-US" dirty="0" smtClean="0"/>
              <a:t>- </a:t>
            </a:r>
            <a:r>
              <a:rPr lang="en-US" baseline="30000" dirty="0" smtClean="0"/>
              <a:t>17</a:t>
            </a:r>
            <a:r>
              <a:rPr lang="en-US" dirty="0" smtClean="0"/>
              <a:t> …pray </a:t>
            </a:r>
            <a:r>
              <a:rPr lang="en-US" dirty="0"/>
              <a:t>without ceasing, </a:t>
            </a:r>
          </a:p>
          <a:p>
            <a:pPr marL="0" indent="0">
              <a:buNone/>
            </a:pPr>
            <a:endParaRPr lang="en-US" b="1" dirty="0"/>
          </a:p>
          <a:p>
            <a:endParaRPr lang="en-US" dirty="0"/>
          </a:p>
        </p:txBody>
      </p:sp>
    </p:spTree>
    <p:extLst>
      <p:ext uri="{BB962C8B-B14F-4D97-AF65-F5344CB8AC3E}">
        <p14:creationId xmlns:p14="http://schemas.microsoft.com/office/powerpoint/2010/main" val="3857597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70" y="7755"/>
            <a:ext cx="12197969" cy="6861358"/>
          </a:xfrm>
        </p:spPr>
      </p:pic>
      <p:sp>
        <p:nvSpPr>
          <p:cNvPr id="6" name="Subtitle 2"/>
          <p:cNvSpPr txBox="1">
            <a:spLocks/>
          </p:cNvSpPr>
          <p:nvPr/>
        </p:nvSpPr>
        <p:spPr>
          <a:xfrm>
            <a:off x="210960" y="230909"/>
            <a:ext cx="11764108" cy="6382327"/>
          </a:xfrm>
          <a:prstGeom prst="rect">
            <a:avLst/>
          </a:prstGeom>
          <a:solidFill>
            <a:schemeClr val="bg2">
              <a:lumMod val="90000"/>
              <a:alpha val="8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t>Why Do We Pray?</a:t>
            </a:r>
          </a:p>
          <a:p>
            <a:pPr marL="0" indent="0">
              <a:buNone/>
            </a:pPr>
            <a:endParaRPr lang="en-US" sz="1600" dirty="0" smtClean="0"/>
          </a:p>
          <a:p>
            <a:pPr marL="0" indent="0">
              <a:buNone/>
            </a:pPr>
            <a:r>
              <a:rPr lang="en-US" dirty="0"/>
              <a:t>Exodus 3:7–10 (ESV) </a:t>
            </a:r>
            <a:r>
              <a:rPr lang="en-US" dirty="0" smtClean="0"/>
              <a:t>- </a:t>
            </a:r>
            <a:r>
              <a:rPr lang="en-US" baseline="30000" dirty="0" smtClean="0"/>
              <a:t>7</a:t>
            </a:r>
            <a:r>
              <a:rPr lang="en-US" dirty="0" smtClean="0"/>
              <a:t> </a:t>
            </a:r>
            <a:r>
              <a:rPr lang="en-US" dirty="0"/>
              <a:t>Then the </a:t>
            </a:r>
            <a:r>
              <a:rPr lang="en-US" cap="small" dirty="0"/>
              <a:t>Lord</a:t>
            </a:r>
            <a:r>
              <a:rPr lang="en-US" dirty="0"/>
              <a:t> said, “I have surely seen the affliction of my people who are in Egypt and have heard their cry because of their taskmasters. I know their sufferings, </a:t>
            </a:r>
            <a:r>
              <a:rPr lang="en-US" baseline="30000" dirty="0"/>
              <a:t>8</a:t>
            </a:r>
            <a:r>
              <a:rPr lang="en-US" dirty="0"/>
              <a:t> and I have come down to deliver them out of the hand of the Egyptians and to bring them up out of that land to a good and broad land, a land flowing with milk and honey, to the place of the Canaanites, the Hittites, the Amorites, the </a:t>
            </a:r>
            <a:r>
              <a:rPr lang="en-US" dirty="0" err="1"/>
              <a:t>Perizzites</a:t>
            </a:r>
            <a:r>
              <a:rPr lang="en-US" dirty="0"/>
              <a:t>, the </a:t>
            </a:r>
            <a:r>
              <a:rPr lang="en-US" dirty="0" err="1"/>
              <a:t>Hivites</a:t>
            </a:r>
            <a:r>
              <a:rPr lang="en-US" dirty="0"/>
              <a:t>, and the </a:t>
            </a:r>
            <a:r>
              <a:rPr lang="en-US" dirty="0" err="1"/>
              <a:t>Jebusites</a:t>
            </a:r>
            <a:r>
              <a:rPr lang="en-US" dirty="0"/>
              <a:t>. </a:t>
            </a:r>
            <a:r>
              <a:rPr lang="en-US" baseline="30000" dirty="0"/>
              <a:t>9</a:t>
            </a:r>
            <a:r>
              <a:rPr lang="en-US" dirty="0"/>
              <a:t> And now, behold, the cry of the people of Israel has come to me, and I have also seen the oppression with which the Egyptians oppress them. </a:t>
            </a:r>
            <a:r>
              <a:rPr lang="en-US" baseline="30000" dirty="0"/>
              <a:t>10</a:t>
            </a:r>
            <a:r>
              <a:rPr lang="en-US" dirty="0"/>
              <a:t> Come, I will send you to Pharaoh that you may bring my people, the children of Israel, out of Egypt.” </a:t>
            </a:r>
          </a:p>
          <a:p>
            <a:pPr marL="0" indent="0">
              <a:buNone/>
            </a:pPr>
            <a:endParaRPr lang="en-US" b="1" dirty="0"/>
          </a:p>
          <a:p>
            <a:endParaRPr lang="en-US" dirty="0"/>
          </a:p>
        </p:txBody>
      </p:sp>
    </p:spTree>
    <p:extLst>
      <p:ext uri="{BB962C8B-B14F-4D97-AF65-F5344CB8AC3E}">
        <p14:creationId xmlns:p14="http://schemas.microsoft.com/office/powerpoint/2010/main" val="19023285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70" y="7755"/>
            <a:ext cx="12197969" cy="6861358"/>
          </a:xfrm>
        </p:spPr>
      </p:pic>
      <p:sp>
        <p:nvSpPr>
          <p:cNvPr id="6" name="Subtitle 2"/>
          <p:cNvSpPr txBox="1">
            <a:spLocks/>
          </p:cNvSpPr>
          <p:nvPr/>
        </p:nvSpPr>
        <p:spPr>
          <a:xfrm>
            <a:off x="210960" y="230909"/>
            <a:ext cx="11764108" cy="6382327"/>
          </a:xfrm>
          <a:prstGeom prst="rect">
            <a:avLst/>
          </a:prstGeom>
          <a:solidFill>
            <a:schemeClr val="bg2">
              <a:lumMod val="90000"/>
              <a:alpha val="8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t>Why Do We Pray?</a:t>
            </a:r>
          </a:p>
          <a:p>
            <a:pPr marL="0" indent="0">
              <a:buNone/>
            </a:pPr>
            <a:endParaRPr lang="en-US" sz="1600" dirty="0" smtClean="0"/>
          </a:p>
          <a:p>
            <a:pPr marL="0" indent="0">
              <a:buNone/>
            </a:pPr>
            <a:r>
              <a:rPr lang="en-US" dirty="0" smtClean="0"/>
              <a:t>Acts 12:1-12</a:t>
            </a:r>
            <a:endParaRPr lang="en-US" dirty="0"/>
          </a:p>
          <a:p>
            <a:pPr marL="0" indent="0">
              <a:buNone/>
            </a:pPr>
            <a:endParaRPr lang="en-US" b="1" dirty="0"/>
          </a:p>
          <a:p>
            <a:endParaRPr lang="en-US" dirty="0"/>
          </a:p>
        </p:txBody>
      </p:sp>
    </p:spTree>
    <p:extLst>
      <p:ext uri="{BB962C8B-B14F-4D97-AF65-F5344CB8AC3E}">
        <p14:creationId xmlns:p14="http://schemas.microsoft.com/office/powerpoint/2010/main" val="32206708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70" y="7755"/>
            <a:ext cx="12197969" cy="6861358"/>
          </a:xfrm>
        </p:spPr>
      </p:pic>
      <p:sp>
        <p:nvSpPr>
          <p:cNvPr id="6" name="Subtitle 2"/>
          <p:cNvSpPr txBox="1">
            <a:spLocks/>
          </p:cNvSpPr>
          <p:nvPr/>
        </p:nvSpPr>
        <p:spPr>
          <a:xfrm>
            <a:off x="210960" y="230909"/>
            <a:ext cx="11764108" cy="6382327"/>
          </a:xfrm>
          <a:prstGeom prst="rect">
            <a:avLst/>
          </a:prstGeom>
          <a:solidFill>
            <a:schemeClr val="bg2">
              <a:lumMod val="90000"/>
              <a:alpha val="8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t>Why Do We Pray?</a:t>
            </a:r>
          </a:p>
          <a:p>
            <a:pPr marL="0" indent="0">
              <a:buNone/>
            </a:pPr>
            <a:endParaRPr lang="en-US" sz="1600" dirty="0" smtClean="0"/>
          </a:p>
          <a:p>
            <a:pPr marL="0" indent="0">
              <a:buNone/>
            </a:pPr>
            <a:r>
              <a:rPr lang="en-US" dirty="0"/>
              <a:t>James 5:16 (ESV) </a:t>
            </a:r>
            <a:r>
              <a:rPr lang="en-US" dirty="0" smtClean="0"/>
              <a:t>- </a:t>
            </a:r>
            <a:r>
              <a:rPr lang="en-US" baseline="30000" dirty="0" smtClean="0"/>
              <a:t>16</a:t>
            </a:r>
            <a:r>
              <a:rPr lang="en-US" dirty="0" smtClean="0"/>
              <a:t> </a:t>
            </a:r>
            <a:r>
              <a:rPr lang="en-US" dirty="0"/>
              <a:t>Therefore, confess your sins to one another and pray for one another, that you may be healed. The prayer of a righteous person has great power as it is working. </a:t>
            </a:r>
          </a:p>
          <a:p>
            <a:pPr marL="0" indent="0">
              <a:buNone/>
            </a:pPr>
            <a:endParaRPr lang="en-US" b="1" dirty="0"/>
          </a:p>
          <a:p>
            <a:endParaRPr lang="en-US" dirty="0"/>
          </a:p>
        </p:txBody>
      </p:sp>
    </p:spTree>
    <p:extLst>
      <p:ext uri="{BB962C8B-B14F-4D97-AF65-F5344CB8AC3E}">
        <p14:creationId xmlns:p14="http://schemas.microsoft.com/office/powerpoint/2010/main" val="9195110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70" y="7755"/>
            <a:ext cx="12197969" cy="6861358"/>
          </a:xfrm>
        </p:spPr>
      </p:pic>
      <p:sp>
        <p:nvSpPr>
          <p:cNvPr id="6" name="Subtitle 2"/>
          <p:cNvSpPr txBox="1">
            <a:spLocks/>
          </p:cNvSpPr>
          <p:nvPr/>
        </p:nvSpPr>
        <p:spPr>
          <a:xfrm>
            <a:off x="210960" y="230909"/>
            <a:ext cx="11764108" cy="6382327"/>
          </a:xfrm>
          <a:prstGeom prst="rect">
            <a:avLst/>
          </a:prstGeom>
          <a:solidFill>
            <a:schemeClr val="bg2">
              <a:lumMod val="90000"/>
              <a:alpha val="8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dirty="0" smtClean="0"/>
              <a:t>Our Response</a:t>
            </a:r>
          </a:p>
          <a:p>
            <a:pPr marL="0" indent="0">
              <a:buNone/>
            </a:pPr>
            <a:endParaRPr lang="en-US" sz="1600" dirty="0" smtClean="0"/>
          </a:p>
          <a:p>
            <a:pPr marL="0" indent="0" algn="ctr">
              <a:buNone/>
            </a:pPr>
            <a:endParaRPr lang="en-US" sz="1800" dirty="0" smtClean="0"/>
          </a:p>
          <a:p>
            <a:pPr marL="0" indent="0" algn="ctr">
              <a:buNone/>
            </a:pPr>
            <a:r>
              <a:rPr lang="en-US" sz="3600" dirty="0" smtClean="0">
                <a:solidFill>
                  <a:srgbClr val="FFFF00"/>
                </a:solidFill>
              </a:rPr>
              <a:t>Repent</a:t>
            </a:r>
            <a:endParaRPr lang="en-US" dirty="0">
              <a:solidFill>
                <a:srgbClr val="FFFF00"/>
              </a:solidFill>
            </a:endParaRPr>
          </a:p>
          <a:p>
            <a:pPr marL="0" indent="0">
              <a:buNone/>
            </a:pPr>
            <a:endParaRPr lang="en-US" b="1" dirty="0"/>
          </a:p>
          <a:p>
            <a:endParaRPr lang="en-US" dirty="0"/>
          </a:p>
        </p:txBody>
      </p:sp>
    </p:spTree>
    <p:extLst>
      <p:ext uri="{BB962C8B-B14F-4D97-AF65-F5344CB8AC3E}">
        <p14:creationId xmlns:p14="http://schemas.microsoft.com/office/powerpoint/2010/main" val="19004523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70" y="7755"/>
            <a:ext cx="12197969" cy="6861358"/>
          </a:xfrm>
        </p:spPr>
      </p:pic>
      <p:sp>
        <p:nvSpPr>
          <p:cNvPr id="6" name="Subtitle 2"/>
          <p:cNvSpPr txBox="1">
            <a:spLocks/>
          </p:cNvSpPr>
          <p:nvPr/>
        </p:nvSpPr>
        <p:spPr>
          <a:xfrm>
            <a:off x="210960" y="230909"/>
            <a:ext cx="11764108" cy="6382327"/>
          </a:xfrm>
          <a:prstGeom prst="rect">
            <a:avLst/>
          </a:prstGeom>
          <a:solidFill>
            <a:schemeClr val="bg2">
              <a:lumMod val="90000"/>
              <a:alpha val="8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dirty="0" smtClean="0"/>
              <a:t>Our Response</a:t>
            </a:r>
          </a:p>
          <a:p>
            <a:pPr marL="0" indent="0">
              <a:buNone/>
            </a:pPr>
            <a:endParaRPr lang="en-US" sz="1600" dirty="0" smtClean="0"/>
          </a:p>
          <a:p>
            <a:pPr marL="0" indent="0" algn="ctr">
              <a:buNone/>
            </a:pPr>
            <a:endParaRPr lang="en-US" sz="1800" dirty="0" smtClean="0"/>
          </a:p>
          <a:p>
            <a:pPr marL="0" indent="0" algn="ctr">
              <a:buNone/>
            </a:pPr>
            <a:r>
              <a:rPr lang="en-US" sz="3600" dirty="0" smtClean="0"/>
              <a:t>Repent</a:t>
            </a:r>
          </a:p>
          <a:p>
            <a:pPr marL="0" indent="0" algn="ctr">
              <a:buNone/>
            </a:pPr>
            <a:endParaRPr lang="en-US" sz="1100" dirty="0">
              <a:solidFill>
                <a:srgbClr val="FFFF00"/>
              </a:solidFill>
            </a:endParaRPr>
          </a:p>
          <a:p>
            <a:pPr marL="0" indent="0" algn="ctr">
              <a:buNone/>
            </a:pPr>
            <a:r>
              <a:rPr lang="en-US" sz="3600" dirty="0" smtClean="0">
                <a:solidFill>
                  <a:srgbClr val="FFFF00"/>
                </a:solidFill>
              </a:rPr>
              <a:t>Recognize</a:t>
            </a:r>
            <a:endParaRPr lang="en-US" dirty="0">
              <a:solidFill>
                <a:srgbClr val="FFFF00"/>
              </a:solidFill>
            </a:endParaRPr>
          </a:p>
          <a:p>
            <a:pPr marL="0" indent="0">
              <a:buNone/>
            </a:pPr>
            <a:endParaRPr lang="en-US" b="1" dirty="0"/>
          </a:p>
          <a:p>
            <a:endParaRPr lang="en-US" dirty="0"/>
          </a:p>
        </p:txBody>
      </p:sp>
    </p:spTree>
    <p:extLst>
      <p:ext uri="{BB962C8B-B14F-4D97-AF65-F5344CB8AC3E}">
        <p14:creationId xmlns:p14="http://schemas.microsoft.com/office/powerpoint/2010/main" val="13289649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70" y="7755"/>
            <a:ext cx="12197969" cy="6861358"/>
          </a:xfrm>
        </p:spPr>
      </p:pic>
      <p:sp>
        <p:nvSpPr>
          <p:cNvPr id="6" name="Subtitle 2"/>
          <p:cNvSpPr txBox="1">
            <a:spLocks/>
          </p:cNvSpPr>
          <p:nvPr/>
        </p:nvSpPr>
        <p:spPr>
          <a:xfrm>
            <a:off x="210960" y="230909"/>
            <a:ext cx="11764108" cy="6382327"/>
          </a:xfrm>
          <a:prstGeom prst="rect">
            <a:avLst/>
          </a:prstGeom>
          <a:solidFill>
            <a:schemeClr val="bg2">
              <a:lumMod val="90000"/>
              <a:alpha val="8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dirty="0" smtClean="0"/>
              <a:t>Our Response</a:t>
            </a:r>
          </a:p>
          <a:p>
            <a:pPr marL="0" indent="0">
              <a:buNone/>
            </a:pPr>
            <a:endParaRPr lang="en-US" sz="1600" dirty="0" smtClean="0"/>
          </a:p>
          <a:p>
            <a:pPr marL="0" indent="0" algn="ctr">
              <a:buNone/>
            </a:pPr>
            <a:endParaRPr lang="en-US" sz="1800" dirty="0" smtClean="0"/>
          </a:p>
          <a:p>
            <a:pPr marL="0" indent="0" algn="ctr">
              <a:buNone/>
            </a:pPr>
            <a:r>
              <a:rPr lang="en-US" sz="3600" dirty="0" smtClean="0"/>
              <a:t>Repent</a:t>
            </a:r>
          </a:p>
          <a:p>
            <a:pPr marL="0" indent="0" algn="ctr">
              <a:buNone/>
            </a:pPr>
            <a:endParaRPr lang="en-US" sz="1100" dirty="0">
              <a:solidFill>
                <a:srgbClr val="FFFF00"/>
              </a:solidFill>
            </a:endParaRPr>
          </a:p>
          <a:p>
            <a:pPr marL="0" indent="0" algn="ctr">
              <a:buNone/>
            </a:pPr>
            <a:r>
              <a:rPr lang="en-US" sz="3600" dirty="0" smtClean="0"/>
              <a:t>Recognize</a:t>
            </a:r>
          </a:p>
          <a:p>
            <a:pPr marL="0" indent="0" algn="ctr">
              <a:buNone/>
            </a:pPr>
            <a:endParaRPr lang="en-US" sz="1100" dirty="0" smtClean="0">
              <a:solidFill>
                <a:srgbClr val="FFFF00"/>
              </a:solidFill>
            </a:endParaRPr>
          </a:p>
          <a:p>
            <a:pPr marL="0" indent="0" algn="ctr">
              <a:buNone/>
            </a:pPr>
            <a:r>
              <a:rPr lang="en-US" sz="3600" dirty="0" smtClean="0">
                <a:solidFill>
                  <a:srgbClr val="FFFF00"/>
                </a:solidFill>
              </a:rPr>
              <a:t>Rejoice</a:t>
            </a:r>
            <a:endParaRPr lang="en-US" dirty="0">
              <a:solidFill>
                <a:srgbClr val="FFFF00"/>
              </a:solidFill>
            </a:endParaRPr>
          </a:p>
          <a:p>
            <a:pPr marL="0" indent="0">
              <a:buNone/>
            </a:pPr>
            <a:r>
              <a:rPr lang="en-US" dirty="0" smtClean="0"/>
              <a:t>Romans </a:t>
            </a:r>
            <a:r>
              <a:rPr lang="en-US" dirty="0"/>
              <a:t>8:15–16 (ESV) </a:t>
            </a:r>
            <a:r>
              <a:rPr lang="en-US" dirty="0" smtClean="0"/>
              <a:t>- </a:t>
            </a:r>
            <a:r>
              <a:rPr lang="en-US" baseline="30000" dirty="0" smtClean="0"/>
              <a:t>15</a:t>
            </a:r>
            <a:r>
              <a:rPr lang="en-US" dirty="0" smtClean="0"/>
              <a:t> </a:t>
            </a:r>
            <a:r>
              <a:rPr lang="en-US" dirty="0"/>
              <a:t>For you did not receive the spirit of slavery to fall back into fear, but you have received the Spirit of adoption as sons, by whom we cry, “Abba! Father!” </a:t>
            </a:r>
            <a:r>
              <a:rPr lang="en-US" baseline="30000" dirty="0"/>
              <a:t>16</a:t>
            </a:r>
            <a:r>
              <a:rPr lang="en-US" dirty="0"/>
              <a:t> The Spirit himself bears witness with our spirit that we are children of God, </a:t>
            </a:r>
          </a:p>
          <a:p>
            <a:endParaRPr lang="en-US" dirty="0"/>
          </a:p>
        </p:txBody>
      </p:sp>
    </p:spTree>
    <p:extLst>
      <p:ext uri="{BB962C8B-B14F-4D97-AF65-F5344CB8AC3E}">
        <p14:creationId xmlns:p14="http://schemas.microsoft.com/office/powerpoint/2010/main" val="2542949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70" y="7755"/>
            <a:ext cx="12197969" cy="6861358"/>
          </a:xfrm>
        </p:spPr>
      </p:pic>
      <p:sp>
        <p:nvSpPr>
          <p:cNvPr id="5" name="TextBox 4"/>
          <p:cNvSpPr txBox="1"/>
          <p:nvPr/>
        </p:nvSpPr>
        <p:spPr>
          <a:xfrm>
            <a:off x="211015" y="219808"/>
            <a:ext cx="11764108" cy="2862322"/>
          </a:xfrm>
          <a:prstGeom prst="rect">
            <a:avLst/>
          </a:prstGeom>
          <a:solidFill>
            <a:schemeClr val="bg2">
              <a:lumMod val="90000"/>
              <a:alpha val="80000"/>
            </a:schemeClr>
          </a:solidFill>
        </p:spPr>
        <p:txBody>
          <a:bodyPr wrap="square" rtlCol="0">
            <a:spAutoFit/>
          </a:bodyPr>
          <a:lstStyle/>
          <a:p>
            <a:r>
              <a:rPr lang="en-US" sz="3600" baseline="30000" dirty="0" smtClean="0"/>
              <a:t>9</a:t>
            </a:r>
            <a:r>
              <a:rPr lang="en-US" sz="3600" dirty="0" smtClean="0"/>
              <a:t> </a:t>
            </a:r>
            <a:r>
              <a:rPr lang="en-US" sz="3600" dirty="0"/>
              <a:t>The true light, which gives light to everyone, was coming into the world. </a:t>
            </a:r>
            <a:r>
              <a:rPr lang="en-US" sz="3600" baseline="30000" dirty="0"/>
              <a:t>10</a:t>
            </a:r>
            <a:r>
              <a:rPr lang="en-US" sz="3600" dirty="0"/>
              <a:t> He was in the world, and the world was made through him, yet the world did not know him. </a:t>
            </a:r>
          </a:p>
          <a:p>
            <a:endParaRPr lang="en-US" sz="3600" dirty="0"/>
          </a:p>
          <a:p>
            <a:pPr algn="r"/>
            <a:r>
              <a:rPr lang="en-US" sz="3600" dirty="0" smtClean="0"/>
              <a:t>John 1:9-10 </a:t>
            </a:r>
            <a:r>
              <a:rPr lang="en-US" sz="3600" dirty="0"/>
              <a:t>(ESV) </a:t>
            </a:r>
          </a:p>
        </p:txBody>
      </p:sp>
    </p:spTree>
    <p:extLst>
      <p:ext uri="{BB962C8B-B14F-4D97-AF65-F5344CB8AC3E}">
        <p14:creationId xmlns:p14="http://schemas.microsoft.com/office/powerpoint/2010/main" val="35465339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70" y="7755"/>
            <a:ext cx="12197969" cy="6861358"/>
          </a:xfrm>
        </p:spPr>
      </p:pic>
      <p:sp>
        <p:nvSpPr>
          <p:cNvPr id="6" name="Subtitle 2"/>
          <p:cNvSpPr txBox="1">
            <a:spLocks/>
          </p:cNvSpPr>
          <p:nvPr/>
        </p:nvSpPr>
        <p:spPr>
          <a:xfrm>
            <a:off x="210960" y="230909"/>
            <a:ext cx="11764108" cy="6382327"/>
          </a:xfrm>
          <a:prstGeom prst="rect">
            <a:avLst/>
          </a:prstGeom>
          <a:solidFill>
            <a:schemeClr val="bg2">
              <a:lumMod val="90000"/>
              <a:alpha val="80000"/>
            </a:scheme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600" dirty="0"/>
              <a:t>1 John </a:t>
            </a:r>
            <a:r>
              <a:rPr lang="en-US" sz="3600" dirty="0" smtClean="0"/>
              <a:t>5:13 - “I </a:t>
            </a:r>
            <a:r>
              <a:rPr lang="en-US" sz="3600" dirty="0"/>
              <a:t>write these things to you who believe in the name of the Son of God, that you may know that you have eternal life.”</a:t>
            </a:r>
          </a:p>
          <a:p>
            <a:endParaRPr lang="en-US" sz="3600" dirty="0"/>
          </a:p>
          <a:p>
            <a:pPr marL="0" indent="0">
              <a:buNone/>
            </a:pPr>
            <a:r>
              <a:rPr lang="en-US" sz="3600" dirty="0"/>
              <a:t>Jude </a:t>
            </a:r>
            <a:r>
              <a:rPr lang="en-US" sz="3600" dirty="0" smtClean="0"/>
              <a:t>3 - “Beloved</a:t>
            </a:r>
            <a:r>
              <a:rPr lang="en-US" sz="3600" dirty="0"/>
              <a:t>, although I was eager to write to you about our common salvation, I found it necessary to write appealing to you to contend for the faith that was once for all delivered to the saints.”</a:t>
            </a:r>
            <a:br>
              <a:rPr lang="en-US" sz="3600" dirty="0"/>
            </a:br>
            <a:endParaRPr lang="en-US" sz="3600" dirty="0"/>
          </a:p>
          <a:p>
            <a:endParaRPr lang="en-US" dirty="0"/>
          </a:p>
        </p:txBody>
      </p:sp>
    </p:spTree>
    <p:extLst>
      <p:ext uri="{BB962C8B-B14F-4D97-AF65-F5344CB8AC3E}">
        <p14:creationId xmlns:p14="http://schemas.microsoft.com/office/powerpoint/2010/main" val="40819216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914400" y="829165"/>
            <a:ext cx="10363200" cy="1470025"/>
          </a:xfrm>
        </p:spPr>
        <p:txBody>
          <a:bodyPr>
            <a:normAutofit/>
          </a:bodyPr>
          <a:lstStyle/>
          <a:p>
            <a:r>
              <a:rPr lang="en-US" dirty="0" smtClean="0">
                <a:solidFill>
                  <a:schemeClr val="bg2">
                    <a:lumMod val="90000"/>
                  </a:schemeClr>
                </a:solidFill>
              </a:rPr>
              <a:t>The Salvation of Christ</a:t>
            </a:r>
            <a:endParaRPr lang="en-US" dirty="0">
              <a:solidFill>
                <a:schemeClr val="bg2">
                  <a:lumMod val="90000"/>
                </a:schemeClr>
              </a:solidFill>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47881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70" y="7755"/>
            <a:ext cx="12197969" cy="6861358"/>
          </a:xfrm>
        </p:spPr>
      </p:pic>
      <p:sp>
        <p:nvSpPr>
          <p:cNvPr id="5" name="TextBox 4"/>
          <p:cNvSpPr txBox="1"/>
          <p:nvPr/>
        </p:nvSpPr>
        <p:spPr>
          <a:xfrm>
            <a:off x="211015" y="219808"/>
            <a:ext cx="11764108" cy="646331"/>
          </a:xfrm>
          <a:prstGeom prst="rect">
            <a:avLst/>
          </a:prstGeom>
          <a:solidFill>
            <a:schemeClr val="bg2">
              <a:lumMod val="90000"/>
              <a:alpha val="80000"/>
            </a:schemeClr>
          </a:solidFill>
        </p:spPr>
        <p:txBody>
          <a:bodyPr wrap="square" rtlCol="0">
            <a:spAutoFit/>
          </a:bodyPr>
          <a:lstStyle/>
          <a:p>
            <a:pPr algn="ctr"/>
            <a:r>
              <a:rPr lang="en-US" sz="3600" dirty="0"/>
              <a:t>Hypostatic </a:t>
            </a:r>
            <a:r>
              <a:rPr lang="en-US" sz="3600" dirty="0" smtClean="0"/>
              <a:t>Union</a:t>
            </a:r>
            <a:endParaRPr lang="en-US" sz="3600" dirty="0"/>
          </a:p>
        </p:txBody>
      </p:sp>
      <p:sp>
        <p:nvSpPr>
          <p:cNvPr id="6" name="Subtitle 2"/>
          <p:cNvSpPr txBox="1">
            <a:spLocks/>
          </p:cNvSpPr>
          <p:nvPr/>
        </p:nvSpPr>
        <p:spPr>
          <a:xfrm>
            <a:off x="211015" y="1429226"/>
            <a:ext cx="11764108" cy="2939574"/>
          </a:xfrm>
          <a:prstGeom prst="rect">
            <a:avLst/>
          </a:prstGeom>
          <a:solidFill>
            <a:schemeClr val="bg2">
              <a:lumMod val="90000"/>
              <a:alpha val="80000"/>
            </a:scheme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Greek: “Hypostasis” which means    “individual existence” </a:t>
            </a:r>
          </a:p>
        </p:txBody>
      </p:sp>
    </p:spTree>
    <p:extLst>
      <p:ext uri="{BB962C8B-B14F-4D97-AF65-F5344CB8AC3E}">
        <p14:creationId xmlns:p14="http://schemas.microsoft.com/office/powerpoint/2010/main" val="722768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70" y="7755"/>
            <a:ext cx="12197969" cy="6861358"/>
          </a:xfrm>
        </p:spPr>
      </p:pic>
      <p:sp>
        <p:nvSpPr>
          <p:cNvPr id="5" name="TextBox 4"/>
          <p:cNvSpPr txBox="1"/>
          <p:nvPr/>
        </p:nvSpPr>
        <p:spPr>
          <a:xfrm>
            <a:off x="211015" y="219808"/>
            <a:ext cx="11764108" cy="646331"/>
          </a:xfrm>
          <a:prstGeom prst="rect">
            <a:avLst/>
          </a:prstGeom>
          <a:solidFill>
            <a:schemeClr val="bg2">
              <a:lumMod val="90000"/>
              <a:alpha val="80000"/>
            </a:schemeClr>
          </a:solidFill>
        </p:spPr>
        <p:txBody>
          <a:bodyPr wrap="square" rtlCol="0">
            <a:spAutoFit/>
          </a:bodyPr>
          <a:lstStyle/>
          <a:p>
            <a:pPr algn="ctr"/>
            <a:r>
              <a:rPr lang="en-US" sz="3600" dirty="0"/>
              <a:t>Hypostatic </a:t>
            </a:r>
            <a:r>
              <a:rPr lang="en-US" sz="3600" dirty="0" smtClean="0"/>
              <a:t>Union</a:t>
            </a:r>
            <a:endParaRPr lang="en-US" sz="3600" dirty="0"/>
          </a:p>
        </p:txBody>
      </p:sp>
      <p:sp>
        <p:nvSpPr>
          <p:cNvPr id="6" name="Subtitle 2"/>
          <p:cNvSpPr txBox="1">
            <a:spLocks/>
          </p:cNvSpPr>
          <p:nvPr/>
        </p:nvSpPr>
        <p:spPr>
          <a:xfrm>
            <a:off x="211015" y="1429226"/>
            <a:ext cx="11764108" cy="2939574"/>
          </a:xfrm>
          <a:prstGeom prst="rect">
            <a:avLst/>
          </a:prstGeom>
          <a:solidFill>
            <a:schemeClr val="bg2">
              <a:lumMod val="90000"/>
              <a:alpha val="80000"/>
            </a:scheme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Greek: “Hypostasis” which means    “individual existence” </a:t>
            </a:r>
          </a:p>
          <a:p>
            <a:r>
              <a:rPr lang="en-US" dirty="0" smtClean="0"/>
              <a:t>Refers to the “individual existence” of Christ’s two natures: fully divine and fully human	</a:t>
            </a:r>
          </a:p>
        </p:txBody>
      </p:sp>
    </p:spTree>
    <p:extLst>
      <p:ext uri="{BB962C8B-B14F-4D97-AF65-F5344CB8AC3E}">
        <p14:creationId xmlns:p14="http://schemas.microsoft.com/office/powerpoint/2010/main" val="718427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70" y="7755"/>
            <a:ext cx="12197969" cy="6861358"/>
          </a:xfrm>
        </p:spPr>
      </p:pic>
      <p:sp>
        <p:nvSpPr>
          <p:cNvPr id="5" name="TextBox 4"/>
          <p:cNvSpPr txBox="1"/>
          <p:nvPr/>
        </p:nvSpPr>
        <p:spPr>
          <a:xfrm>
            <a:off x="211015" y="219808"/>
            <a:ext cx="11764108" cy="646331"/>
          </a:xfrm>
          <a:prstGeom prst="rect">
            <a:avLst/>
          </a:prstGeom>
          <a:solidFill>
            <a:schemeClr val="bg2">
              <a:lumMod val="90000"/>
              <a:alpha val="80000"/>
            </a:schemeClr>
          </a:solidFill>
        </p:spPr>
        <p:txBody>
          <a:bodyPr wrap="square" rtlCol="0">
            <a:spAutoFit/>
          </a:bodyPr>
          <a:lstStyle/>
          <a:p>
            <a:pPr algn="ctr"/>
            <a:r>
              <a:rPr lang="en-US" sz="3600" dirty="0"/>
              <a:t>Hypostatic </a:t>
            </a:r>
            <a:r>
              <a:rPr lang="en-US" sz="3600" dirty="0" smtClean="0"/>
              <a:t>Union</a:t>
            </a:r>
            <a:endParaRPr lang="en-US" sz="3600" dirty="0"/>
          </a:p>
        </p:txBody>
      </p:sp>
      <p:sp>
        <p:nvSpPr>
          <p:cNvPr id="6" name="Subtitle 2"/>
          <p:cNvSpPr txBox="1">
            <a:spLocks/>
          </p:cNvSpPr>
          <p:nvPr/>
        </p:nvSpPr>
        <p:spPr>
          <a:xfrm>
            <a:off x="211015" y="1429226"/>
            <a:ext cx="11764108" cy="2939574"/>
          </a:xfrm>
          <a:prstGeom prst="rect">
            <a:avLst/>
          </a:prstGeom>
          <a:solidFill>
            <a:schemeClr val="bg2">
              <a:lumMod val="90000"/>
              <a:alpha val="80000"/>
            </a:scheme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Greek: “Hypostasis” which means    “individual existence” </a:t>
            </a:r>
          </a:p>
          <a:p>
            <a:r>
              <a:rPr lang="en-US" dirty="0" smtClean="0"/>
              <a:t>Refers to the “individual existence” of Christ’s two natures: fully divine and fully human	</a:t>
            </a:r>
          </a:p>
          <a:p>
            <a:r>
              <a:rPr lang="en-US" dirty="0" smtClean="0"/>
              <a:t>The union then is simultaneous presence or combination (union) of the totality of Christ’s deity and Christ’s humanness in one.</a:t>
            </a:r>
            <a:endParaRPr lang="en-US" dirty="0"/>
          </a:p>
        </p:txBody>
      </p:sp>
    </p:spTree>
    <p:extLst>
      <p:ext uri="{BB962C8B-B14F-4D97-AF65-F5344CB8AC3E}">
        <p14:creationId xmlns:p14="http://schemas.microsoft.com/office/powerpoint/2010/main" val="4066456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70" y="7755"/>
            <a:ext cx="12197969" cy="6861358"/>
          </a:xfrm>
        </p:spPr>
      </p:pic>
      <p:sp>
        <p:nvSpPr>
          <p:cNvPr id="5" name="TextBox 4"/>
          <p:cNvSpPr txBox="1"/>
          <p:nvPr/>
        </p:nvSpPr>
        <p:spPr>
          <a:xfrm>
            <a:off x="211015" y="219808"/>
            <a:ext cx="11764108" cy="646331"/>
          </a:xfrm>
          <a:prstGeom prst="rect">
            <a:avLst/>
          </a:prstGeom>
          <a:solidFill>
            <a:schemeClr val="bg2">
              <a:lumMod val="90000"/>
              <a:alpha val="80000"/>
            </a:schemeClr>
          </a:solidFill>
        </p:spPr>
        <p:txBody>
          <a:bodyPr wrap="square" rtlCol="0">
            <a:spAutoFit/>
          </a:bodyPr>
          <a:lstStyle/>
          <a:p>
            <a:pPr algn="ctr"/>
            <a:r>
              <a:rPr lang="en-US" sz="3600" dirty="0"/>
              <a:t>Hypostatic </a:t>
            </a:r>
            <a:r>
              <a:rPr lang="en-US" sz="3600" dirty="0" smtClean="0"/>
              <a:t>Union</a:t>
            </a:r>
            <a:endParaRPr lang="en-US" sz="3600" dirty="0"/>
          </a:p>
        </p:txBody>
      </p:sp>
      <p:sp>
        <p:nvSpPr>
          <p:cNvPr id="6" name="Subtitle 2"/>
          <p:cNvSpPr txBox="1">
            <a:spLocks/>
          </p:cNvSpPr>
          <p:nvPr/>
        </p:nvSpPr>
        <p:spPr>
          <a:xfrm>
            <a:off x="211015" y="1429226"/>
            <a:ext cx="11764108" cy="2939574"/>
          </a:xfrm>
          <a:prstGeom prst="rect">
            <a:avLst/>
          </a:prstGeom>
          <a:solidFill>
            <a:schemeClr val="bg2">
              <a:lumMod val="90000"/>
              <a:alpha val="80000"/>
            </a:scheme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Greek: “Hypostasis” which means    “individual existence” </a:t>
            </a:r>
          </a:p>
          <a:p>
            <a:r>
              <a:rPr lang="en-US" dirty="0" smtClean="0"/>
              <a:t>Refers to the “individual existence” of Christ’s two natures: fully divine and fully human	</a:t>
            </a:r>
          </a:p>
          <a:p>
            <a:r>
              <a:rPr lang="en-US" dirty="0" smtClean="0"/>
              <a:t>The union then is simultaneous presence or combination (union) of the totality of Christ’s deity and Christ’s humanness in one.</a:t>
            </a:r>
          </a:p>
          <a:p>
            <a:endParaRPr lang="en-US" dirty="0"/>
          </a:p>
        </p:txBody>
      </p:sp>
    </p:spTree>
    <p:extLst>
      <p:ext uri="{BB962C8B-B14F-4D97-AF65-F5344CB8AC3E}">
        <p14:creationId xmlns:p14="http://schemas.microsoft.com/office/powerpoint/2010/main" val="2178274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70" y="7755"/>
            <a:ext cx="12197969" cy="6861358"/>
          </a:xfrm>
        </p:spPr>
      </p:pic>
      <p:sp>
        <p:nvSpPr>
          <p:cNvPr id="5" name="TextBox 4"/>
          <p:cNvSpPr txBox="1"/>
          <p:nvPr/>
        </p:nvSpPr>
        <p:spPr>
          <a:xfrm>
            <a:off x="211015" y="219808"/>
            <a:ext cx="11764108" cy="646331"/>
          </a:xfrm>
          <a:prstGeom prst="rect">
            <a:avLst/>
          </a:prstGeom>
          <a:solidFill>
            <a:schemeClr val="bg2">
              <a:lumMod val="90000"/>
              <a:alpha val="80000"/>
            </a:schemeClr>
          </a:solidFill>
        </p:spPr>
        <p:txBody>
          <a:bodyPr wrap="square" rtlCol="0">
            <a:spAutoFit/>
          </a:bodyPr>
          <a:lstStyle/>
          <a:p>
            <a:pPr algn="ctr"/>
            <a:r>
              <a:rPr lang="en-US" sz="3600" dirty="0"/>
              <a:t>Hypostatic </a:t>
            </a:r>
            <a:r>
              <a:rPr lang="en-US" sz="3600" dirty="0" smtClean="0"/>
              <a:t>Union</a:t>
            </a:r>
            <a:endParaRPr lang="en-US" sz="3600" dirty="0"/>
          </a:p>
        </p:txBody>
      </p:sp>
      <p:sp>
        <p:nvSpPr>
          <p:cNvPr id="6" name="Subtitle 2"/>
          <p:cNvSpPr txBox="1">
            <a:spLocks/>
          </p:cNvSpPr>
          <p:nvPr/>
        </p:nvSpPr>
        <p:spPr>
          <a:xfrm>
            <a:off x="211015" y="1429226"/>
            <a:ext cx="11764108" cy="2791792"/>
          </a:xfrm>
          <a:prstGeom prst="rect">
            <a:avLst/>
          </a:prstGeom>
          <a:solidFill>
            <a:schemeClr val="bg2">
              <a:lumMod val="90000"/>
              <a:alpha val="80000"/>
            </a:scheme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John 1:1 informs us of Christ’s full deity with all we explored in week one of the </a:t>
            </a:r>
            <a:r>
              <a:rPr lang="en-US" dirty="0" smtClean="0"/>
              <a:t>series</a:t>
            </a:r>
            <a:endParaRPr lang="en-US" dirty="0"/>
          </a:p>
        </p:txBody>
      </p:sp>
    </p:spTree>
    <p:extLst>
      <p:ext uri="{BB962C8B-B14F-4D97-AF65-F5344CB8AC3E}">
        <p14:creationId xmlns:p14="http://schemas.microsoft.com/office/powerpoint/2010/main" val="30853179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1748</TotalTime>
  <Words>2382</Words>
  <Application>Microsoft Office PowerPoint</Application>
  <PresentationFormat>Widescreen</PresentationFormat>
  <Paragraphs>148</Paragraphs>
  <Slides>41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Calibri</vt:lpstr>
      <vt:lpstr>Office Theme</vt:lpstr>
      <vt:lpstr>The Salvation of Christ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Salvation of Christ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 1:9</dc:title>
  <dc:creator>Chris Ricketts</dc:creator>
  <cp:lastModifiedBy>Scott Yoder</cp:lastModifiedBy>
  <cp:revision>23</cp:revision>
  <dcterms:created xsi:type="dcterms:W3CDTF">2019-12-08T10:17:02Z</dcterms:created>
  <dcterms:modified xsi:type="dcterms:W3CDTF">2019-12-12T23:03:24Z</dcterms:modified>
</cp:coreProperties>
</file>