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9" r:id="rId4"/>
    <p:sldId id="283" r:id="rId5"/>
    <p:sldId id="284" r:id="rId6"/>
    <p:sldId id="262" r:id="rId7"/>
    <p:sldId id="285" r:id="rId8"/>
    <p:sldId id="260" r:id="rId9"/>
    <p:sldId id="286" r:id="rId10"/>
    <p:sldId id="261" r:id="rId11"/>
    <p:sldId id="281" r:id="rId12"/>
    <p:sldId id="287" r:id="rId13"/>
    <p:sldId id="265" r:id="rId14"/>
    <p:sldId id="288" r:id="rId15"/>
    <p:sldId id="293" r:id="rId16"/>
    <p:sldId id="266" r:id="rId17"/>
    <p:sldId id="289" r:id="rId18"/>
    <p:sldId id="290" r:id="rId19"/>
    <p:sldId id="291" r:id="rId20"/>
    <p:sldId id="292" r:id="rId21"/>
    <p:sldId id="280"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FE0BE"/>
    <a:srgbClr val="F7E5CC"/>
    <a:srgbClr val="F8F6FC"/>
    <a:srgbClr val="F9CB9A"/>
    <a:srgbClr val="EBE8C8"/>
    <a:srgbClr val="402F5A"/>
    <a:srgbClr val="E59C7C"/>
    <a:srgbClr val="5A3721"/>
    <a:srgbClr val="7E5E35"/>
    <a:srgbClr val="CAAA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3" autoAdjust="0"/>
    <p:restoredTop sz="94609"/>
  </p:normalViewPr>
  <p:slideViewPr>
    <p:cSldViewPr snapToGrid="0" snapToObjects="1">
      <p:cViewPr varScale="1">
        <p:scale>
          <a:sx n="86" d="100"/>
          <a:sy n="86" d="100"/>
        </p:scale>
        <p:origin x="848" y="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963023" y="1644242"/>
            <a:ext cx="5209563" cy="1182848"/>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1627463"/>
            <a:ext cx="8211824" cy="194624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627463"/>
            <a:ext cx="8211824" cy="194624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514985" y="922789"/>
            <a:ext cx="2097249" cy="494950"/>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12/7/2019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1" r:id="rId2"/>
    <p:sldLayoutId id="2147483652" r:id="rId3"/>
    <p:sldLayoutId id="2147483655" r:id="rId4"/>
  </p:sldLayoutIdLst>
  <p:txStyles>
    <p:titleStyle>
      <a:lvl1pPr algn="ctr" defTabSz="914400" rtl="0" eaLnBrk="1" latinLnBrk="0" hangingPunct="1">
        <a:spcBef>
          <a:spcPct val="0"/>
        </a:spcBef>
        <a:buNone/>
        <a:defRPr sz="4400" kern="1200">
          <a:solidFill>
            <a:srgbClr val="F7E5C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7E5C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7E5C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7E5C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7E5C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7E5C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873325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046988"/>
          </a:xfrm>
          <a:prstGeom prst="rect">
            <a:avLst/>
          </a:prstGeom>
          <a:solidFill>
            <a:srgbClr val="EFE0BE">
              <a:alpha val="75000"/>
            </a:srgbClr>
          </a:solidFill>
        </p:spPr>
        <p:txBody>
          <a:bodyPr wrap="square" rtlCol="0">
            <a:spAutoFit/>
          </a:bodyPr>
          <a:lstStyle/>
          <a:p>
            <a:r>
              <a:rPr lang="en-US" sz="3200" dirty="0">
                <a:solidFill>
                  <a:schemeClr val="bg1"/>
                </a:solidFill>
              </a:rPr>
              <a:t>conscience? </a:t>
            </a:r>
            <a:r>
              <a:rPr lang="en-US" sz="3200" baseline="30000" dirty="0">
                <a:solidFill>
                  <a:schemeClr val="bg1"/>
                </a:solidFill>
              </a:rPr>
              <a:t>30</a:t>
            </a:r>
            <a:r>
              <a:rPr lang="en-US" sz="3200" dirty="0">
                <a:solidFill>
                  <a:schemeClr val="bg1"/>
                </a:solidFill>
              </a:rPr>
              <a:t> </a:t>
            </a:r>
            <a:r>
              <a:rPr lang="en-US" sz="3200" dirty="0">
                <a:solidFill>
                  <a:srgbClr val="C00000"/>
                </a:solidFill>
              </a:rPr>
              <a:t>If I partake with thankfulness, why am I denounced because of that for which I give thanks? </a:t>
            </a:r>
            <a:r>
              <a:rPr lang="en-US" sz="3200" baseline="30000" dirty="0">
                <a:solidFill>
                  <a:schemeClr val="bg1"/>
                </a:solidFill>
              </a:rPr>
              <a:t>31</a:t>
            </a:r>
            <a:r>
              <a:rPr lang="en-US" sz="3200" dirty="0">
                <a:solidFill>
                  <a:schemeClr val="bg1"/>
                </a:solidFill>
              </a:rPr>
              <a:t> So, whether you eat or drink, or whatever you do, </a:t>
            </a:r>
            <a:r>
              <a:rPr lang="en-US" sz="3200" dirty="0">
                <a:solidFill>
                  <a:srgbClr val="C00000"/>
                </a:solidFill>
              </a:rPr>
              <a:t>do all to the glory of God. </a:t>
            </a:r>
            <a:endParaRPr lang="en-US" sz="3200" dirty="0" smtClean="0">
              <a:solidFill>
                <a:srgbClr val="C00000"/>
              </a:solidFill>
            </a:endParaRPr>
          </a:p>
          <a:p>
            <a:pPr algn="r"/>
            <a:r>
              <a:rPr lang="en-US" sz="3200" dirty="0" smtClean="0">
                <a:solidFill>
                  <a:schemeClr val="bg1"/>
                </a:solidFill>
              </a:rPr>
              <a:t>1 </a:t>
            </a:r>
            <a:r>
              <a:rPr lang="en-US" sz="3200" dirty="0">
                <a:solidFill>
                  <a:schemeClr val="bg1"/>
                </a:solidFill>
              </a:rPr>
              <a:t>Corinthians 10:23–31 (ESV)</a:t>
            </a:r>
            <a:endParaRPr lang="en-US" sz="3200" dirty="0"/>
          </a:p>
        </p:txBody>
      </p:sp>
    </p:spTree>
    <p:extLst>
      <p:ext uri="{BB962C8B-B14F-4D97-AF65-F5344CB8AC3E}">
        <p14:creationId xmlns:p14="http://schemas.microsoft.com/office/powerpoint/2010/main" val="2244024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with God, and the Word was God. </a:t>
            </a:r>
            <a:r>
              <a:rPr lang="en-US" sz="3200" baseline="30000" dirty="0">
                <a:solidFill>
                  <a:schemeClr val="bg1"/>
                </a:solidFill>
              </a:rPr>
              <a:t>2</a:t>
            </a:r>
            <a:r>
              <a:rPr lang="en-US" sz="3200" dirty="0">
                <a:solidFill>
                  <a:schemeClr val="bg1"/>
                </a:solidFill>
              </a:rPr>
              <a:t> He was in the beginning with God. </a:t>
            </a:r>
            <a:r>
              <a:rPr lang="en-US" sz="3200" baseline="30000" dirty="0">
                <a:solidFill>
                  <a:schemeClr val="bg1"/>
                </a:solidFill>
              </a:rPr>
              <a:t>3</a:t>
            </a:r>
            <a:r>
              <a:rPr lang="en-US" sz="3200" dirty="0">
                <a:solidFill>
                  <a:schemeClr val="bg1"/>
                </a:solidFill>
              </a:rPr>
              <a:t> All things were made through him, and without him was not any thing made that was made. </a:t>
            </a:r>
            <a:r>
              <a:rPr lang="en-US" sz="3200" baseline="30000" dirty="0">
                <a:solidFill>
                  <a:schemeClr val="bg1"/>
                </a:solidFill>
              </a:rPr>
              <a:t>4</a:t>
            </a:r>
            <a:r>
              <a:rPr lang="en-US" sz="3200" dirty="0">
                <a:solidFill>
                  <a:schemeClr val="bg1"/>
                </a:solidFill>
              </a:rPr>
              <a:t> 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r>
              <a:rPr lang="en-US" sz="3200" baseline="30000" dirty="0">
                <a:solidFill>
                  <a:schemeClr val="bg1"/>
                </a:solidFill>
              </a:rPr>
              <a:t>6</a:t>
            </a:r>
            <a:r>
              <a:rPr lang="en-US" sz="3200" dirty="0">
                <a:solidFill>
                  <a:schemeClr val="bg1"/>
                </a:solidFill>
              </a:rPr>
              <a:t> There was a man sent from God, </a:t>
            </a:r>
            <a:r>
              <a:rPr lang="en-US" sz="3200" dirty="0" smtClean="0">
                <a:solidFill>
                  <a:schemeClr val="bg1"/>
                </a:solidFill>
              </a:rPr>
              <a:t>whose</a:t>
            </a:r>
            <a:endParaRPr lang="en-US" sz="3200" dirty="0">
              <a:solidFill>
                <a:schemeClr val="bg1"/>
              </a:solidFill>
            </a:endParaRPr>
          </a:p>
        </p:txBody>
      </p:sp>
    </p:spTree>
    <p:extLst>
      <p:ext uri="{BB962C8B-B14F-4D97-AF65-F5344CB8AC3E}">
        <p14:creationId xmlns:p14="http://schemas.microsoft.com/office/powerpoint/2010/main" val="513470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3046988"/>
          </a:xfrm>
          <a:prstGeom prst="rect">
            <a:avLst/>
          </a:prstGeom>
          <a:solidFill>
            <a:srgbClr val="EFE0BE">
              <a:alpha val="75000"/>
            </a:srgbClr>
          </a:solidFill>
        </p:spPr>
        <p:txBody>
          <a:bodyPr wrap="square" rtlCol="0">
            <a:spAutoFit/>
          </a:bodyPr>
          <a:lstStyle/>
          <a:p>
            <a:r>
              <a:rPr lang="en-US" sz="3200" dirty="0">
                <a:solidFill>
                  <a:schemeClr val="bg1"/>
                </a:solidFill>
              </a:rPr>
              <a:t>name was John. </a:t>
            </a:r>
            <a:r>
              <a:rPr lang="en-US" sz="3200" baseline="30000" dirty="0">
                <a:solidFill>
                  <a:schemeClr val="bg1"/>
                </a:solidFill>
              </a:rPr>
              <a:t>7</a:t>
            </a:r>
            <a:r>
              <a:rPr lang="en-US" sz="3200" dirty="0">
                <a:solidFill>
                  <a:schemeClr val="bg1"/>
                </a:solidFill>
              </a:rPr>
              <a:t> He came as a witness, to bear witness about the light, that all might believe through him. </a:t>
            </a:r>
            <a:r>
              <a:rPr lang="en-US" sz="3200" baseline="30000" dirty="0">
                <a:solidFill>
                  <a:schemeClr val="bg1"/>
                </a:solidFill>
              </a:rPr>
              <a:t>8</a:t>
            </a:r>
            <a:r>
              <a:rPr lang="en-US" sz="3200" dirty="0">
                <a:solidFill>
                  <a:schemeClr val="bg1"/>
                </a:solidFill>
              </a:rPr>
              <a:t> He was not the light, but came to bear witness about the light. </a:t>
            </a:r>
            <a:endParaRPr lang="en-US" sz="3200" dirty="0" smtClean="0">
              <a:solidFill>
                <a:schemeClr val="bg1"/>
              </a:solidFill>
            </a:endParaRPr>
          </a:p>
          <a:p>
            <a:endParaRPr lang="en-US" sz="3200" dirty="0">
              <a:solidFill>
                <a:schemeClr val="bg1"/>
              </a:solidFill>
            </a:endParaRPr>
          </a:p>
          <a:p>
            <a:pPr algn="r"/>
            <a:r>
              <a:rPr lang="en-US" sz="3200" dirty="0" smtClean="0">
                <a:solidFill>
                  <a:schemeClr val="bg1"/>
                </a:solidFill>
              </a:rPr>
              <a:t>John </a:t>
            </a:r>
            <a:r>
              <a:rPr lang="en-US" sz="3200" dirty="0">
                <a:solidFill>
                  <a:schemeClr val="bg1"/>
                </a:solidFill>
              </a:rPr>
              <a:t>1:1–8 (ESV)</a:t>
            </a:r>
            <a:endParaRPr lang="en-US" sz="3200" dirty="0">
              <a:solidFill>
                <a:schemeClr val="bg1"/>
              </a:solidFill>
            </a:endParaRPr>
          </a:p>
        </p:txBody>
      </p:sp>
    </p:spTree>
    <p:extLst>
      <p:ext uri="{BB962C8B-B14F-4D97-AF65-F5344CB8AC3E}">
        <p14:creationId xmlns:p14="http://schemas.microsoft.com/office/powerpoint/2010/main" val="2195991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1569660"/>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4</a:t>
            </a:r>
            <a:r>
              <a:rPr lang="en-US" sz="3200" dirty="0" smtClean="0">
                <a:solidFill>
                  <a:schemeClr val="bg1"/>
                </a:solidFill>
              </a:rPr>
              <a:t> </a:t>
            </a:r>
            <a:r>
              <a:rPr lang="en-US" sz="3200" dirty="0">
                <a:solidFill>
                  <a:schemeClr val="bg1"/>
                </a:solidFill>
              </a:rPr>
              <a:t>In him was life, </a:t>
            </a:r>
            <a:endParaRPr lang="en-US" sz="3200" dirty="0" smtClean="0">
              <a:solidFill>
                <a:schemeClr val="bg1"/>
              </a:solidFill>
            </a:endParaRPr>
          </a:p>
          <a:p>
            <a:pPr algn="r"/>
            <a:endParaRPr lang="en-US" sz="3200" dirty="0" smtClean="0">
              <a:solidFill>
                <a:schemeClr val="bg1"/>
              </a:solidFill>
            </a:endParaRPr>
          </a:p>
          <a:p>
            <a:pPr algn="r"/>
            <a:r>
              <a:rPr lang="en-US" sz="3200" dirty="0" smtClean="0">
                <a:solidFill>
                  <a:schemeClr val="bg1"/>
                </a:solidFill>
              </a:rPr>
              <a:t>John 1:4 </a:t>
            </a:r>
            <a:r>
              <a:rPr lang="en-US" sz="3200" dirty="0">
                <a:solidFill>
                  <a:schemeClr val="bg1"/>
                </a:solidFill>
              </a:rPr>
              <a:t>(ESV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866206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2554545"/>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4</a:t>
            </a:r>
            <a:r>
              <a:rPr lang="en-US" sz="3200" dirty="0" smtClean="0">
                <a:solidFill>
                  <a:schemeClr val="bg1"/>
                </a:solidFill>
              </a:rPr>
              <a:t> </a:t>
            </a:r>
            <a:r>
              <a:rPr lang="en-US" sz="3200" dirty="0">
                <a:solidFill>
                  <a:schemeClr val="bg1"/>
                </a:solidFill>
              </a:rPr>
              <a:t>In him was life, and the life was the light of men. </a:t>
            </a:r>
            <a:r>
              <a:rPr lang="en-US" sz="3200" baseline="30000" dirty="0">
                <a:solidFill>
                  <a:schemeClr val="bg1"/>
                </a:solidFill>
              </a:rPr>
              <a:t>5</a:t>
            </a:r>
            <a:r>
              <a:rPr lang="en-US" sz="3200" dirty="0">
                <a:solidFill>
                  <a:schemeClr val="bg1"/>
                </a:solidFill>
              </a:rPr>
              <a:t> The light shines in the darkness, and the darkness has not overcome it. </a:t>
            </a:r>
            <a:endParaRPr lang="en-US" sz="3200" dirty="0" smtClean="0">
              <a:solidFill>
                <a:schemeClr val="bg1"/>
              </a:solidFill>
            </a:endParaRPr>
          </a:p>
          <a:p>
            <a:pPr algn="r"/>
            <a:endParaRPr lang="en-US" sz="3200" dirty="0" smtClean="0">
              <a:solidFill>
                <a:schemeClr val="bg1"/>
              </a:solidFill>
            </a:endParaRPr>
          </a:p>
          <a:p>
            <a:pPr algn="r"/>
            <a:r>
              <a:rPr lang="en-US" sz="3200" dirty="0" smtClean="0">
                <a:solidFill>
                  <a:schemeClr val="bg1"/>
                </a:solidFill>
              </a:rPr>
              <a:t>John 1:4-5 </a:t>
            </a:r>
            <a:r>
              <a:rPr lang="en-US" sz="3200" dirty="0">
                <a:solidFill>
                  <a:schemeClr val="bg1"/>
                </a:solidFill>
              </a:rPr>
              <a:t>(ESV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4192582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3046988"/>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12</a:t>
            </a:r>
            <a:r>
              <a:rPr lang="en-US" sz="3200" dirty="0" smtClean="0">
                <a:solidFill>
                  <a:schemeClr val="bg1"/>
                </a:solidFill>
              </a:rPr>
              <a:t> </a:t>
            </a:r>
            <a:r>
              <a:rPr lang="en-US" sz="3200" dirty="0">
                <a:solidFill>
                  <a:schemeClr val="bg1"/>
                </a:solidFill>
              </a:rPr>
              <a:t>Again Jesus spoke to them, saying, “I am the light of the world. Whoever follows me will not walk in darkness, but will have the light of life.” </a:t>
            </a:r>
          </a:p>
          <a:p>
            <a:pPr algn="r"/>
            <a:endParaRPr lang="en-US" sz="3200" dirty="0" smtClean="0">
              <a:solidFill>
                <a:schemeClr val="bg1"/>
              </a:solidFill>
            </a:endParaRPr>
          </a:p>
          <a:p>
            <a:pPr algn="r"/>
            <a:r>
              <a:rPr lang="en-US" sz="3200" dirty="0" smtClean="0">
                <a:solidFill>
                  <a:schemeClr val="bg1"/>
                </a:solidFill>
              </a:rPr>
              <a:t>John 8:12 </a:t>
            </a:r>
            <a:r>
              <a:rPr lang="en-US" sz="3200" dirty="0">
                <a:solidFill>
                  <a:schemeClr val="bg1"/>
                </a:solidFill>
              </a:rPr>
              <a:t>(ESV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174353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3539430"/>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6</a:t>
            </a:r>
            <a:r>
              <a:rPr lang="en-US" sz="3200" dirty="0" smtClean="0">
                <a:solidFill>
                  <a:schemeClr val="bg1"/>
                </a:solidFill>
              </a:rPr>
              <a:t> </a:t>
            </a:r>
            <a:r>
              <a:rPr lang="en-US" sz="3200" dirty="0">
                <a:solidFill>
                  <a:schemeClr val="bg1"/>
                </a:solidFill>
              </a:rPr>
              <a:t>There was a man sent from God, whose name was John. </a:t>
            </a:r>
            <a:r>
              <a:rPr lang="en-US" sz="3200" baseline="30000" dirty="0">
                <a:solidFill>
                  <a:schemeClr val="bg1"/>
                </a:solidFill>
              </a:rPr>
              <a:t>7</a:t>
            </a:r>
            <a:r>
              <a:rPr lang="en-US" sz="3200" dirty="0">
                <a:solidFill>
                  <a:schemeClr val="bg1"/>
                </a:solidFill>
              </a:rPr>
              <a:t> He came as a witness, to bear witness about the light, that all might believe through him. </a:t>
            </a:r>
            <a:r>
              <a:rPr lang="en-US" sz="3200" baseline="30000" dirty="0">
                <a:solidFill>
                  <a:schemeClr val="bg1"/>
                </a:solidFill>
              </a:rPr>
              <a:t>8</a:t>
            </a:r>
            <a:r>
              <a:rPr lang="en-US" sz="3200" dirty="0">
                <a:solidFill>
                  <a:schemeClr val="bg1"/>
                </a:solidFill>
              </a:rPr>
              <a:t> He was not the light, but came to bear witness about the light. </a:t>
            </a:r>
          </a:p>
          <a:p>
            <a:pPr algn="r"/>
            <a:endParaRPr lang="en-US" sz="3200" dirty="0" smtClean="0"/>
          </a:p>
          <a:p>
            <a:pPr algn="r"/>
            <a:r>
              <a:rPr lang="en-US" sz="3200" dirty="0" smtClean="0">
                <a:solidFill>
                  <a:schemeClr val="bg1"/>
                </a:solidFill>
              </a:rPr>
              <a:t>John </a:t>
            </a:r>
            <a:r>
              <a:rPr lang="en-US" sz="3200" dirty="0">
                <a:solidFill>
                  <a:schemeClr val="bg1"/>
                </a:solidFill>
              </a:rPr>
              <a:t>1:6–8 (ESV) </a:t>
            </a: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516848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4585871"/>
          </a:xfrm>
          <a:prstGeom prst="rect">
            <a:avLst/>
          </a:prstGeom>
          <a:solidFill>
            <a:srgbClr val="EFE0BE">
              <a:alpha val="75000"/>
            </a:srgbClr>
          </a:solidFill>
        </p:spPr>
        <p:txBody>
          <a:bodyPr wrap="square" rtlCol="0">
            <a:spAutoFit/>
          </a:bodyPr>
          <a:lstStyle/>
          <a:p>
            <a:r>
              <a:rPr lang="en-US" sz="3200" dirty="0" smtClean="0">
                <a:solidFill>
                  <a:schemeClr val="bg1"/>
                </a:solidFill>
              </a:rPr>
              <a:t>Truths about light…</a:t>
            </a:r>
          </a:p>
          <a:p>
            <a:endParaRPr lang="en-US" sz="3200" dirty="0">
              <a:solidFill>
                <a:schemeClr val="bg1"/>
              </a:solidFill>
            </a:endParaRPr>
          </a:p>
          <a:p>
            <a:r>
              <a:rPr lang="en-US" sz="3200" dirty="0" smtClean="0">
                <a:solidFill>
                  <a:schemeClr val="bg1"/>
                </a:solidFill>
              </a:rPr>
              <a:t>1. </a:t>
            </a:r>
            <a:r>
              <a:rPr lang="en-US" sz="3200" dirty="0">
                <a:solidFill>
                  <a:schemeClr val="bg1"/>
                </a:solidFill>
              </a:rPr>
              <a:t>Light </a:t>
            </a:r>
            <a:r>
              <a:rPr lang="en-US" sz="3200" dirty="0">
                <a:solidFill>
                  <a:srgbClr val="C00000"/>
                </a:solidFill>
              </a:rPr>
              <a:t>reveals</a:t>
            </a:r>
            <a:r>
              <a:rPr lang="en-US" sz="3200" dirty="0">
                <a:solidFill>
                  <a:schemeClr val="bg1"/>
                </a:solidFill>
              </a:rPr>
              <a:t> imperfections</a:t>
            </a:r>
          </a:p>
          <a:p>
            <a:r>
              <a:rPr lang="en-US" sz="3200" dirty="0" smtClean="0">
                <a:solidFill>
                  <a:schemeClr val="bg1"/>
                </a:solidFill>
              </a:rPr>
              <a:t> </a:t>
            </a:r>
          </a:p>
          <a:p>
            <a:r>
              <a:rPr lang="en-US" sz="2600" baseline="30000" dirty="0" smtClean="0">
                <a:solidFill>
                  <a:schemeClr val="bg1"/>
                </a:solidFill>
              </a:rPr>
              <a:t>5</a:t>
            </a:r>
            <a:r>
              <a:rPr lang="en-US" sz="2600" dirty="0" smtClean="0">
                <a:solidFill>
                  <a:schemeClr val="bg1"/>
                </a:solidFill>
              </a:rPr>
              <a:t> </a:t>
            </a:r>
            <a:r>
              <a:rPr lang="en-US" sz="2600" dirty="0">
                <a:solidFill>
                  <a:schemeClr val="bg1"/>
                </a:solidFill>
              </a:rPr>
              <a:t>Therefore do not pronounce judgment before the time, before the Lord comes, </a:t>
            </a:r>
            <a:r>
              <a:rPr lang="en-US" sz="2600" dirty="0">
                <a:solidFill>
                  <a:srgbClr val="C00000"/>
                </a:solidFill>
              </a:rPr>
              <a:t>who will bring to light </a:t>
            </a:r>
            <a:r>
              <a:rPr lang="en-US" sz="2600" dirty="0">
                <a:solidFill>
                  <a:schemeClr val="bg1"/>
                </a:solidFill>
              </a:rPr>
              <a:t>the things now hidden in darkness and will disclose the purposes of the heart. Then each one will receive his commendation from God. </a:t>
            </a:r>
            <a:endParaRPr lang="en-US" sz="2600" dirty="0" smtClean="0">
              <a:solidFill>
                <a:schemeClr val="bg1"/>
              </a:solidFill>
            </a:endParaRPr>
          </a:p>
          <a:p>
            <a:pPr algn="r"/>
            <a:r>
              <a:rPr lang="en-US" sz="2600" dirty="0" smtClean="0">
                <a:solidFill>
                  <a:schemeClr val="bg1"/>
                </a:solidFill>
              </a:rPr>
              <a:t>1 </a:t>
            </a:r>
            <a:r>
              <a:rPr lang="en-US" sz="2600" dirty="0">
                <a:solidFill>
                  <a:schemeClr val="bg1"/>
                </a:solidFill>
              </a:rPr>
              <a:t>Corinthians 4:5 (ESV) </a:t>
            </a: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340523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1938992"/>
          </a:xfrm>
          <a:prstGeom prst="rect">
            <a:avLst/>
          </a:prstGeom>
          <a:solidFill>
            <a:srgbClr val="EFE0BE">
              <a:alpha val="75000"/>
            </a:srgbClr>
          </a:solidFill>
        </p:spPr>
        <p:txBody>
          <a:bodyPr wrap="square" rtlCol="0">
            <a:spAutoFit/>
          </a:bodyPr>
          <a:lstStyle/>
          <a:p>
            <a:r>
              <a:rPr lang="en-US" sz="3200" dirty="0" smtClean="0">
                <a:solidFill>
                  <a:schemeClr val="bg1"/>
                </a:solidFill>
              </a:rPr>
              <a:t>Truths about light…</a:t>
            </a:r>
          </a:p>
          <a:p>
            <a:endParaRPr lang="en-US" sz="3200" dirty="0">
              <a:solidFill>
                <a:schemeClr val="bg1"/>
              </a:solidFill>
            </a:endParaRPr>
          </a:p>
          <a:p>
            <a:pPr marL="514350" indent="-514350">
              <a:buFont typeface="+mj-lt"/>
              <a:buAutoNum type="arabicPeriod" startAt="2"/>
            </a:pPr>
            <a:r>
              <a:rPr lang="en-US" sz="3200" dirty="0" smtClean="0">
                <a:solidFill>
                  <a:schemeClr val="bg1"/>
                </a:solidFill>
              </a:rPr>
              <a:t>Light </a:t>
            </a:r>
            <a:r>
              <a:rPr lang="en-US" sz="3200" dirty="0" smtClean="0">
                <a:solidFill>
                  <a:srgbClr val="C00000"/>
                </a:solidFill>
              </a:rPr>
              <a:t>produces</a:t>
            </a:r>
            <a:r>
              <a:rPr lang="en-US" sz="3200" dirty="0" smtClean="0">
                <a:solidFill>
                  <a:schemeClr val="bg1"/>
                </a:solidFill>
              </a:rPr>
              <a:t> clarity</a:t>
            </a:r>
            <a:endParaRPr lang="en-US" sz="3200" dirty="0">
              <a:solidFill>
                <a:schemeClr val="bg1"/>
              </a:solidFill>
            </a:endParaRPr>
          </a:p>
          <a:p>
            <a:r>
              <a:rPr lang="en-US" sz="2400" dirty="0" smtClean="0">
                <a:solidFill>
                  <a:schemeClr val="bg1"/>
                </a:solidFill>
              </a:rPr>
              <a:t> </a:t>
            </a:r>
            <a:endParaRPr lang="en-US" sz="24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272093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a:t>
            </a:r>
            <a:r>
              <a:rPr lang="en-US" sz="1600" dirty="0" err="1" smtClean="0">
                <a:solidFill>
                  <a:srgbClr val="F7E5CC">
                    <a:alpha val="70000"/>
                  </a:srgbClr>
                </a:solidFill>
                <a:latin typeface="Bookman Old Style" panose="02050604050505020204" pitchFamily="18" charset="0"/>
              </a:rPr>
              <a:t>flesh</a:t>
            </a:r>
            <a:r>
              <a:rPr lang="en-US" sz="1600" dirty="0" err="1" smtClean="0">
                <a:solidFill>
                  <a:schemeClr val="bg1"/>
                </a:solidFill>
              </a:rPr>
              <a:t>ESV</a:t>
            </a:r>
            <a:r>
              <a:rPr lang="en-US" sz="1600" dirty="0">
                <a:solidFill>
                  <a:schemeClr val="bg1"/>
                </a:solidFill>
              </a:rPr>
              <a:t>) - </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216539"/>
          </a:xfrm>
          <a:prstGeom prst="rect">
            <a:avLst/>
          </a:prstGeom>
          <a:solidFill>
            <a:srgbClr val="EFE0BE">
              <a:alpha val="75000"/>
            </a:srgbClr>
          </a:solidFill>
        </p:spPr>
        <p:txBody>
          <a:bodyPr wrap="square" rtlCol="0">
            <a:spAutoFit/>
          </a:bodyPr>
          <a:lstStyle/>
          <a:p>
            <a:r>
              <a:rPr lang="en-US" sz="3200" dirty="0" smtClean="0">
                <a:solidFill>
                  <a:schemeClr val="bg1"/>
                </a:solidFill>
              </a:rPr>
              <a:t>Truths about light…</a:t>
            </a:r>
          </a:p>
          <a:p>
            <a:endParaRPr lang="en-US" sz="3200" dirty="0">
              <a:solidFill>
                <a:schemeClr val="bg1"/>
              </a:solidFill>
            </a:endParaRPr>
          </a:p>
          <a:p>
            <a:pPr marL="514350" indent="-514350">
              <a:buFont typeface="+mj-lt"/>
              <a:buAutoNum type="arabicPeriod" startAt="3"/>
            </a:pPr>
            <a:r>
              <a:rPr lang="en-US" sz="3200" dirty="0" smtClean="0">
                <a:solidFill>
                  <a:schemeClr val="bg1"/>
                </a:solidFill>
              </a:rPr>
              <a:t>Light </a:t>
            </a:r>
            <a:r>
              <a:rPr lang="en-US" sz="3200" dirty="0" smtClean="0">
                <a:solidFill>
                  <a:srgbClr val="C00000"/>
                </a:solidFill>
              </a:rPr>
              <a:t>illuminates</a:t>
            </a:r>
            <a:r>
              <a:rPr lang="en-US" sz="3200" dirty="0" smtClean="0">
                <a:solidFill>
                  <a:schemeClr val="bg1"/>
                </a:solidFill>
              </a:rPr>
              <a:t> a path</a:t>
            </a:r>
            <a:endParaRPr lang="en-US" sz="3200" dirty="0">
              <a:solidFill>
                <a:schemeClr val="bg1"/>
              </a:solidFill>
            </a:endParaRPr>
          </a:p>
          <a:p>
            <a:r>
              <a:rPr lang="en-US" sz="2400" dirty="0" smtClean="0">
                <a:solidFill>
                  <a:schemeClr val="bg1"/>
                </a:solidFill>
              </a:rPr>
              <a:t> </a:t>
            </a:r>
          </a:p>
          <a:p>
            <a:r>
              <a:rPr lang="en-US" sz="2600" dirty="0" smtClean="0">
                <a:solidFill>
                  <a:schemeClr val="bg1"/>
                </a:solidFill>
              </a:rPr>
              <a:t>Your </a:t>
            </a:r>
            <a:r>
              <a:rPr lang="en-US" sz="2600" dirty="0">
                <a:solidFill>
                  <a:schemeClr val="bg1"/>
                </a:solidFill>
              </a:rPr>
              <a:t>word is a lamp to my feet and a light to my </a:t>
            </a:r>
            <a:r>
              <a:rPr lang="en-US" sz="2600" dirty="0" smtClean="0">
                <a:solidFill>
                  <a:schemeClr val="bg1"/>
                </a:solidFill>
              </a:rPr>
              <a:t>path</a:t>
            </a:r>
            <a:r>
              <a:rPr lang="en-US" sz="2600" dirty="0">
                <a:solidFill>
                  <a:schemeClr val="bg1"/>
                </a:solidFill>
              </a:rPr>
              <a:t> </a:t>
            </a:r>
            <a:r>
              <a:rPr lang="en-US" sz="2600" dirty="0" smtClean="0">
                <a:solidFill>
                  <a:schemeClr val="bg1"/>
                </a:solidFill>
              </a:rPr>
              <a:t>- Psalm </a:t>
            </a:r>
            <a:r>
              <a:rPr lang="en-US" sz="2600" dirty="0">
                <a:solidFill>
                  <a:schemeClr val="bg1"/>
                </a:solidFill>
              </a:rPr>
              <a:t>119:105 (ESV</a:t>
            </a:r>
            <a:r>
              <a:rPr lang="en-US" sz="2600" dirty="0" smtClean="0">
                <a:solidFill>
                  <a:schemeClr val="bg1"/>
                </a:solidFill>
              </a:rPr>
              <a:t>)</a:t>
            </a:r>
          </a:p>
          <a:p>
            <a:endParaRPr lang="en-US" dirty="0" smtClean="0">
              <a:solidFill>
                <a:schemeClr val="bg1"/>
              </a:solidFill>
            </a:endParaRPr>
          </a:p>
          <a:p>
            <a:r>
              <a:rPr lang="en-US" sz="2600" dirty="0" smtClean="0">
                <a:solidFill>
                  <a:schemeClr val="bg1"/>
                </a:solidFill>
              </a:rPr>
              <a:t>The </a:t>
            </a:r>
            <a:r>
              <a:rPr lang="en-US" sz="2600" dirty="0">
                <a:solidFill>
                  <a:schemeClr val="bg1"/>
                </a:solidFill>
              </a:rPr>
              <a:t>thief comes only to steal and kill and destroy. I came that they may have life and have it </a:t>
            </a:r>
            <a:r>
              <a:rPr lang="en-US" sz="2600" dirty="0" smtClean="0">
                <a:solidFill>
                  <a:schemeClr val="bg1"/>
                </a:solidFill>
              </a:rPr>
              <a:t>abundantly – John 10:10 </a:t>
            </a:r>
            <a:endParaRPr lang="en-US" sz="2800" dirty="0">
              <a:solidFill>
                <a:schemeClr val="bg1"/>
              </a:solidFill>
            </a:endParaRPr>
          </a:p>
        </p:txBody>
      </p:sp>
    </p:spTree>
    <p:extLst>
      <p:ext uri="{BB962C8B-B14F-4D97-AF65-F5344CB8AC3E}">
        <p14:creationId xmlns:p14="http://schemas.microsoft.com/office/powerpoint/2010/main" val="134693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405" y="227621"/>
            <a:ext cx="8467493" cy="1569660"/>
          </a:xfrm>
          <a:prstGeom prst="rect">
            <a:avLst/>
          </a:prstGeom>
          <a:solidFill>
            <a:srgbClr val="EFE0BE">
              <a:alpha val="75000"/>
            </a:srgbClr>
          </a:solidFill>
        </p:spPr>
        <p:txBody>
          <a:bodyPr wrap="square" rtlCol="0">
            <a:spAutoFit/>
          </a:bodyPr>
          <a:lstStyle/>
          <a:p>
            <a:pPr algn="ctr"/>
            <a:r>
              <a:rPr lang="en-US" sz="3200" baseline="30000" dirty="0" smtClean="0">
                <a:solidFill>
                  <a:schemeClr val="bg1"/>
                </a:solidFill>
              </a:rPr>
              <a:t>1</a:t>
            </a:r>
            <a:r>
              <a:rPr lang="en-US" sz="3200" dirty="0" smtClean="0">
                <a:solidFill>
                  <a:schemeClr val="bg1"/>
                </a:solidFill>
              </a:rPr>
              <a:t> </a:t>
            </a:r>
            <a:r>
              <a:rPr lang="en-US" sz="3200" dirty="0">
                <a:solidFill>
                  <a:schemeClr val="bg1"/>
                </a:solidFill>
              </a:rPr>
              <a:t>In the beginning was the Word, and the Word was with God, and the Word was God</a:t>
            </a:r>
            <a:r>
              <a:rPr lang="en-US" sz="3200" dirty="0" smtClean="0">
                <a:solidFill>
                  <a:schemeClr val="bg1"/>
                </a:solidFill>
              </a:rPr>
              <a:t>.</a:t>
            </a:r>
            <a:endParaRPr lang="en-US" sz="3200" dirty="0" smtClean="0">
              <a:solidFill>
                <a:schemeClr val="bg1"/>
              </a:solidFill>
            </a:endParaRPr>
          </a:p>
          <a:p>
            <a:pPr algn="r"/>
            <a:r>
              <a:rPr lang="en-US" sz="3200" dirty="0">
                <a:solidFill>
                  <a:schemeClr val="bg1"/>
                </a:solidFill>
              </a:rPr>
              <a:t>John </a:t>
            </a:r>
            <a:r>
              <a:rPr lang="en-US" sz="3200" dirty="0" smtClean="0">
                <a:solidFill>
                  <a:schemeClr val="bg1"/>
                </a:solidFill>
              </a:rPr>
              <a:t>1:1(ESV</a:t>
            </a:r>
            <a:r>
              <a:rPr lang="en-US" sz="3200" dirty="0" smtClean="0">
                <a:solidFill>
                  <a:schemeClr val="bg1"/>
                </a:solidFill>
              </a:rPr>
              <a: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81457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a:t>
            </a:r>
            <a:r>
              <a:rPr lang="en-US" sz="1600" dirty="0" err="1" smtClean="0">
                <a:solidFill>
                  <a:srgbClr val="F7E5CC">
                    <a:alpha val="70000"/>
                  </a:srgbClr>
                </a:solidFill>
                <a:latin typeface="Bookman Old Style" panose="02050604050505020204" pitchFamily="18" charset="0"/>
              </a:rPr>
              <a:t>flesh</a:t>
            </a:r>
            <a:r>
              <a:rPr lang="en-US" sz="1600" dirty="0" err="1" smtClean="0">
                <a:solidFill>
                  <a:schemeClr val="bg1"/>
                </a:solidFill>
              </a:rPr>
              <a:t>ESV</a:t>
            </a:r>
            <a:r>
              <a:rPr lang="en-US" sz="1600" dirty="0">
                <a:solidFill>
                  <a:schemeClr val="bg1"/>
                </a:solidFill>
              </a:rPr>
              <a:t>) - </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493538"/>
          </a:xfrm>
          <a:prstGeom prst="rect">
            <a:avLst/>
          </a:prstGeom>
          <a:solidFill>
            <a:srgbClr val="EFE0BE">
              <a:alpha val="75000"/>
            </a:srgbClr>
          </a:solidFill>
        </p:spPr>
        <p:txBody>
          <a:bodyPr wrap="square" rtlCol="0">
            <a:spAutoFit/>
          </a:bodyPr>
          <a:lstStyle/>
          <a:p>
            <a:r>
              <a:rPr lang="en-US" sz="2600" dirty="0">
                <a:solidFill>
                  <a:schemeClr val="bg1"/>
                </a:solidFill>
              </a:rPr>
              <a:t>Discussion Questions:</a:t>
            </a:r>
          </a:p>
          <a:p>
            <a:r>
              <a:rPr lang="en-US" sz="2600" dirty="0">
                <a:solidFill>
                  <a:schemeClr val="bg1"/>
                </a:solidFill>
              </a:rPr>
              <a:t> </a:t>
            </a:r>
          </a:p>
          <a:p>
            <a:pPr lvl="0"/>
            <a:r>
              <a:rPr lang="en-US" sz="2600" dirty="0">
                <a:solidFill>
                  <a:schemeClr val="bg1"/>
                </a:solidFill>
              </a:rPr>
              <a:t>Which of the three truths about light resonates most with you and why?</a:t>
            </a:r>
          </a:p>
          <a:p>
            <a:r>
              <a:rPr lang="en-US" sz="2600" dirty="0">
                <a:solidFill>
                  <a:schemeClr val="bg1"/>
                </a:solidFill>
              </a:rPr>
              <a:t> </a:t>
            </a:r>
          </a:p>
          <a:p>
            <a:pPr lvl="0"/>
            <a:r>
              <a:rPr lang="en-US" sz="2600" dirty="0">
                <a:solidFill>
                  <a:schemeClr val="bg1"/>
                </a:solidFill>
              </a:rPr>
              <a:t>What else is significant about the theme of light that helps </a:t>
            </a:r>
            <a:r>
              <a:rPr lang="en-US" sz="2600" dirty="0" smtClean="0">
                <a:solidFill>
                  <a:schemeClr val="bg1"/>
                </a:solidFill>
              </a:rPr>
              <a:t>you </a:t>
            </a:r>
            <a:r>
              <a:rPr lang="en-US" sz="2600" dirty="0">
                <a:solidFill>
                  <a:schemeClr val="bg1"/>
                </a:solidFill>
              </a:rPr>
              <a:t>understand Jesus as the light?</a:t>
            </a:r>
          </a:p>
          <a:p>
            <a:r>
              <a:rPr lang="en-US" sz="2600" dirty="0">
                <a:solidFill>
                  <a:schemeClr val="bg1"/>
                </a:solidFill>
              </a:rPr>
              <a:t> </a:t>
            </a:r>
          </a:p>
          <a:p>
            <a:pPr lvl="0"/>
            <a:r>
              <a:rPr lang="en-US" sz="2600" dirty="0">
                <a:solidFill>
                  <a:schemeClr val="bg1"/>
                </a:solidFill>
              </a:rPr>
              <a:t>Look in your concordance or do a search for the word “light”.  Do you see any other significant verses about light?  How do they inform </a:t>
            </a:r>
            <a:r>
              <a:rPr lang="en-US" sz="2600" dirty="0" smtClean="0">
                <a:solidFill>
                  <a:schemeClr val="bg1"/>
                </a:solidFill>
              </a:rPr>
              <a:t>your </a:t>
            </a:r>
            <a:r>
              <a:rPr lang="en-US" sz="2600" dirty="0">
                <a:solidFill>
                  <a:schemeClr val="bg1"/>
                </a:solidFill>
              </a:rPr>
              <a:t>understanding?</a:t>
            </a:r>
          </a:p>
        </p:txBody>
      </p:sp>
    </p:spTree>
    <p:extLst>
      <p:ext uri="{BB962C8B-B14F-4D97-AF65-F5344CB8AC3E}">
        <p14:creationId xmlns:p14="http://schemas.microsoft.com/office/powerpoint/2010/main" val="256327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74355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253" y="227621"/>
            <a:ext cx="8467493" cy="3847207"/>
          </a:xfrm>
          <a:prstGeom prst="rect">
            <a:avLst/>
          </a:prstGeom>
          <a:solidFill>
            <a:srgbClr val="EFE0BE">
              <a:alpha val="75000"/>
            </a:srgbClr>
          </a:solidFill>
        </p:spPr>
        <p:txBody>
          <a:bodyPr wrap="square" rtlCol="0">
            <a:spAutoFit/>
          </a:bodyPr>
          <a:lstStyle/>
          <a:p>
            <a:pPr algn="ctr"/>
            <a:r>
              <a:rPr lang="en-US" sz="3200" dirty="0" smtClean="0">
                <a:solidFill>
                  <a:schemeClr val="bg1"/>
                </a:solidFill>
              </a:rPr>
              <a:t>Pagan Background?</a:t>
            </a:r>
          </a:p>
          <a:p>
            <a:pPr algn="ctr"/>
            <a:endParaRPr lang="en-US" sz="3200" dirty="0">
              <a:solidFill>
                <a:schemeClr val="bg1"/>
              </a:solidFill>
            </a:endParaRPr>
          </a:p>
          <a:p>
            <a:pPr marL="285750" indent="-285750">
              <a:buFont typeface="Arial" panose="020B0604020202020204" pitchFamily="34" charset="0"/>
              <a:buChar char="•"/>
            </a:pPr>
            <a:r>
              <a:rPr lang="en-US" sz="3200" dirty="0">
                <a:solidFill>
                  <a:schemeClr val="bg1"/>
                </a:solidFill>
              </a:rPr>
              <a:t>God instituted many celebrations, times of remembrance for His people. </a:t>
            </a:r>
            <a:endParaRPr lang="en-US" sz="3200" dirty="0" smtClean="0">
              <a:solidFill>
                <a:schemeClr val="bg1"/>
              </a:solidFill>
            </a:endParaRPr>
          </a:p>
          <a:p>
            <a:pPr marL="285750" indent="-285750">
              <a:buFont typeface="Arial" panose="020B0604020202020204" pitchFamily="34" charset="0"/>
              <a:buChar char="•"/>
            </a:pPr>
            <a:endParaRPr lang="en-US" sz="3200" dirty="0">
              <a:solidFill>
                <a:schemeClr val="bg1"/>
              </a:solidFill>
            </a:endParaRPr>
          </a:p>
          <a:p>
            <a:pPr algn="ctr"/>
            <a:r>
              <a:rPr lang="en-US" sz="2800" dirty="0">
                <a:solidFill>
                  <a:schemeClr val="bg1"/>
                </a:solidFill>
              </a:rPr>
              <a:t>Hebrews 10:24-25 – </a:t>
            </a:r>
            <a:r>
              <a:rPr lang="en-US" sz="2800" i="1" dirty="0" smtClean="0">
                <a:solidFill>
                  <a:schemeClr val="bg1"/>
                </a:solidFill>
              </a:rPr>
              <a:t>…stir </a:t>
            </a:r>
            <a:r>
              <a:rPr lang="en-US" sz="2800" i="1" dirty="0">
                <a:solidFill>
                  <a:schemeClr val="bg1"/>
                </a:solidFill>
              </a:rPr>
              <a:t>up one another toward love and good works, not neglecting to meet together</a:t>
            </a:r>
            <a:r>
              <a:rPr lang="en-US" sz="2800" dirty="0">
                <a:solidFill>
                  <a:schemeClr val="bg1"/>
                </a:solidFill>
              </a:rPr>
              <a:t>. </a:t>
            </a: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398847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253" y="227621"/>
            <a:ext cx="8467493" cy="2062103"/>
          </a:xfrm>
          <a:prstGeom prst="rect">
            <a:avLst/>
          </a:prstGeom>
          <a:solidFill>
            <a:srgbClr val="EFE0BE">
              <a:alpha val="75000"/>
            </a:srgbClr>
          </a:solidFill>
        </p:spPr>
        <p:txBody>
          <a:bodyPr wrap="square" rtlCol="0">
            <a:spAutoFit/>
          </a:bodyPr>
          <a:lstStyle/>
          <a:p>
            <a:pPr algn="ctr"/>
            <a:r>
              <a:rPr lang="en-US" sz="3200" dirty="0" smtClean="0">
                <a:solidFill>
                  <a:schemeClr val="bg1"/>
                </a:solidFill>
              </a:rPr>
              <a:t>Pagan Background?</a:t>
            </a:r>
          </a:p>
          <a:p>
            <a:pPr algn="ctr"/>
            <a:endParaRPr lang="en-US" sz="3200" dirty="0">
              <a:solidFill>
                <a:schemeClr val="bg1"/>
              </a:solidFill>
            </a:endParaRPr>
          </a:p>
          <a:p>
            <a:pPr marL="457200" lvl="0" indent="-457200">
              <a:buFont typeface="Arial" panose="020B0604020202020204" pitchFamily="34" charset="0"/>
              <a:buChar char="•"/>
            </a:pPr>
            <a:r>
              <a:rPr lang="en-US" sz="3200" dirty="0" smtClean="0">
                <a:solidFill>
                  <a:schemeClr val="bg1"/>
                </a:solidFill>
              </a:rPr>
              <a:t>God is a God </a:t>
            </a:r>
            <a:r>
              <a:rPr lang="en-US" sz="3200" dirty="0">
                <a:solidFill>
                  <a:schemeClr val="bg1"/>
                </a:solidFill>
              </a:rPr>
              <a:t>of redemption and reconciliation </a:t>
            </a:r>
            <a:r>
              <a:rPr lang="en-US" sz="3200" dirty="0" smtClean="0">
                <a:solidFill>
                  <a:schemeClr val="bg1"/>
                </a:solidFill>
              </a:rPr>
              <a:t>(Romans 5)</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900907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253" y="227621"/>
            <a:ext cx="8467493" cy="1569660"/>
          </a:xfrm>
          <a:prstGeom prst="rect">
            <a:avLst/>
          </a:prstGeom>
          <a:solidFill>
            <a:srgbClr val="EFE0BE">
              <a:alpha val="75000"/>
            </a:srgbClr>
          </a:solidFill>
        </p:spPr>
        <p:txBody>
          <a:bodyPr wrap="square" rtlCol="0">
            <a:spAutoFit/>
          </a:bodyPr>
          <a:lstStyle/>
          <a:p>
            <a:pPr algn="ctr"/>
            <a:r>
              <a:rPr lang="en-US" sz="3200" dirty="0" smtClean="0">
                <a:solidFill>
                  <a:schemeClr val="bg1"/>
                </a:solidFill>
              </a:rPr>
              <a:t>Pagan Background?</a:t>
            </a:r>
          </a:p>
          <a:p>
            <a:pPr algn="ctr"/>
            <a:endParaRPr lang="en-US" sz="3200" dirty="0">
              <a:solidFill>
                <a:schemeClr val="bg1"/>
              </a:solidFill>
            </a:endParaRPr>
          </a:p>
          <a:p>
            <a:pPr marL="457200" lvl="0" indent="-457200">
              <a:buFont typeface="Arial" panose="020B0604020202020204" pitchFamily="34" charset="0"/>
              <a:buChar char="•"/>
            </a:pPr>
            <a:r>
              <a:rPr lang="en-US" sz="3200" dirty="0">
                <a:solidFill>
                  <a:schemeClr val="bg1"/>
                </a:solidFill>
              </a:rPr>
              <a:t>God values the </a:t>
            </a:r>
            <a:r>
              <a:rPr lang="en-US" sz="3200" dirty="0" smtClean="0">
                <a:solidFill>
                  <a:schemeClr val="bg1"/>
                </a:solidFill>
              </a:rPr>
              <a:t>heart</a:t>
            </a:r>
            <a:endParaRPr lang="en-US" sz="3200" dirty="0">
              <a:solidFill>
                <a:schemeClr val="bg1"/>
              </a:solidFill>
            </a:endParaRPr>
          </a:p>
        </p:txBody>
      </p:sp>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Tree>
    <p:extLst>
      <p:ext uri="{BB962C8B-B14F-4D97-AF65-F5344CB8AC3E}">
        <p14:creationId xmlns:p14="http://schemas.microsoft.com/office/powerpoint/2010/main" val="1206871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3</a:t>
            </a:r>
            <a:r>
              <a:rPr lang="en-US" sz="3200" dirty="0" smtClean="0">
                <a:solidFill>
                  <a:schemeClr val="bg1"/>
                </a:solidFill>
              </a:rPr>
              <a:t> </a:t>
            </a:r>
            <a:r>
              <a:rPr lang="en-US" sz="3200" dirty="0">
                <a:solidFill>
                  <a:schemeClr val="bg1"/>
                </a:solidFill>
              </a:rPr>
              <a:t>But if anyone loves God, he is known by God. </a:t>
            </a:r>
            <a:r>
              <a:rPr lang="en-US" sz="3200" baseline="30000" dirty="0">
                <a:solidFill>
                  <a:schemeClr val="bg1"/>
                </a:solidFill>
              </a:rPr>
              <a:t>4</a:t>
            </a:r>
            <a:r>
              <a:rPr lang="en-US" sz="3200" dirty="0">
                <a:solidFill>
                  <a:schemeClr val="bg1"/>
                </a:solidFill>
              </a:rPr>
              <a:t> Therefore, as to the eating of food offered to idols, we know that “an idol has no real existence,” and that “there is no God but one.” </a:t>
            </a:r>
            <a:r>
              <a:rPr lang="en-US" sz="3200" baseline="30000" dirty="0">
                <a:solidFill>
                  <a:schemeClr val="bg1"/>
                </a:solidFill>
              </a:rPr>
              <a:t>5</a:t>
            </a:r>
            <a:r>
              <a:rPr lang="en-US" sz="3200" dirty="0">
                <a:solidFill>
                  <a:schemeClr val="bg1"/>
                </a:solidFill>
              </a:rPr>
              <a:t> For although there may be so-called gods in heaven or on earth—as indeed there are many “gods” and many “lords”— </a:t>
            </a:r>
            <a:r>
              <a:rPr lang="en-US" sz="3200" baseline="30000" dirty="0">
                <a:solidFill>
                  <a:schemeClr val="bg1"/>
                </a:solidFill>
              </a:rPr>
              <a:t>6</a:t>
            </a:r>
            <a:r>
              <a:rPr lang="en-US" sz="3200" dirty="0">
                <a:solidFill>
                  <a:schemeClr val="bg1"/>
                </a:solidFill>
              </a:rPr>
              <a:t> </a:t>
            </a:r>
            <a:r>
              <a:rPr lang="en-US" sz="3200" dirty="0">
                <a:solidFill>
                  <a:srgbClr val="C00000"/>
                </a:solidFill>
              </a:rPr>
              <a:t>yet for us there is one God</a:t>
            </a:r>
            <a:r>
              <a:rPr lang="en-US" sz="3200" dirty="0">
                <a:solidFill>
                  <a:schemeClr val="bg1"/>
                </a:solidFill>
              </a:rPr>
              <a:t>, the Father, from whom are all things and </a:t>
            </a:r>
            <a:r>
              <a:rPr lang="en-US" sz="3200" dirty="0" smtClean="0">
                <a:solidFill>
                  <a:schemeClr val="bg1"/>
                </a:solidFill>
              </a:rPr>
              <a:t>for</a:t>
            </a:r>
            <a:endParaRPr lang="en-US" sz="3200" dirty="0">
              <a:solidFill>
                <a:schemeClr val="bg1"/>
              </a:solidFill>
            </a:endParaRPr>
          </a:p>
        </p:txBody>
      </p:sp>
    </p:spTree>
    <p:extLst>
      <p:ext uri="{BB962C8B-B14F-4D97-AF65-F5344CB8AC3E}">
        <p14:creationId xmlns:p14="http://schemas.microsoft.com/office/powerpoint/2010/main" val="335970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2062103"/>
          </a:xfrm>
          <a:prstGeom prst="rect">
            <a:avLst/>
          </a:prstGeom>
          <a:solidFill>
            <a:srgbClr val="EFE0BE">
              <a:alpha val="75000"/>
            </a:srgbClr>
          </a:solidFill>
        </p:spPr>
        <p:txBody>
          <a:bodyPr wrap="square" rtlCol="0">
            <a:spAutoFit/>
          </a:bodyPr>
          <a:lstStyle/>
          <a:p>
            <a:r>
              <a:rPr lang="en-US" sz="3200" dirty="0">
                <a:solidFill>
                  <a:schemeClr val="bg1"/>
                </a:solidFill>
              </a:rPr>
              <a:t>whom we exist, and one Lord, Jesus Christ, through whom are all things and through whom we exist. </a:t>
            </a:r>
          </a:p>
          <a:p>
            <a:pPr algn="r"/>
            <a:r>
              <a:rPr lang="en-US" sz="3200" dirty="0">
                <a:solidFill>
                  <a:schemeClr val="bg1"/>
                </a:solidFill>
              </a:rPr>
              <a:t>1 Corinthians 8:3–6 (ESV) </a:t>
            </a:r>
            <a:endParaRPr lang="en-US" sz="3200" dirty="0">
              <a:solidFill>
                <a:schemeClr val="bg1"/>
              </a:solidFill>
            </a:endParaRPr>
          </a:p>
        </p:txBody>
      </p:sp>
    </p:spTree>
    <p:extLst>
      <p:ext uri="{BB962C8B-B14F-4D97-AF65-F5344CB8AC3E}">
        <p14:creationId xmlns:p14="http://schemas.microsoft.com/office/powerpoint/2010/main" val="37184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r>
              <a:rPr lang="en-US" sz="3200" baseline="30000" dirty="0" smtClean="0">
                <a:solidFill>
                  <a:schemeClr val="bg1"/>
                </a:solidFill>
              </a:rPr>
              <a:t>23</a:t>
            </a:r>
            <a:r>
              <a:rPr lang="en-US" sz="3200" dirty="0" smtClean="0">
                <a:solidFill>
                  <a:schemeClr val="bg1"/>
                </a:solidFill>
              </a:rPr>
              <a:t> </a:t>
            </a:r>
            <a:r>
              <a:rPr lang="en-US" sz="3200" dirty="0">
                <a:solidFill>
                  <a:schemeClr val="bg1"/>
                </a:solidFill>
              </a:rPr>
              <a:t>“All things are lawful,” but not all things are helpful. “All things are lawful,” but not all things build up. </a:t>
            </a:r>
            <a:r>
              <a:rPr lang="en-US" sz="3200" baseline="30000" dirty="0">
                <a:solidFill>
                  <a:schemeClr val="bg1"/>
                </a:solidFill>
              </a:rPr>
              <a:t>24</a:t>
            </a:r>
            <a:r>
              <a:rPr lang="en-US" sz="3200" dirty="0">
                <a:solidFill>
                  <a:schemeClr val="bg1"/>
                </a:solidFill>
              </a:rPr>
              <a:t> Let no one seek his own good, but the good of his neighbor. </a:t>
            </a:r>
            <a:r>
              <a:rPr lang="en-US" sz="3200" baseline="30000" dirty="0">
                <a:solidFill>
                  <a:schemeClr val="bg1"/>
                </a:solidFill>
              </a:rPr>
              <a:t>25</a:t>
            </a:r>
            <a:r>
              <a:rPr lang="en-US" sz="3200" dirty="0">
                <a:solidFill>
                  <a:schemeClr val="bg1"/>
                </a:solidFill>
              </a:rPr>
              <a:t> Eat whatever is sold in the meat market without raising any question on the ground of conscience. </a:t>
            </a:r>
            <a:r>
              <a:rPr lang="en-US" sz="3200" baseline="30000" dirty="0">
                <a:solidFill>
                  <a:schemeClr val="bg1"/>
                </a:solidFill>
              </a:rPr>
              <a:t>26</a:t>
            </a:r>
            <a:r>
              <a:rPr lang="en-US" sz="3200" dirty="0">
                <a:solidFill>
                  <a:schemeClr val="bg1"/>
                </a:solidFill>
              </a:rPr>
              <a:t> For “the earth is the Lord’s, and the fullness thereof.” </a:t>
            </a:r>
            <a:r>
              <a:rPr lang="en-US" sz="3200" baseline="30000" dirty="0">
                <a:solidFill>
                  <a:schemeClr val="bg1"/>
                </a:solidFill>
              </a:rPr>
              <a:t>27</a:t>
            </a:r>
            <a:r>
              <a:rPr lang="en-US" sz="3200" dirty="0">
                <a:solidFill>
                  <a:schemeClr val="bg1"/>
                </a:solidFill>
              </a:rPr>
              <a:t> If one of the unbelievers invites you to dinner and </a:t>
            </a:r>
            <a:r>
              <a:rPr lang="en-US" sz="3200" dirty="0" smtClean="0">
                <a:solidFill>
                  <a:schemeClr val="bg1"/>
                </a:solidFill>
              </a:rPr>
              <a:t>you</a:t>
            </a:r>
            <a:endParaRPr lang="en-US" sz="3200" dirty="0">
              <a:solidFill>
                <a:schemeClr val="bg1"/>
              </a:solidFill>
            </a:endParaRPr>
          </a:p>
        </p:txBody>
      </p:sp>
    </p:spTree>
    <p:extLst>
      <p:ext uri="{BB962C8B-B14F-4D97-AF65-F5344CB8AC3E}">
        <p14:creationId xmlns:p14="http://schemas.microsoft.com/office/powerpoint/2010/main" val="69065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751936"/>
            <a:ext cx="9144000" cy="338554"/>
          </a:xfrm>
          <a:prstGeom prst="rect">
            <a:avLst/>
          </a:prstGeom>
          <a:noFill/>
        </p:spPr>
        <p:txBody>
          <a:bodyPr wrap="square" rtlCol="0">
            <a:spAutoFit/>
          </a:bodyPr>
          <a:lstStyle/>
          <a:p>
            <a:pPr algn="ctr"/>
            <a:r>
              <a:rPr lang="en-US" sz="1600" dirty="0" smtClean="0">
                <a:solidFill>
                  <a:srgbClr val="F7E5CC">
                    <a:alpha val="70000"/>
                  </a:srgbClr>
                </a:solidFill>
                <a:latin typeface="Bookman Old Style" panose="02050604050505020204" pitchFamily="18" charset="0"/>
              </a:rPr>
              <a:t>John 1:14…the Word became flesh</a:t>
            </a:r>
            <a:endParaRPr lang="en-US" sz="1600" dirty="0">
              <a:solidFill>
                <a:srgbClr val="F7E5CC">
                  <a:alpha val="70000"/>
                </a:srgbClr>
              </a:solidFill>
              <a:latin typeface="Bookman Old Style" panose="02050604050505020204" pitchFamily="18" charset="0"/>
            </a:endParaRPr>
          </a:p>
        </p:txBody>
      </p:sp>
      <p:sp>
        <p:nvSpPr>
          <p:cNvPr id="3" name="TextBox 2"/>
          <p:cNvSpPr txBox="1"/>
          <p:nvPr/>
        </p:nvSpPr>
        <p:spPr>
          <a:xfrm>
            <a:off x="349405" y="227621"/>
            <a:ext cx="8467493" cy="4524315"/>
          </a:xfrm>
          <a:prstGeom prst="rect">
            <a:avLst/>
          </a:prstGeom>
          <a:solidFill>
            <a:srgbClr val="EFE0BE">
              <a:alpha val="75000"/>
            </a:srgbClr>
          </a:solidFill>
        </p:spPr>
        <p:txBody>
          <a:bodyPr wrap="square" rtlCol="0">
            <a:spAutoFit/>
          </a:bodyPr>
          <a:lstStyle/>
          <a:p>
            <a:r>
              <a:rPr lang="en-US" sz="3200" dirty="0">
                <a:solidFill>
                  <a:schemeClr val="bg1"/>
                </a:solidFill>
              </a:rPr>
              <a:t>are disposed to go, eat whatever is set before you without raising any question on the ground of conscience. </a:t>
            </a:r>
            <a:r>
              <a:rPr lang="en-US" sz="3200" baseline="30000" dirty="0">
                <a:solidFill>
                  <a:schemeClr val="bg1"/>
                </a:solidFill>
              </a:rPr>
              <a:t>28</a:t>
            </a:r>
            <a:r>
              <a:rPr lang="en-US" sz="3200" dirty="0">
                <a:solidFill>
                  <a:schemeClr val="bg1"/>
                </a:solidFill>
              </a:rPr>
              <a:t> But if someone says to you, “This has been offered in sacrifice,” then do not eat it, for the sake of the one who informed you, and for the sake of conscience— </a:t>
            </a:r>
            <a:r>
              <a:rPr lang="en-US" sz="3200" baseline="30000" dirty="0">
                <a:solidFill>
                  <a:schemeClr val="bg1"/>
                </a:solidFill>
              </a:rPr>
              <a:t>29</a:t>
            </a:r>
            <a:r>
              <a:rPr lang="en-US" sz="3200" dirty="0">
                <a:solidFill>
                  <a:schemeClr val="bg1"/>
                </a:solidFill>
              </a:rPr>
              <a:t> I do not mean your conscience, but his. For why should my liberty be determined by someone </a:t>
            </a:r>
            <a:r>
              <a:rPr lang="en-US" sz="3200" dirty="0" smtClean="0">
                <a:solidFill>
                  <a:schemeClr val="bg1"/>
                </a:solidFill>
              </a:rPr>
              <a:t>else’s</a:t>
            </a:r>
            <a:endParaRPr lang="en-US" dirty="0"/>
          </a:p>
        </p:txBody>
      </p:sp>
    </p:spTree>
    <p:extLst>
      <p:ext uri="{BB962C8B-B14F-4D97-AF65-F5344CB8AC3E}">
        <p14:creationId xmlns:p14="http://schemas.microsoft.com/office/powerpoint/2010/main" val="412882691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2316</TotalTime>
  <Words>934</Words>
  <Application>Microsoft Office PowerPoint</Application>
  <PresentationFormat>On-screen Show (16:9)</PresentationFormat>
  <Paragraphs>81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Adelle-Regular</vt:lpstr>
      <vt:lpstr>Apple Chancery</vt:lpstr>
      <vt:lpstr>Arial</vt:lpstr>
      <vt:lpstr>Bookman Old Style</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Scott Yoder</cp:lastModifiedBy>
  <cp:revision>53</cp:revision>
  <dcterms:created xsi:type="dcterms:W3CDTF">2014-03-26T14:03:34Z</dcterms:created>
  <dcterms:modified xsi:type="dcterms:W3CDTF">2019-12-07T18:24:43Z</dcterms:modified>
</cp:coreProperties>
</file>