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8" r:id="rId3"/>
    <p:sldId id="269" r:id="rId4"/>
    <p:sldId id="305" r:id="rId5"/>
    <p:sldId id="306" r:id="rId6"/>
    <p:sldId id="307" r:id="rId7"/>
    <p:sldId id="308" r:id="rId8"/>
    <p:sldId id="309" r:id="rId9"/>
    <p:sldId id="310" r:id="rId10"/>
    <p:sldId id="311" r:id="rId11"/>
    <p:sldId id="312" r:id="rId12"/>
    <p:sldId id="314" r:id="rId13"/>
    <p:sldId id="315" r:id="rId1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115" d="100"/>
          <a:sy n="115" d="100"/>
        </p:scale>
        <p:origin x="432" y="10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3A263FA2-F12A-48EB-BE63-9B060B8765B2}" type="datetimeFigureOut">
              <a:rPr lang="en-US" smtClean="0"/>
              <a:t>9/17/2020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DB951A6-B9B8-4736-9062-2B74E8224ACB}" type="slidenum">
              <a:rPr lang="en-US" smtClean="0"/>
              <a:t>‹#›</a:t>
            </a:fld>
            <a:endParaRPr lang="en-US"/>
          </a:p>
        </p:txBody>
      </p:sp>
    </p:spTree>
    <p:extLst>
      <p:ext uri="{BB962C8B-B14F-4D97-AF65-F5344CB8AC3E}">
        <p14:creationId xmlns:p14="http://schemas.microsoft.com/office/powerpoint/2010/main" val="133422616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A263FA2-F12A-48EB-BE63-9B060B8765B2}" type="datetimeFigureOut">
              <a:rPr lang="en-US" smtClean="0"/>
              <a:t>9/17/2020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DB951A6-B9B8-4736-9062-2B74E8224ACB}" type="slidenum">
              <a:rPr lang="en-US" smtClean="0"/>
              <a:t>‹#›</a:t>
            </a:fld>
            <a:endParaRPr lang="en-US"/>
          </a:p>
        </p:txBody>
      </p:sp>
    </p:spTree>
    <p:extLst>
      <p:ext uri="{BB962C8B-B14F-4D97-AF65-F5344CB8AC3E}">
        <p14:creationId xmlns:p14="http://schemas.microsoft.com/office/powerpoint/2010/main" val="175110248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A263FA2-F12A-48EB-BE63-9B060B8765B2}" type="datetimeFigureOut">
              <a:rPr lang="en-US" smtClean="0"/>
              <a:t>9/17/2020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DB951A6-B9B8-4736-9062-2B74E8224ACB}" type="slidenum">
              <a:rPr lang="en-US" smtClean="0"/>
              <a:t>‹#›</a:t>
            </a:fld>
            <a:endParaRPr lang="en-US"/>
          </a:p>
        </p:txBody>
      </p:sp>
    </p:spTree>
    <p:extLst>
      <p:ext uri="{BB962C8B-B14F-4D97-AF65-F5344CB8AC3E}">
        <p14:creationId xmlns:p14="http://schemas.microsoft.com/office/powerpoint/2010/main" val="81186759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A263FA2-F12A-48EB-BE63-9B060B8765B2}" type="datetimeFigureOut">
              <a:rPr lang="en-US" smtClean="0"/>
              <a:t>9/17/2020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DB951A6-B9B8-4736-9062-2B74E8224ACB}" type="slidenum">
              <a:rPr lang="en-US" smtClean="0"/>
              <a:t>‹#›</a:t>
            </a:fld>
            <a:endParaRPr lang="en-US"/>
          </a:p>
        </p:txBody>
      </p:sp>
    </p:spTree>
    <p:extLst>
      <p:ext uri="{BB962C8B-B14F-4D97-AF65-F5344CB8AC3E}">
        <p14:creationId xmlns:p14="http://schemas.microsoft.com/office/powerpoint/2010/main" val="226272823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3A263FA2-F12A-48EB-BE63-9B060B8765B2}" type="datetimeFigureOut">
              <a:rPr lang="en-US" smtClean="0"/>
              <a:t>9/17/2020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DB951A6-B9B8-4736-9062-2B74E8224ACB}" type="slidenum">
              <a:rPr lang="en-US" smtClean="0"/>
              <a:t>‹#›</a:t>
            </a:fld>
            <a:endParaRPr lang="en-US"/>
          </a:p>
        </p:txBody>
      </p:sp>
    </p:spTree>
    <p:extLst>
      <p:ext uri="{BB962C8B-B14F-4D97-AF65-F5344CB8AC3E}">
        <p14:creationId xmlns:p14="http://schemas.microsoft.com/office/powerpoint/2010/main" val="116433818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3A263FA2-F12A-48EB-BE63-9B060B8765B2}" type="datetimeFigureOut">
              <a:rPr lang="en-US" smtClean="0"/>
              <a:t>9/17/2020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DB951A6-B9B8-4736-9062-2B74E8224ACB}" type="slidenum">
              <a:rPr lang="en-US" smtClean="0"/>
              <a:t>‹#›</a:t>
            </a:fld>
            <a:endParaRPr lang="en-US"/>
          </a:p>
        </p:txBody>
      </p:sp>
    </p:spTree>
    <p:extLst>
      <p:ext uri="{BB962C8B-B14F-4D97-AF65-F5344CB8AC3E}">
        <p14:creationId xmlns:p14="http://schemas.microsoft.com/office/powerpoint/2010/main" val="3716298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3A263FA2-F12A-48EB-BE63-9B060B8765B2}" type="datetimeFigureOut">
              <a:rPr lang="en-US" smtClean="0"/>
              <a:t>9/17/2020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DB951A6-B9B8-4736-9062-2B74E8224ACB}" type="slidenum">
              <a:rPr lang="en-US" smtClean="0"/>
              <a:t>‹#›</a:t>
            </a:fld>
            <a:endParaRPr lang="en-US"/>
          </a:p>
        </p:txBody>
      </p:sp>
    </p:spTree>
    <p:extLst>
      <p:ext uri="{BB962C8B-B14F-4D97-AF65-F5344CB8AC3E}">
        <p14:creationId xmlns:p14="http://schemas.microsoft.com/office/powerpoint/2010/main" val="313165256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3A263FA2-F12A-48EB-BE63-9B060B8765B2}" type="datetimeFigureOut">
              <a:rPr lang="en-US" smtClean="0"/>
              <a:t>9/17/2020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DB951A6-B9B8-4736-9062-2B74E8224ACB}" type="slidenum">
              <a:rPr lang="en-US" smtClean="0"/>
              <a:t>‹#›</a:t>
            </a:fld>
            <a:endParaRPr lang="en-US"/>
          </a:p>
        </p:txBody>
      </p:sp>
    </p:spTree>
    <p:extLst>
      <p:ext uri="{BB962C8B-B14F-4D97-AF65-F5344CB8AC3E}">
        <p14:creationId xmlns:p14="http://schemas.microsoft.com/office/powerpoint/2010/main" val="307164332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A263FA2-F12A-48EB-BE63-9B060B8765B2}" type="datetimeFigureOut">
              <a:rPr lang="en-US" smtClean="0"/>
              <a:t>9/17/2020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DB951A6-B9B8-4736-9062-2B74E8224ACB}" type="slidenum">
              <a:rPr lang="en-US" smtClean="0"/>
              <a:t>‹#›</a:t>
            </a:fld>
            <a:endParaRPr lang="en-US"/>
          </a:p>
        </p:txBody>
      </p:sp>
    </p:spTree>
    <p:extLst>
      <p:ext uri="{BB962C8B-B14F-4D97-AF65-F5344CB8AC3E}">
        <p14:creationId xmlns:p14="http://schemas.microsoft.com/office/powerpoint/2010/main" val="377814810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3A263FA2-F12A-48EB-BE63-9B060B8765B2}" type="datetimeFigureOut">
              <a:rPr lang="en-US" smtClean="0"/>
              <a:t>9/17/2020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DB951A6-B9B8-4736-9062-2B74E8224ACB}" type="slidenum">
              <a:rPr lang="en-US" smtClean="0"/>
              <a:t>‹#›</a:t>
            </a:fld>
            <a:endParaRPr lang="en-US"/>
          </a:p>
        </p:txBody>
      </p:sp>
    </p:spTree>
    <p:extLst>
      <p:ext uri="{BB962C8B-B14F-4D97-AF65-F5344CB8AC3E}">
        <p14:creationId xmlns:p14="http://schemas.microsoft.com/office/powerpoint/2010/main" val="277764881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3A263FA2-F12A-48EB-BE63-9B060B8765B2}" type="datetimeFigureOut">
              <a:rPr lang="en-US" smtClean="0"/>
              <a:t>9/17/2020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DB951A6-B9B8-4736-9062-2B74E8224ACB}" type="slidenum">
              <a:rPr lang="en-US" smtClean="0"/>
              <a:t>‹#›</a:t>
            </a:fld>
            <a:endParaRPr lang="en-US"/>
          </a:p>
        </p:txBody>
      </p:sp>
    </p:spTree>
    <p:extLst>
      <p:ext uri="{BB962C8B-B14F-4D97-AF65-F5344CB8AC3E}">
        <p14:creationId xmlns:p14="http://schemas.microsoft.com/office/powerpoint/2010/main" val="57517354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A263FA2-F12A-48EB-BE63-9B060B8765B2}" type="datetimeFigureOut">
              <a:rPr lang="en-US" smtClean="0"/>
              <a:t>9/17/2020</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DB951A6-B9B8-4736-9062-2B74E8224ACB}" type="slidenum">
              <a:rPr lang="en-US" smtClean="0"/>
              <a:t>‹#›</a:t>
            </a:fld>
            <a:endParaRPr lang="en-US"/>
          </a:p>
        </p:txBody>
      </p:sp>
    </p:spTree>
    <p:extLst>
      <p:ext uri="{BB962C8B-B14F-4D97-AF65-F5344CB8AC3E}">
        <p14:creationId xmlns:p14="http://schemas.microsoft.com/office/powerpoint/2010/main" val="229161236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hyperlink" Target="https://ref.ly/logosres/bbackcom?ref=Bible.Ga3.1&amp;off=5&amp;ctx=+through+4:31.%0a3:1.+~Good+public+speakers" TargetMode="External"/><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5" name="TextBox 4"/>
          <p:cNvSpPr txBox="1"/>
          <p:nvPr/>
        </p:nvSpPr>
        <p:spPr>
          <a:xfrm>
            <a:off x="452582" y="2115127"/>
            <a:ext cx="11268363" cy="3077766"/>
          </a:xfrm>
          <a:prstGeom prst="rect">
            <a:avLst/>
          </a:prstGeom>
          <a:noFill/>
        </p:spPr>
        <p:txBody>
          <a:bodyPr wrap="square" rtlCol="0">
            <a:spAutoFit/>
          </a:bodyPr>
          <a:lstStyle/>
          <a:p>
            <a:pPr algn="ctr"/>
            <a:r>
              <a:rPr lang="en-US" sz="16600" dirty="0" smtClean="0">
                <a:solidFill>
                  <a:schemeClr val="bg1"/>
                </a:solidFill>
                <a:latin typeface="Viner Hand ITC" panose="03070502030502020203" pitchFamily="66" charset="0"/>
              </a:rPr>
              <a:t>Set Free</a:t>
            </a:r>
          </a:p>
          <a:p>
            <a:pPr algn="ctr"/>
            <a:r>
              <a:rPr lang="en-US" sz="2800" dirty="0" smtClean="0">
                <a:solidFill>
                  <a:schemeClr val="bg1"/>
                </a:solidFill>
                <a:latin typeface="Viner Hand ITC" panose="03070502030502020203" pitchFamily="66" charset="0"/>
              </a:rPr>
              <a:t>a study of Galatians</a:t>
            </a:r>
            <a:endParaRPr lang="en-US" sz="2800" dirty="0">
              <a:solidFill>
                <a:schemeClr val="bg1"/>
              </a:solidFill>
              <a:latin typeface="Viner Hand ITC" panose="03070502030502020203" pitchFamily="66" charset="0"/>
            </a:endParaRPr>
          </a:p>
        </p:txBody>
      </p:sp>
    </p:spTree>
    <p:extLst>
      <p:ext uri="{BB962C8B-B14F-4D97-AF65-F5344CB8AC3E}">
        <p14:creationId xmlns:p14="http://schemas.microsoft.com/office/powerpoint/2010/main" val="162076866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TextBox 2"/>
          <p:cNvSpPr txBox="1"/>
          <p:nvPr/>
        </p:nvSpPr>
        <p:spPr>
          <a:xfrm>
            <a:off x="307571" y="274320"/>
            <a:ext cx="11571316" cy="2862322"/>
          </a:xfrm>
          <a:prstGeom prst="rect">
            <a:avLst/>
          </a:prstGeom>
          <a:noFill/>
        </p:spPr>
        <p:txBody>
          <a:bodyPr wrap="square" rtlCol="0">
            <a:spAutoFit/>
          </a:bodyPr>
          <a:lstStyle/>
          <a:p>
            <a:r>
              <a:rPr lang="en-US" sz="3600" u="sng" dirty="0" smtClean="0">
                <a:solidFill>
                  <a:schemeClr val="bg1"/>
                </a:solidFill>
                <a:effectLst>
                  <a:outerShdw blurRad="38100" dist="38100" dir="2700000" algn="tl">
                    <a:srgbClr val="000000">
                      <a:alpha val="43137"/>
                    </a:srgbClr>
                  </a:outerShdw>
                </a:effectLst>
              </a:rPr>
              <a:t>Covenant</a:t>
            </a:r>
            <a:r>
              <a:rPr lang="en-US" sz="3600" dirty="0" smtClean="0">
                <a:solidFill>
                  <a:schemeClr val="bg1"/>
                </a:solidFill>
                <a:effectLst>
                  <a:outerShdw blurRad="38100" dist="38100" dir="2700000" algn="tl">
                    <a:srgbClr val="000000">
                      <a:alpha val="43137"/>
                    </a:srgbClr>
                  </a:outerShdw>
                </a:effectLst>
              </a:rPr>
              <a:t> </a:t>
            </a:r>
            <a:r>
              <a:rPr lang="en-US" sz="3600" dirty="0">
                <a:solidFill>
                  <a:schemeClr val="bg1"/>
                </a:solidFill>
                <a:effectLst>
                  <a:outerShdw blurRad="38100" dist="38100" dir="2700000" algn="tl">
                    <a:srgbClr val="000000">
                      <a:alpha val="43137"/>
                    </a:srgbClr>
                  </a:outerShdw>
                </a:effectLst>
              </a:rPr>
              <a:t>– motivated out of what is good for the other; no negotiation; a commitment not contingent on reciprocation</a:t>
            </a:r>
          </a:p>
          <a:p>
            <a:endParaRPr lang="en-US" sz="3600" dirty="0" smtClean="0">
              <a:solidFill>
                <a:schemeClr val="bg1"/>
              </a:solidFill>
              <a:effectLst>
                <a:outerShdw blurRad="38100" dist="38100" dir="2700000" algn="tl">
                  <a:srgbClr val="000000">
                    <a:alpha val="43137"/>
                  </a:srgbClr>
                </a:outerShdw>
              </a:effectLst>
            </a:endParaRPr>
          </a:p>
          <a:p>
            <a:endParaRPr lang="en-US" sz="3600" dirty="0">
              <a:solidFill>
                <a:schemeClr val="bg1"/>
              </a:solidFill>
              <a:effectLst>
                <a:outerShdw blurRad="38100" dist="38100" dir="2700000" algn="tl">
                  <a:srgbClr val="000000">
                    <a:alpha val="43137"/>
                  </a:srgbClr>
                </a:outerShdw>
              </a:effectLst>
            </a:endParaRPr>
          </a:p>
          <a:p>
            <a:endParaRPr lang="en-US" sz="3600" dirty="0" smtClean="0">
              <a:solidFill>
                <a:schemeClr val="bg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98732447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TextBox 2"/>
          <p:cNvSpPr txBox="1"/>
          <p:nvPr/>
        </p:nvSpPr>
        <p:spPr>
          <a:xfrm>
            <a:off x="307571" y="274320"/>
            <a:ext cx="11571316" cy="3970318"/>
          </a:xfrm>
          <a:prstGeom prst="rect">
            <a:avLst/>
          </a:prstGeom>
          <a:noFill/>
        </p:spPr>
        <p:txBody>
          <a:bodyPr wrap="square" rtlCol="0">
            <a:spAutoFit/>
          </a:bodyPr>
          <a:lstStyle/>
          <a:p>
            <a:r>
              <a:rPr lang="en-US" sz="3600" u="sng" dirty="0" smtClean="0">
                <a:solidFill>
                  <a:schemeClr val="bg1"/>
                </a:solidFill>
                <a:effectLst>
                  <a:outerShdw blurRad="38100" dist="38100" dir="2700000" algn="tl">
                    <a:srgbClr val="000000">
                      <a:alpha val="43137"/>
                    </a:srgbClr>
                  </a:outerShdw>
                </a:effectLst>
              </a:rPr>
              <a:t>Covenant</a:t>
            </a:r>
            <a:r>
              <a:rPr lang="en-US" sz="3600" dirty="0" smtClean="0">
                <a:solidFill>
                  <a:schemeClr val="bg1"/>
                </a:solidFill>
                <a:effectLst>
                  <a:outerShdw blurRad="38100" dist="38100" dir="2700000" algn="tl">
                    <a:srgbClr val="000000">
                      <a:alpha val="43137"/>
                    </a:srgbClr>
                  </a:outerShdw>
                </a:effectLst>
              </a:rPr>
              <a:t> </a:t>
            </a:r>
            <a:r>
              <a:rPr lang="en-US" sz="3600" dirty="0">
                <a:solidFill>
                  <a:schemeClr val="bg1"/>
                </a:solidFill>
                <a:effectLst>
                  <a:outerShdw blurRad="38100" dist="38100" dir="2700000" algn="tl">
                    <a:srgbClr val="000000">
                      <a:alpha val="43137"/>
                    </a:srgbClr>
                  </a:outerShdw>
                </a:effectLst>
              </a:rPr>
              <a:t>– motivated out of what is good for the other; no negotiation; a commitment not contingent on reciprocation</a:t>
            </a:r>
          </a:p>
          <a:p>
            <a:endParaRPr lang="en-US" sz="3600" dirty="0" smtClean="0">
              <a:solidFill>
                <a:schemeClr val="bg1"/>
              </a:solidFill>
              <a:effectLst>
                <a:outerShdw blurRad="38100" dist="38100" dir="2700000" algn="tl">
                  <a:srgbClr val="000000">
                    <a:alpha val="43137"/>
                  </a:srgbClr>
                </a:outerShdw>
              </a:effectLst>
            </a:endParaRPr>
          </a:p>
          <a:p>
            <a:endParaRPr lang="en-US" sz="3600" dirty="0">
              <a:solidFill>
                <a:schemeClr val="bg1"/>
              </a:solidFill>
              <a:effectLst>
                <a:outerShdw blurRad="38100" dist="38100" dir="2700000" algn="tl">
                  <a:srgbClr val="000000">
                    <a:alpha val="43137"/>
                  </a:srgbClr>
                </a:outerShdw>
              </a:effectLst>
            </a:endParaRPr>
          </a:p>
          <a:p>
            <a:endParaRPr lang="en-US" sz="3600" dirty="0" smtClean="0">
              <a:solidFill>
                <a:schemeClr val="bg1"/>
              </a:solidFill>
              <a:effectLst>
                <a:outerShdw blurRad="38100" dist="38100" dir="2700000" algn="tl">
                  <a:srgbClr val="000000">
                    <a:alpha val="43137"/>
                  </a:srgbClr>
                </a:outerShdw>
              </a:effectLst>
            </a:endParaRPr>
          </a:p>
          <a:p>
            <a:r>
              <a:rPr lang="en-US" sz="3600" u="sng" dirty="0" smtClean="0"/>
              <a:t>Contract</a:t>
            </a:r>
            <a:r>
              <a:rPr lang="en-US" sz="3600" dirty="0" smtClean="0"/>
              <a:t> </a:t>
            </a:r>
            <a:r>
              <a:rPr lang="en-US" sz="3600" dirty="0"/>
              <a:t>– motivated out of selfish gain; negotiated; </a:t>
            </a:r>
            <a:r>
              <a:rPr lang="en-US" sz="3600" dirty="0" smtClean="0"/>
              <a:t>a commitment </a:t>
            </a:r>
            <a:r>
              <a:rPr lang="en-US" sz="3600" dirty="0"/>
              <a:t>contingent on reciprocation </a:t>
            </a:r>
          </a:p>
        </p:txBody>
      </p:sp>
    </p:spTree>
    <p:extLst>
      <p:ext uri="{BB962C8B-B14F-4D97-AF65-F5344CB8AC3E}">
        <p14:creationId xmlns:p14="http://schemas.microsoft.com/office/powerpoint/2010/main" val="23956300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TextBox 2"/>
          <p:cNvSpPr txBox="1"/>
          <p:nvPr/>
        </p:nvSpPr>
        <p:spPr>
          <a:xfrm>
            <a:off x="307571" y="274320"/>
            <a:ext cx="11571316" cy="2308324"/>
          </a:xfrm>
          <a:prstGeom prst="rect">
            <a:avLst/>
          </a:prstGeom>
          <a:noFill/>
        </p:spPr>
        <p:txBody>
          <a:bodyPr wrap="square" rtlCol="0">
            <a:spAutoFit/>
          </a:bodyPr>
          <a:lstStyle/>
          <a:p>
            <a:pPr algn="ctr"/>
            <a:r>
              <a:rPr lang="en-US" sz="3600" dirty="0" smtClean="0">
                <a:solidFill>
                  <a:schemeClr val="bg1"/>
                </a:solidFill>
                <a:effectLst>
                  <a:outerShdw blurRad="38100" dist="38100" dir="2700000" algn="tl">
                    <a:srgbClr val="000000">
                      <a:alpha val="43137"/>
                    </a:srgbClr>
                  </a:outerShdw>
                </a:effectLst>
              </a:rPr>
              <a:t>What </a:t>
            </a:r>
            <a:r>
              <a:rPr lang="en-US" sz="3600" dirty="0">
                <a:solidFill>
                  <a:schemeClr val="bg1"/>
                </a:solidFill>
                <a:effectLst>
                  <a:outerShdw blurRad="38100" dist="38100" dir="2700000" algn="tl">
                    <a:srgbClr val="000000">
                      <a:alpha val="43137"/>
                    </a:srgbClr>
                  </a:outerShdw>
                </a:effectLst>
              </a:rPr>
              <a:t>is </a:t>
            </a:r>
            <a:r>
              <a:rPr lang="en-US" sz="3600" dirty="0" smtClean="0">
                <a:solidFill>
                  <a:schemeClr val="bg1"/>
                </a:solidFill>
                <a:effectLst>
                  <a:outerShdw blurRad="38100" dist="38100" dir="2700000" algn="tl">
                    <a:srgbClr val="000000">
                      <a:alpha val="43137"/>
                    </a:srgbClr>
                  </a:outerShdw>
                </a:effectLst>
              </a:rPr>
              <a:t>your </a:t>
            </a:r>
            <a:r>
              <a:rPr lang="en-US" sz="3600" dirty="0">
                <a:solidFill>
                  <a:schemeClr val="bg1"/>
                </a:solidFill>
                <a:effectLst>
                  <a:outerShdw blurRad="38100" dist="38100" dir="2700000" algn="tl">
                    <a:srgbClr val="000000">
                      <a:alpha val="43137"/>
                    </a:srgbClr>
                  </a:outerShdw>
                </a:effectLst>
              </a:rPr>
              <a:t>responsibility</a:t>
            </a:r>
            <a:r>
              <a:rPr lang="en-US" sz="3600" dirty="0" smtClean="0">
                <a:solidFill>
                  <a:schemeClr val="bg1"/>
                </a:solidFill>
                <a:effectLst>
                  <a:outerShdw blurRad="38100" dist="38100" dir="2700000" algn="tl">
                    <a:srgbClr val="000000">
                      <a:alpha val="43137"/>
                    </a:srgbClr>
                  </a:outerShdw>
                </a:effectLst>
              </a:rPr>
              <a:t>?</a:t>
            </a:r>
          </a:p>
          <a:p>
            <a:endParaRPr lang="en-US" sz="3600" dirty="0" smtClean="0">
              <a:solidFill>
                <a:schemeClr val="bg1"/>
              </a:solidFill>
              <a:effectLst>
                <a:outerShdw blurRad="38100" dist="38100" dir="2700000" algn="tl">
                  <a:srgbClr val="000000">
                    <a:alpha val="43137"/>
                  </a:srgbClr>
                </a:outerShdw>
              </a:effectLst>
            </a:endParaRPr>
          </a:p>
          <a:p>
            <a:endParaRPr lang="en-US" sz="3600" dirty="0">
              <a:solidFill>
                <a:schemeClr val="bg1"/>
              </a:solidFill>
              <a:effectLst>
                <a:outerShdw blurRad="38100" dist="38100" dir="2700000" algn="tl">
                  <a:srgbClr val="000000">
                    <a:alpha val="43137"/>
                  </a:srgbClr>
                </a:outerShdw>
              </a:effectLst>
            </a:endParaRPr>
          </a:p>
          <a:p>
            <a:endParaRPr lang="en-US" sz="3600" dirty="0">
              <a:solidFill>
                <a:schemeClr val="bg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3214651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TextBox 2"/>
          <p:cNvSpPr txBox="1"/>
          <p:nvPr/>
        </p:nvSpPr>
        <p:spPr>
          <a:xfrm>
            <a:off x="307571" y="274320"/>
            <a:ext cx="11571316" cy="2862322"/>
          </a:xfrm>
          <a:prstGeom prst="rect">
            <a:avLst/>
          </a:prstGeom>
          <a:noFill/>
        </p:spPr>
        <p:txBody>
          <a:bodyPr wrap="square" rtlCol="0">
            <a:spAutoFit/>
          </a:bodyPr>
          <a:lstStyle/>
          <a:p>
            <a:pPr algn="ctr"/>
            <a:r>
              <a:rPr lang="en-US" sz="3600" dirty="0" smtClean="0">
                <a:solidFill>
                  <a:schemeClr val="bg1"/>
                </a:solidFill>
                <a:effectLst>
                  <a:outerShdw blurRad="38100" dist="38100" dir="2700000" algn="tl">
                    <a:srgbClr val="000000">
                      <a:alpha val="43137"/>
                    </a:srgbClr>
                  </a:outerShdw>
                </a:effectLst>
              </a:rPr>
              <a:t>What </a:t>
            </a:r>
            <a:r>
              <a:rPr lang="en-US" sz="3600" dirty="0">
                <a:solidFill>
                  <a:schemeClr val="bg1"/>
                </a:solidFill>
                <a:effectLst>
                  <a:outerShdw blurRad="38100" dist="38100" dir="2700000" algn="tl">
                    <a:srgbClr val="000000">
                      <a:alpha val="43137"/>
                    </a:srgbClr>
                  </a:outerShdw>
                </a:effectLst>
              </a:rPr>
              <a:t>is </a:t>
            </a:r>
            <a:r>
              <a:rPr lang="en-US" sz="3600" dirty="0" smtClean="0">
                <a:solidFill>
                  <a:schemeClr val="bg1"/>
                </a:solidFill>
                <a:effectLst>
                  <a:outerShdw blurRad="38100" dist="38100" dir="2700000" algn="tl">
                    <a:srgbClr val="000000">
                      <a:alpha val="43137"/>
                    </a:srgbClr>
                  </a:outerShdw>
                </a:effectLst>
              </a:rPr>
              <a:t>your </a:t>
            </a:r>
            <a:r>
              <a:rPr lang="en-US" sz="3600" dirty="0">
                <a:solidFill>
                  <a:schemeClr val="bg1"/>
                </a:solidFill>
                <a:effectLst>
                  <a:outerShdw blurRad="38100" dist="38100" dir="2700000" algn="tl">
                    <a:srgbClr val="000000">
                      <a:alpha val="43137"/>
                    </a:srgbClr>
                  </a:outerShdw>
                </a:effectLst>
              </a:rPr>
              <a:t>responsibility</a:t>
            </a:r>
            <a:r>
              <a:rPr lang="en-US" sz="3600" dirty="0" smtClean="0">
                <a:solidFill>
                  <a:schemeClr val="bg1"/>
                </a:solidFill>
                <a:effectLst>
                  <a:outerShdw blurRad="38100" dist="38100" dir="2700000" algn="tl">
                    <a:srgbClr val="000000">
                      <a:alpha val="43137"/>
                    </a:srgbClr>
                  </a:outerShdw>
                </a:effectLst>
              </a:rPr>
              <a:t>?</a:t>
            </a:r>
          </a:p>
          <a:p>
            <a:endParaRPr lang="en-US" sz="3600" dirty="0" smtClean="0">
              <a:solidFill>
                <a:schemeClr val="bg1"/>
              </a:solidFill>
              <a:effectLst>
                <a:outerShdw blurRad="38100" dist="38100" dir="2700000" algn="tl">
                  <a:srgbClr val="000000">
                    <a:alpha val="43137"/>
                  </a:srgbClr>
                </a:outerShdw>
              </a:effectLst>
            </a:endParaRPr>
          </a:p>
          <a:p>
            <a:endParaRPr lang="en-US" sz="3600" dirty="0">
              <a:solidFill>
                <a:schemeClr val="bg1"/>
              </a:solidFill>
              <a:effectLst>
                <a:outerShdw blurRad="38100" dist="38100" dir="2700000" algn="tl">
                  <a:srgbClr val="000000">
                    <a:alpha val="43137"/>
                  </a:srgbClr>
                </a:outerShdw>
              </a:effectLst>
            </a:endParaRPr>
          </a:p>
          <a:p>
            <a:endParaRPr lang="en-US" sz="3600" dirty="0">
              <a:solidFill>
                <a:schemeClr val="bg1"/>
              </a:solidFill>
              <a:effectLst>
                <a:outerShdw blurRad="38100" dist="38100" dir="2700000" algn="tl">
                  <a:srgbClr val="000000">
                    <a:alpha val="43137"/>
                  </a:srgbClr>
                </a:outerShdw>
              </a:effectLst>
            </a:endParaRPr>
          </a:p>
          <a:p>
            <a:pPr algn="ctr"/>
            <a:r>
              <a:rPr lang="en-US" sz="3600" dirty="0" smtClean="0">
                <a:solidFill>
                  <a:schemeClr val="bg1"/>
                </a:solidFill>
                <a:effectLst>
                  <a:outerShdw blurRad="38100" dist="38100" dir="2700000" algn="tl">
                    <a:srgbClr val="000000">
                      <a:alpha val="43137"/>
                    </a:srgbClr>
                  </a:outerShdw>
                </a:effectLst>
              </a:rPr>
              <a:t>To live </a:t>
            </a:r>
            <a:r>
              <a:rPr lang="en-US" sz="3600" dirty="0">
                <a:solidFill>
                  <a:schemeClr val="bg1"/>
                </a:solidFill>
                <a:effectLst>
                  <a:outerShdw blurRad="38100" dist="38100" dir="2700000" algn="tl">
                    <a:srgbClr val="000000">
                      <a:alpha val="43137"/>
                    </a:srgbClr>
                  </a:outerShdw>
                </a:effectLst>
              </a:rPr>
              <a:t>in a way </a:t>
            </a:r>
            <a:r>
              <a:rPr lang="en-US" sz="3600" dirty="0" smtClean="0">
                <a:solidFill>
                  <a:schemeClr val="bg1"/>
                </a:solidFill>
                <a:effectLst>
                  <a:outerShdw blurRad="38100" dist="38100" dir="2700000" algn="tl">
                    <a:srgbClr val="000000">
                      <a:alpha val="43137"/>
                    </a:srgbClr>
                  </a:outerShdw>
                </a:effectLst>
              </a:rPr>
              <a:t>that </a:t>
            </a:r>
            <a:r>
              <a:rPr lang="en-US" sz="3600" dirty="0">
                <a:solidFill>
                  <a:schemeClr val="bg1"/>
                </a:solidFill>
                <a:effectLst>
                  <a:outerShdw blurRad="38100" dist="38100" dir="2700000" algn="tl">
                    <a:srgbClr val="000000">
                      <a:alpha val="43137"/>
                    </a:srgbClr>
                  </a:outerShdw>
                </a:effectLst>
              </a:rPr>
              <a:t>shows what is already true of </a:t>
            </a:r>
            <a:r>
              <a:rPr lang="en-US" sz="3600" dirty="0" smtClean="0">
                <a:solidFill>
                  <a:schemeClr val="bg1"/>
                </a:solidFill>
                <a:effectLst>
                  <a:outerShdw blurRad="38100" dist="38100" dir="2700000" algn="tl">
                    <a:srgbClr val="000000">
                      <a:alpha val="43137"/>
                    </a:srgbClr>
                  </a:outerShdw>
                </a:effectLst>
              </a:rPr>
              <a:t>you</a:t>
            </a:r>
            <a:endParaRPr lang="en-US" sz="6000" dirty="0">
              <a:solidFill>
                <a:schemeClr val="bg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28841208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TextBox 2"/>
          <p:cNvSpPr txBox="1"/>
          <p:nvPr/>
        </p:nvSpPr>
        <p:spPr>
          <a:xfrm>
            <a:off x="307571" y="274320"/>
            <a:ext cx="11571316" cy="4524315"/>
          </a:xfrm>
          <a:prstGeom prst="rect">
            <a:avLst/>
          </a:prstGeom>
          <a:noFill/>
        </p:spPr>
        <p:txBody>
          <a:bodyPr wrap="square" rtlCol="0">
            <a:spAutoFit/>
          </a:bodyPr>
          <a:lstStyle/>
          <a:p>
            <a:pPr algn="ctr"/>
            <a:endParaRPr lang="en-US" sz="3600" dirty="0" smtClean="0">
              <a:solidFill>
                <a:schemeClr val="bg1"/>
              </a:solidFill>
              <a:effectLst>
                <a:outerShdw blurRad="38100" dist="38100" dir="2700000" algn="tl">
                  <a:srgbClr val="000000">
                    <a:alpha val="43137"/>
                  </a:srgbClr>
                </a:outerShdw>
              </a:effectLst>
            </a:endParaRPr>
          </a:p>
          <a:p>
            <a:pPr algn="ctr"/>
            <a:r>
              <a:rPr lang="en-US" sz="3600" dirty="0" smtClean="0">
                <a:solidFill>
                  <a:schemeClr val="bg1"/>
                </a:solidFill>
                <a:effectLst>
                  <a:outerShdw blurRad="38100" dist="38100" dir="2700000" algn="tl">
                    <a:srgbClr val="000000">
                      <a:alpha val="43137"/>
                    </a:srgbClr>
                  </a:outerShdw>
                </a:effectLst>
              </a:rPr>
              <a:t>This </a:t>
            </a:r>
            <a:r>
              <a:rPr lang="en-US" sz="3600" dirty="0">
                <a:solidFill>
                  <a:schemeClr val="bg1"/>
                </a:solidFill>
                <a:effectLst>
                  <a:outerShdw blurRad="38100" dist="38100" dir="2700000" algn="tl">
                    <a:srgbClr val="000000">
                      <a:alpha val="43137"/>
                    </a:srgbClr>
                  </a:outerShdw>
                </a:effectLst>
              </a:rPr>
              <a:t>is God’s Holy Word.  Written by men, inspired by God.  God gave it to us that we may understand all things pertaining to life and godliness.  These Scriptures are not what save me but it is the One to whom they testify; that is, Jesus Christ.  The Word of God is my authority in life.  It is to shape </a:t>
            </a:r>
            <a:r>
              <a:rPr lang="en-US" sz="3600">
                <a:solidFill>
                  <a:schemeClr val="bg1"/>
                </a:solidFill>
                <a:effectLst>
                  <a:outerShdw blurRad="38100" dist="38100" dir="2700000" algn="tl">
                    <a:srgbClr val="000000">
                      <a:alpha val="43137"/>
                    </a:srgbClr>
                  </a:outerShdw>
                </a:effectLst>
              </a:rPr>
              <a:t>my </a:t>
            </a:r>
            <a:r>
              <a:rPr lang="en-US" sz="3600" smtClean="0">
                <a:solidFill>
                  <a:schemeClr val="bg1"/>
                </a:solidFill>
                <a:effectLst>
                  <a:outerShdw blurRad="38100" dist="38100" dir="2700000" algn="tl">
                    <a:srgbClr val="000000">
                      <a:alpha val="43137"/>
                    </a:srgbClr>
                  </a:outerShdw>
                </a:effectLst>
              </a:rPr>
              <a:t>thinking </a:t>
            </a:r>
            <a:r>
              <a:rPr lang="en-US" sz="3600" dirty="0">
                <a:solidFill>
                  <a:schemeClr val="bg1"/>
                </a:solidFill>
                <a:effectLst>
                  <a:outerShdw blurRad="38100" dist="38100" dir="2700000" algn="tl">
                    <a:srgbClr val="000000">
                      <a:alpha val="43137"/>
                    </a:srgbClr>
                  </a:outerShdw>
                </a:effectLst>
              </a:rPr>
              <a:t>and transform my life.  I will learn it, live it and give it to those around me.  </a:t>
            </a:r>
            <a:r>
              <a:rPr lang="en-US" sz="3600" dirty="0" smtClean="0">
                <a:solidFill>
                  <a:schemeClr val="bg1"/>
                </a:solidFill>
                <a:effectLst>
                  <a:outerShdw blurRad="38100" dist="38100" dir="2700000" algn="tl">
                    <a:srgbClr val="000000">
                      <a:alpha val="43137"/>
                    </a:srgbClr>
                  </a:outerShdw>
                </a:effectLst>
              </a:rPr>
              <a:t>Amen</a:t>
            </a:r>
            <a:endParaRPr lang="en-US" sz="3600" dirty="0">
              <a:solidFill>
                <a:schemeClr val="bg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60766930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TextBox 2"/>
          <p:cNvSpPr txBox="1"/>
          <p:nvPr/>
        </p:nvSpPr>
        <p:spPr>
          <a:xfrm>
            <a:off x="307571" y="274320"/>
            <a:ext cx="11571316" cy="5078313"/>
          </a:xfrm>
          <a:prstGeom prst="rect">
            <a:avLst/>
          </a:prstGeom>
          <a:noFill/>
        </p:spPr>
        <p:txBody>
          <a:bodyPr wrap="square" rtlCol="0">
            <a:spAutoFit/>
          </a:bodyPr>
          <a:lstStyle/>
          <a:p>
            <a:r>
              <a:rPr lang="en-US" sz="3600" baseline="30000" dirty="0" smtClean="0">
                <a:solidFill>
                  <a:schemeClr val="bg1"/>
                </a:solidFill>
                <a:effectLst>
                  <a:outerShdw blurRad="38100" dist="38100" dir="2700000" algn="tl">
                    <a:srgbClr val="000000">
                      <a:alpha val="43137"/>
                    </a:srgbClr>
                  </a:outerShdw>
                </a:effectLst>
              </a:rPr>
              <a:t>21</a:t>
            </a:r>
            <a:r>
              <a:rPr lang="en-US" sz="3600" dirty="0" smtClean="0">
                <a:solidFill>
                  <a:schemeClr val="bg1"/>
                </a:solidFill>
                <a:effectLst>
                  <a:outerShdw blurRad="38100" dist="38100" dir="2700000" algn="tl">
                    <a:srgbClr val="000000">
                      <a:alpha val="43137"/>
                    </a:srgbClr>
                  </a:outerShdw>
                </a:effectLst>
              </a:rPr>
              <a:t> </a:t>
            </a:r>
            <a:r>
              <a:rPr lang="en-US" sz="3600" dirty="0">
                <a:solidFill>
                  <a:schemeClr val="bg1"/>
                </a:solidFill>
                <a:effectLst>
                  <a:outerShdw blurRad="38100" dist="38100" dir="2700000" algn="tl">
                    <a:srgbClr val="000000">
                      <a:alpha val="43137"/>
                    </a:srgbClr>
                  </a:outerShdw>
                </a:effectLst>
              </a:rPr>
              <a:t>“Not everyone who says to me, ‘Lord, Lord,’ will enter the kingdom of heaven, but the one who does the will of my Father who is in heaven. </a:t>
            </a:r>
            <a:r>
              <a:rPr lang="en-US" sz="3600" baseline="30000" dirty="0">
                <a:solidFill>
                  <a:schemeClr val="bg1"/>
                </a:solidFill>
                <a:effectLst>
                  <a:outerShdw blurRad="38100" dist="38100" dir="2700000" algn="tl">
                    <a:srgbClr val="000000">
                      <a:alpha val="43137"/>
                    </a:srgbClr>
                  </a:outerShdw>
                </a:effectLst>
              </a:rPr>
              <a:t>22</a:t>
            </a:r>
            <a:r>
              <a:rPr lang="en-US" sz="3600" dirty="0">
                <a:solidFill>
                  <a:schemeClr val="bg1"/>
                </a:solidFill>
                <a:effectLst>
                  <a:outerShdw blurRad="38100" dist="38100" dir="2700000" algn="tl">
                    <a:srgbClr val="000000">
                      <a:alpha val="43137"/>
                    </a:srgbClr>
                  </a:outerShdw>
                </a:effectLst>
              </a:rPr>
              <a:t> On that day many will say to me, ‘Lord, Lord, did we not prophesy in your name, and cast out demons in your name, and do many mighty works in your name?’ </a:t>
            </a:r>
            <a:r>
              <a:rPr lang="en-US" sz="3600" baseline="30000" dirty="0">
                <a:solidFill>
                  <a:schemeClr val="bg1"/>
                </a:solidFill>
                <a:effectLst>
                  <a:outerShdw blurRad="38100" dist="38100" dir="2700000" algn="tl">
                    <a:srgbClr val="000000">
                      <a:alpha val="43137"/>
                    </a:srgbClr>
                  </a:outerShdw>
                </a:effectLst>
              </a:rPr>
              <a:t>23</a:t>
            </a:r>
            <a:r>
              <a:rPr lang="en-US" sz="3600" dirty="0">
                <a:solidFill>
                  <a:schemeClr val="bg1"/>
                </a:solidFill>
                <a:effectLst>
                  <a:outerShdw blurRad="38100" dist="38100" dir="2700000" algn="tl">
                    <a:srgbClr val="000000">
                      <a:alpha val="43137"/>
                    </a:srgbClr>
                  </a:outerShdw>
                </a:effectLst>
              </a:rPr>
              <a:t> And then will I declare to them, ‘I never knew you; depart from me, you workers of lawlessness.’ </a:t>
            </a:r>
            <a:endParaRPr lang="en-US" sz="3600" dirty="0" smtClean="0">
              <a:solidFill>
                <a:schemeClr val="bg1"/>
              </a:solidFill>
              <a:effectLst>
                <a:outerShdw blurRad="38100" dist="38100" dir="2700000" algn="tl">
                  <a:srgbClr val="000000">
                    <a:alpha val="43137"/>
                  </a:srgbClr>
                </a:outerShdw>
              </a:effectLst>
            </a:endParaRPr>
          </a:p>
          <a:p>
            <a:endParaRPr lang="en-US" sz="3600" dirty="0">
              <a:solidFill>
                <a:schemeClr val="bg1"/>
              </a:solidFill>
              <a:effectLst>
                <a:outerShdw blurRad="38100" dist="38100" dir="2700000" algn="tl">
                  <a:srgbClr val="000000">
                    <a:alpha val="43137"/>
                  </a:srgbClr>
                </a:outerShdw>
              </a:effectLst>
            </a:endParaRPr>
          </a:p>
          <a:p>
            <a:pPr algn="r"/>
            <a:r>
              <a:rPr lang="en-US" sz="3600" dirty="0" smtClean="0">
                <a:solidFill>
                  <a:schemeClr val="bg1"/>
                </a:solidFill>
                <a:effectLst>
                  <a:outerShdw blurRad="38100" dist="38100" dir="2700000" algn="tl">
                    <a:srgbClr val="000000">
                      <a:alpha val="43137"/>
                    </a:srgbClr>
                  </a:outerShdw>
                </a:effectLst>
              </a:rPr>
              <a:t>Matthew </a:t>
            </a:r>
            <a:r>
              <a:rPr lang="en-US" sz="3600" dirty="0">
                <a:solidFill>
                  <a:schemeClr val="bg1"/>
                </a:solidFill>
                <a:effectLst>
                  <a:outerShdw blurRad="38100" dist="38100" dir="2700000" algn="tl">
                    <a:srgbClr val="000000">
                      <a:alpha val="43137"/>
                    </a:srgbClr>
                  </a:outerShdw>
                </a:effectLst>
              </a:rPr>
              <a:t>7:21–23 (ESV) </a:t>
            </a:r>
          </a:p>
        </p:txBody>
      </p:sp>
    </p:spTree>
    <p:extLst>
      <p:ext uri="{BB962C8B-B14F-4D97-AF65-F5344CB8AC3E}">
        <p14:creationId xmlns:p14="http://schemas.microsoft.com/office/powerpoint/2010/main" val="363631581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TextBox 2"/>
          <p:cNvSpPr txBox="1"/>
          <p:nvPr/>
        </p:nvSpPr>
        <p:spPr>
          <a:xfrm>
            <a:off x="307571" y="274320"/>
            <a:ext cx="11571316" cy="6186309"/>
          </a:xfrm>
          <a:prstGeom prst="rect">
            <a:avLst/>
          </a:prstGeom>
          <a:noFill/>
        </p:spPr>
        <p:txBody>
          <a:bodyPr wrap="square" rtlCol="0">
            <a:spAutoFit/>
          </a:bodyPr>
          <a:lstStyle/>
          <a:p>
            <a:r>
              <a:rPr lang="en-US" sz="3600" baseline="30000" dirty="0" smtClean="0">
                <a:solidFill>
                  <a:schemeClr val="bg1"/>
                </a:solidFill>
                <a:effectLst>
                  <a:outerShdw blurRad="38100" dist="38100" dir="2700000" algn="tl">
                    <a:srgbClr val="000000">
                      <a:alpha val="43137"/>
                    </a:srgbClr>
                  </a:outerShdw>
                </a:effectLst>
              </a:rPr>
              <a:t>1</a:t>
            </a:r>
            <a:r>
              <a:rPr lang="en-US" sz="3600" dirty="0" smtClean="0">
                <a:solidFill>
                  <a:schemeClr val="bg1"/>
                </a:solidFill>
                <a:effectLst>
                  <a:outerShdw blurRad="38100" dist="38100" dir="2700000" algn="tl">
                    <a:srgbClr val="000000">
                      <a:alpha val="43137"/>
                    </a:srgbClr>
                  </a:outerShdw>
                </a:effectLst>
              </a:rPr>
              <a:t> </a:t>
            </a:r>
            <a:r>
              <a:rPr lang="en-US" sz="3600" dirty="0">
                <a:solidFill>
                  <a:schemeClr val="bg1"/>
                </a:solidFill>
                <a:effectLst>
                  <a:outerShdw blurRad="38100" dist="38100" dir="2700000" algn="tl">
                    <a:srgbClr val="000000">
                      <a:alpha val="43137"/>
                    </a:srgbClr>
                  </a:outerShdw>
                </a:effectLst>
              </a:rPr>
              <a:t>O foolish Galatians! Who has bewitched you? It was before your eyes that Jesus Christ was publicly portrayed as crucified. </a:t>
            </a:r>
            <a:r>
              <a:rPr lang="en-US" sz="3600" baseline="30000" dirty="0">
                <a:solidFill>
                  <a:schemeClr val="bg1"/>
                </a:solidFill>
                <a:effectLst>
                  <a:outerShdw blurRad="38100" dist="38100" dir="2700000" algn="tl">
                    <a:srgbClr val="000000">
                      <a:alpha val="43137"/>
                    </a:srgbClr>
                  </a:outerShdw>
                </a:effectLst>
              </a:rPr>
              <a:t>2</a:t>
            </a:r>
            <a:r>
              <a:rPr lang="en-US" sz="3600" dirty="0">
                <a:solidFill>
                  <a:schemeClr val="bg1"/>
                </a:solidFill>
                <a:effectLst>
                  <a:outerShdw blurRad="38100" dist="38100" dir="2700000" algn="tl">
                    <a:srgbClr val="000000">
                      <a:alpha val="43137"/>
                    </a:srgbClr>
                  </a:outerShdw>
                </a:effectLst>
              </a:rPr>
              <a:t> Let me ask you only this: Did you receive the Spirit by works of the law or by hearing with faith? </a:t>
            </a:r>
            <a:r>
              <a:rPr lang="en-US" sz="3600" baseline="30000" dirty="0">
                <a:solidFill>
                  <a:schemeClr val="bg1"/>
                </a:solidFill>
                <a:effectLst>
                  <a:outerShdw blurRad="38100" dist="38100" dir="2700000" algn="tl">
                    <a:srgbClr val="000000">
                      <a:alpha val="43137"/>
                    </a:srgbClr>
                  </a:outerShdw>
                </a:effectLst>
              </a:rPr>
              <a:t>3</a:t>
            </a:r>
            <a:r>
              <a:rPr lang="en-US" sz="3600" dirty="0">
                <a:solidFill>
                  <a:schemeClr val="bg1"/>
                </a:solidFill>
                <a:effectLst>
                  <a:outerShdw blurRad="38100" dist="38100" dir="2700000" algn="tl">
                    <a:srgbClr val="000000">
                      <a:alpha val="43137"/>
                    </a:srgbClr>
                  </a:outerShdw>
                </a:effectLst>
              </a:rPr>
              <a:t> Are you so foolish? Having begun by the Spirit, are you now being perfected by the flesh? </a:t>
            </a:r>
            <a:r>
              <a:rPr lang="en-US" sz="3600" baseline="30000" dirty="0">
                <a:solidFill>
                  <a:schemeClr val="bg1"/>
                </a:solidFill>
                <a:effectLst>
                  <a:outerShdw blurRad="38100" dist="38100" dir="2700000" algn="tl">
                    <a:srgbClr val="000000">
                      <a:alpha val="43137"/>
                    </a:srgbClr>
                  </a:outerShdw>
                </a:effectLst>
              </a:rPr>
              <a:t>4</a:t>
            </a:r>
            <a:r>
              <a:rPr lang="en-US" sz="3600" dirty="0">
                <a:solidFill>
                  <a:schemeClr val="bg1"/>
                </a:solidFill>
                <a:effectLst>
                  <a:outerShdw blurRad="38100" dist="38100" dir="2700000" algn="tl">
                    <a:srgbClr val="000000">
                      <a:alpha val="43137"/>
                    </a:srgbClr>
                  </a:outerShdw>
                </a:effectLst>
              </a:rPr>
              <a:t> Did you suffer so many things in vain—if indeed it was in vain? </a:t>
            </a:r>
            <a:r>
              <a:rPr lang="en-US" sz="3600" baseline="30000" dirty="0">
                <a:solidFill>
                  <a:schemeClr val="bg1"/>
                </a:solidFill>
                <a:effectLst>
                  <a:outerShdw blurRad="38100" dist="38100" dir="2700000" algn="tl">
                    <a:srgbClr val="000000">
                      <a:alpha val="43137"/>
                    </a:srgbClr>
                  </a:outerShdw>
                </a:effectLst>
              </a:rPr>
              <a:t>5</a:t>
            </a:r>
            <a:r>
              <a:rPr lang="en-US" sz="3600" dirty="0">
                <a:solidFill>
                  <a:schemeClr val="bg1"/>
                </a:solidFill>
                <a:effectLst>
                  <a:outerShdw blurRad="38100" dist="38100" dir="2700000" algn="tl">
                    <a:srgbClr val="000000">
                      <a:alpha val="43137"/>
                    </a:srgbClr>
                  </a:outerShdw>
                </a:effectLst>
              </a:rPr>
              <a:t> Does he who supplies the Spirit to you and works miracles among you do so by works of the law, or by hearing with faith— </a:t>
            </a:r>
            <a:r>
              <a:rPr lang="en-US" sz="3600" baseline="30000" dirty="0">
                <a:solidFill>
                  <a:schemeClr val="bg1"/>
                </a:solidFill>
                <a:effectLst>
                  <a:outerShdw blurRad="38100" dist="38100" dir="2700000" algn="tl">
                    <a:srgbClr val="000000">
                      <a:alpha val="43137"/>
                    </a:srgbClr>
                  </a:outerShdw>
                </a:effectLst>
              </a:rPr>
              <a:t>6</a:t>
            </a:r>
            <a:r>
              <a:rPr lang="en-US" sz="3600" dirty="0">
                <a:solidFill>
                  <a:schemeClr val="bg1"/>
                </a:solidFill>
                <a:effectLst>
                  <a:outerShdw blurRad="38100" dist="38100" dir="2700000" algn="tl">
                    <a:srgbClr val="000000">
                      <a:alpha val="43137"/>
                    </a:srgbClr>
                  </a:outerShdw>
                </a:effectLst>
              </a:rPr>
              <a:t> just as Abraham “believed God, and it was counted to him as righteousness”? </a:t>
            </a:r>
            <a:r>
              <a:rPr lang="en-US" sz="3600" baseline="30000" dirty="0">
                <a:solidFill>
                  <a:schemeClr val="bg1"/>
                </a:solidFill>
                <a:effectLst>
                  <a:outerShdw blurRad="38100" dist="38100" dir="2700000" algn="tl">
                    <a:srgbClr val="000000">
                      <a:alpha val="43137"/>
                    </a:srgbClr>
                  </a:outerShdw>
                </a:effectLst>
              </a:rPr>
              <a:t>7</a:t>
            </a:r>
            <a:r>
              <a:rPr lang="en-US" sz="3600" dirty="0">
                <a:solidFill>
                  <a:schemeClr val="bg1"/>
                </a:solidFill>
                <a:effectLst>
                  <a:outerShdw blurRad="38100" dist="38100" dir="2700000" algn="tl">
                    <a:srgbClr val="000000">
                      <a:alpha val="43137"/>
                    </a:srgbClr>
                  </a:outerShdw>
                </a:effectLst>
              </a:rPr>
              <a:t> Know then that it is those of faith who are the sons </a:t>
            </a:r>
            <a:r>
              <a:rPr lang="en-US" sz="3600" dirty="0" smtClean="0">
                <a:solidFill>
                  <a:schemeClr val="bg1"/>
                </a:solidFill>
                <a:effectLst>
                  <a:outerShdw blurRad="38100" dist="38100" dir="2700000" algn="tl">
                    <a:srgbClr val="000000">
                      <a:alpha val="43137"/>
                    </a:srgbClr>
                  </a:outerShdw>
                </a:effectLst>
              </a:rPr>
              <a:t>of</a:t>
            </a:r>
            <a:endParaRPr lang="en-US" sz="3600" dirty="0">
              <a:solidFill>
                <a:schemeClr val="bg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73353284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TextBox 2"/>
          <p:cNvSpPr txBox="1"/>
          <p:nvPr/>
        </p:nvSpPr>
        <p:spPr>
          <a:xfrm>
            <a:off x="307571" y="274320"/>
            <a:ext cx="11571316" cy="3416320"/>
          </a:xfrm>
          <a:prstGeom prst="rect">
            <a:avLst/>
          </a:prstGeom>
          <a:noFill/>
        </p:spPr>
        <p:txBody>
          <a:bodyPr wrap="square" rtlCol="0">
            <a:spAutoFit/>
          </a:bodyPr>
          <a:lstStyle/>
          <a:p>
            <a:r>
              <a:rPr lang="en-US" sz="3600" dirty="0">
                <a:solidFill>
                  <a:schemeClr val="bg1"/>
                </a:solidFill>
                <a:effectLst>
                  <a:outerShdw blurRad="38100" dist="38100" dir="2700000" algn="tl">
                    <a:srgbClr val="000000">
                      <a:alpha val="43137"/>
                    </a:srgbClr>
                  </a:outerShdw>
                </a:effectLst>
              </a:rPr>
              <a:t>Abraham. </a:t>
            </a:r>
            <a:r>
              <a:rPr lang="en-US" sz="3600" baseline="30000" dirty="0">
                <a:solidFill>
                  <a:schemeClr val="bg1"/>
                </a:solidFill>
                <a:effectLst>
                  <a:outerShdw blurRad="38100" dist="38100" dir="2700000" algn="tl">
                    <a:srgbClr val="000000">
                      <a:alpha val="43137"/>
                    </a:srgbClr>
                  </a:outerShdw>
                </a:effectLst>
              </a:rPr>
              <a:t>8</a:t>
            </a:r>
            <a:r>
              <a:rPr lang="en-US" sz="3600" dirty="0">
                <a:solidFill>
                  <a:schemeClr val="bg1"/>
                </a:solidFill>
                <a:effectLst>
                  <a:outerShdw blurRad="38100" dist="38100" dir="2700000" algn="tl">
                    <a:srgbClr val="000000">
                      <a:alpha val="43137"/>
                    </a:srgbClr>
                  </a:outerShdw>
                </a:effectLst>
              </a:rPr>
              <a:t> And the Scripture, foreseeing that God would justify the Gentiles by faith, preached the gospel beforehand to Abraham, saying, “In you shall all the nations be blessed.” </a:t>
            </a:r>
            <a:r>
              <a:rPr lang="en-US" sz="3600" baseline="30000" dirty="0">
                <a:solidFill>
                  <a:schemeClr val="bg1"/>
                </a:solidFill>
                <a:effectLst>
                  <a:outerShdw blurRad="38100" dist="38100" dir="2700000" algn="tl">
                    <a:srgbClr val="000000">
                      <a:alpha val="43137"/>
                    </a:srgbClr>
                  </a:outerShdw>
                </a:effectLst>
              </a:rPr>
              <a:t>9</a:t>
            </a:r>
            <a:r>
              <a:rPr lang="en-US" sz="3600" dirty="0">
                <a:solidFill>
                  <a:schemeClr val="bg1"/>
                </a:solidFill>
                <a:effectLst>
                  <a:outerShdw blurRad="38100" dist="38100" dir="2700000" algn="tl">
                    <a:srgbClr val="000000">
                      <a:alpha val="43137"/>
                    </a:srgbClr>
                  </a:outerShdw>
                </a:effectLst>
              </a:rPr>
              <a:t> So then, those who are of faith are blessed along with Abraham, the man of faith. </a:t>
            </a:r>
          </a:p>
          <a:p>
            <a:pPr algn="r"/>
            <a:r>
              <a:rPr lang="en-US" sz="3600" dirty="0">
                <a:solidFill>
                  <a:schemeClr val="bg1"/>
                </a:solidFill>
                <a:effectLst>
                  <a:outerShdw blurRad="38100" dist="38100" dir="2700000" algn="tl">
                    <a:srgbClr val="000000">
                      <a:alpha val="43137"/>
                    </a:srgbClr>
                  </a:outerShdw>
                </a:effectLst>
              </a:rPr>
              <a:t>Galatians 3:1–9 (ESV) </a:t>
            </a:r>
          </a:p>
        </p:txBody>
      </p:sp>
    </p:spTree>
    <p:extLst>
      <p:ext uri="{BB962C8B-B14F-4D97-AF65-F5344CB8AC3E}">
        <p14:creationId xmlns:p14="http://schemas.microsoft.com/office/powerpoint/2010/main" val="368678435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TextBox 2"/>
          <p:cNvSpPr txBox="1"/>
          <p:nvPr/>
        </p:nvSpPr>
        <p:spPr>
          <a:xfrm>
            <a:off x="307571" y="274320"/>
            <a:ext cx="11571316" cy="5078313"/>
          </a:xfrm>
          <a:prstGeom prst="rect">
            <a:avLst/>
          </a:prstGeom>
          <a:noFill/>
        </p:spPr>
        <p:txBody>
          <a:bodyPr wrap="square" rtlCol="0">
            <a:spAutoFit/>
          </a:bodyPr>
          <a:lstStyle/>
          <a:p>
            <a:r>
              <a:rPr lang="en-US" sz="3600" i="1" dirty="0" smtClean="0">
                <a:solidFill>
                  <a:schemeClr val="bg1"/>
                </a:solidFill>
                <a:effectLst>
                  <a:outerShdw blurRad="38100" dist="38100" dir="2700000" algn="tl">
                    <a:srgbClr val="000000">
                      <a:alpha val="43137"/>
                    </a:srgbClr>
                  </a:outerShdw>
                </a:effectLst>
              </a:rPr>
              <a:t>“Good </a:t>
            </a:r>
            <a:r>
              <a:rPr lang="en-US" sz="3600" i="1" dirty="0">
                <a:solidFill>
                  <a:schemeClr val="bg1"/>
                </a:solidFill>
                <a:effectLst>
                  <a:outerShdw blurRad="38100" dist="38100" dir="2700000" algn="tl">
                    <a:srgbClr val="000000">
                      <a:alpha val="43137"/>
                    </a:srgbClr>
                  </a:outerShdw>
                </a:effectLst>
              </a:rPr>
              <a:t>public speakers were known for their dramatic gestures and vivid accounts, enacting before their audience the very events they narrated. All major ancient writers on public speaking emphasized this vividness of speech, in which the events narrated seemed to appear before the hearers’ “very eyes” (NIV, TEV). Here Paul no doubt means that he acted out the crucifixion through his own lifestyle (2:20</a:t>
            </a:r>
            <a:r>
              <a:rPr lang="en-US" sz="3600" i="1" dirty="0" smtClean="0">
                <a:solidFill>
                  <a:schemeClr val="bg1"/>
                </a:solidFill>
                <a:effectLst>
                  <a:outerShdw blurRad="38100" dist="38100" dir="2700000" algn="tl">
                    <a:srgbClr val="000000">
                      <a:alpha val="43137"/>
                    </a:srgbClr>
                  </a:outerShdw>
                </a:effectLst>
              </a:rPr>
              <a:t>).”</a:t>
            </a:r>
            <a:endParaRPr lang="en-US" sz="3600" dirty="0">
              <a:solidFill>
                <a:schemeClr val="bg1"/>
              </a:solidFill>
              <a:effectLst>
                <a:outerShdw blurRad="38100" dist="38100" dir="2700000" algn="tl">
                  <a:srgbClr val="000000">
                    <a:alpha val="43137"/>
                  </a:srgbClr>
                </a:outerShdw>
              </a:effectLst>
            </a:endParaRPr>
          </a:p>
          <a:p>
            <a:pPr algn="r"/>
            <a:endParaRPr lang="en-US" sz="2400" dirty="0" smtClean="0">
              <a:solidFill>
                <a:schemeClr val="bg1"/>
              </a:solidFill>
              <a:effectLst>
                <a:outerShdw blurRad="38100" dist="38100" dir="2700000" algn="tl">
                  <a:srgbClr val="000000">
                    <a:alpha val="43137"/>
                  </a:srgbClr>
                </a:outerShdw>
              </a:effectLst>
            </a:endParaRPr>
          </a:p>
          <a:p>
            <a:pPr algn="r"/>
            <a:r>
              <a:rPr lang="en-US" sz="2400" dirty="0" smtClean="0">
                <a:solidFill>
                  <a:schemeClr val="bg1"/>
                </a:solidFill>
                <a:effectLst>
                  <a:outerShdw blurRad="38100" dist="38100" dir="2700000" algn="tl">
                    <a:srgbClr val="000000">
                      <a:alpha val="43137"/>
                    </a:srgbClr>
                  </a:outerShdw>
                </a:effectLst>
              </a:rPr>
              <a:t>Keener</a:t>
            </a:r>
            <a:r>
              <a:rPr lang="en-US" sz="2400" dirty="0">
                <a:solidFill>
                  <a:schemeClr val="bg1"/>
                </a:solidFill>
                <a:effectLst>
                  <a:outerShdw blurRad="38100" dist="38100" dir="2700000" algn="tl">
                    <a:srgbClr val="000000">
                      <a:alpha val="43137"/>
                    </a:srgbClr>
                  </a:outerShdw>
                </a:effectLst>
              </a:rPr>
              <a:t>, C. S. (1993). </a:t>
            </a:r>
            <a:r>
              <a:rPr lang="en-US" sz="2400" i="1" u="sng" dirty="0">
                <a:solidFill>
                  <a:schemeClr val="bg1"/>
                </a:solidFill>
                <a:effectLst>
                  <a:outerShdw blurRad="38100" dist="38100" dir="2700000" algn="tl">
                    <a:srgbClr val="000000">
                      <a:alpha val="43137"/>
                    </a:srgbClr>
                  </a:outerShdw>
                </a:effectLst>
                <a:hlinkClick r:id="rId3"/>
              </a:rPr>
              <a:t>The IVP Bible background commentary: New Testament</a:t>
            </a:r>
            <a:r>
              <a:rPr lang="en-US" sz="2400" dirty="0">
                <a:solidFill>
                  <a:schemeClr val="bg1"/>
                </a:solidFill>
                <a:effectLst>
                  <a:outerShdw blurRad="38100" dist="38100" dir="2700000" algn="tl">
                    <a:srgbClr val="000000">
                      <a:alpha val="43137"/>
                    </a:srgbClr>
                  </a:outerShdw>
                </a:effectLst>
              </a:rPr>
              <a:t> (Ga 3:1). Downers Grove, IL: </a:t>
            </a:r>
            <a:r>
              <a:rPr lang="en-US" sz="2400" dirty="0" err="1">
                <a:solidFill>
                  <a:schemeClr val="bg1"/>
                </a:solidFill>
                <a:effectLst>
                  <a:outerShdw blurRad="38100" dist="38100" dir="2700000" algn="tl">
                    <a:srgbClr val="000000">
                      <a:alpha val="43137"/>
                    </a:srgbClr>
                  </a:outerShdw>
                </a:effectLst>
              </a:rPr>
              <a:t>InterVarsity</a:t>
            </a:r>
            <a:r>
              <a:rPr lang="en-US" sz="2400" dirty="0">
                <a:solidFill>
                  <a:schemeClr val="bg1"/>
                </a:solidFill>
                <a:effectLst>
                  <a:outerShdw blurRad="38100" dist="38100" dir="2700000" algn="tl">
                    <a:srgbClr val="000000">
                      <a:alpha val="43137"/>
                    </a:srgbClr>
                  </a:outerShdw>
                </a:effectLst>
              </a:rPr>
              <a:t> Press</a:t>
            </a:r>
            <a:r>
              <a:rPr lang="en-US" sz="2400" dirty="0" smtClean="0">
                <a:solidFill>
                  <a:schemeClr val="bg1"/>
                </a:solidFill>
                <a:effectLst>
                  <a:outerShdw blurRad="38100" dist="38100" dir="2700000" algn="tl">
                    <a:srgbClr val="000000">
                      <a:alpha val="43137"/>
                    </a:srgbClr>
                  </a:outerShdw>
                </a:effectLst>
              </a:rPr>
              <a:t>.</a:t>
            </a:r>
            <a:endParaRPr lang="en-US" sz="1200" dirty="0">
              <a:solidFill>
                <a:schemeClr val="bg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26375319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TextBox 2"/>
          <p:cNvSpPr txBox="1"/>
          <p:nvPr/>
        </p:nvSpPr>
        <p:spPr>
          <a:xfrm>
            <a:off x="307571" y="274320"/>
            <a:ext cx="11571316" cy="6463308"/>
          </a:xfrm>
          <a:prstGeom prst="rect">
            <a:avLst/>
          </a:prstGeom>
          <a:noFill/>
        </p:spPr>
        <p:txBody>
          <a:bodyPr wrap="square" rtlCol="0">
            <a:spAutoFit/>
          </a:bodyPr>
          <a:lstStyle/>
          <a:p>
            <a:r>
              <a:rPr lang="en-US" sz="3600" baseline="30000" dirty="0" smtClean="0">
                <a:solidFill>
                  <a:schemeClr val="bg1"/>
                </a:solidFill>
                <a:effectLst>
                  <a:outerShdw blurRad="38100" dist="38100" dir="2700000" algn="tl">
                    <a:srgbClr val="000000">
                      <a:alpha val="43137"/>
                    </a:srgbClr>
                  </a:outerShdw>
                </a:effectLst>
              </a:rPr>
              <a:t>9</a:t>
            </a:r>
            <a:r>
              <a:rPr lang="en-US" sz="3600" dirty="0" smtClean="0">
                <a:solidFill>
                  <a:schemeClr val="bg1"/>
                </a:solidFill>
                <a:effectLst>
                  <a:outerShdw blurRad="38100" dist="38100" dir="2700000" algn="tl">
                    <a:srgbClr val="000000">
                      <a:alpha val="43137"/>
                    </a:srgbClr>
                  </a:outerShdw>
                </a:effectLst>
              </a:rPr>
              <a:t> </a:t>
            </a:r>
            <a:r>
              <a:rPr lang="en-US" sz="3600" dirty="0">
                <a:solidFill>
                  <a:schemeClr val="bg1"/>
                </a:solidFill>
                <a:effectLst>
                  <a:outerShdw blurRad="38100" dist="38100" dir="2700000" algn="tl">
                    <a:srgbClr val="000000">
                      <a:alpha val="43137"/>
                    </a:srgbClr>
                  </a:outerShdw>
                </a:effectLst>
              </a:rPr>
              <a:t>You, however, are not in the flesh but in the Spirit, if in fact the Spirit of God dwells in you. Anyone who does not have the Spirit of Christ does not belong to him. </a:t>
            </a:r>
            <a:endParaRPr lang="en-US" sz="3600" dirty="0" smtClean="0">
              <a:solidFill>
                <a:schemeClr val="bg1"/>
              </a:solidFill>
              <a:effectLst>
                <a:outerShdw blurRad="38100" dist="38100" dir="2700000" algn="tl">
                  <a:srgbClr val="000000">
                    <a:alpha val="43137"/>
                  </a:srgbClr>
                </a:outerShdw>
              </a:effectLst>
            </a:endParaRPr>
          </a:p>
          <a:p>
            <a:pPr algn="r"/>
            <a:r>
              <a:rPr lang="en-US" sz="3600" dirty="0" smtClean="0">
                <a:solidFill>
                  <a:schemeClr val="bg1"/>
                </a:solidFill>
                <a:effectLst>
                  <a:outerShdw blurRad="38100" dist="38100" dir="2700000" algn="tl">
                    <a:srgbClr val="000000">
                      <a:alpha val="43137"/>
                    </a:srgbClr>
                  </a:outerShdw>
                </a:effectLst>
              </a:rPr>
              <a:t>Romans </a:t>
            </a:r>
            <a:r>
              <a:rPr lang="en-US" sz="3600" dirty="0">
                <a:solidFill>
                  <a:schemeClr val="bg1"/>
                </a:solidFill>
                <a:effectLst>
                  <a:outerShdw blurRad="38100" dist="38100" dir="2700000" algn="tl">
                    <a:srgbClr val="000000">
                      <a:alpha val="43137"/>
                    </a:srgbClr>
                  </a:outerShdw>
                </a:effectLst>
              </a:rPr>
              <a:t>8:9 (ESV) </a:t>
            </a:r>
          </a:p>
          <a:p>
            <a:endParaRPr lang="en-US" sz="3600" dirty="0">
              <a:solidFill>
                <a:schemeClr val="bg1"/>
              </a:solidFill>
              <a:effectLst>
                <a:outerShdw blurRad="38100" dist="38100" dir="2700000" algn="tl">
                  <a:srgbClr val="000000">
                    <a:alpha val="43137"/>
                  </a:srgbClr>
                </a:outerShdw>
              </a:effectLst>
            </a:endParaRPr>
          </a:p>
          <a:p>
            <a:r>
              <a:rPr lang="en-US" sz="3600" dirty="0">
                <a:solidFill>
                  <a:schemeClr val="bg1"/>
                </a:solidFill>
                <a:effectLst>
                  <a:outerShdw blurRad="38100" dist="38100" dir="2700000" algn="tl">
                    <a:srgbClr val="000000">
                      <a:alpha val="43137"/>
                    </a:srgbClr>
                  </a:outerShdw>
                </a:effectLst>
              </a:rPr>
              <a:t> </a:t>
            </a:r>
            <a:r>
              <a:rPr lang="en-US" sz="3600" baseline="30000" dirty="0" smtClean="0">
                <a:solidFill>
                  <a:schemeClr val="bg1"/>
                </a:solidFill>
                <a:effectLst>
                  <a:outerShdw blurRad="38100" dist="38100" dir="2700000" algn="tl">
                    <a:srgbClr val="000000">
                      <a:alpha val="43137"/>
                    </a:srgbClr>
                  </a:outerShdw>
                </a:effectLst>
              </a:rPr>
              <a:t>13</a:t>
            </a:r>
            <a:r>
              <a:rPr lang="en-US" sz="3600" dirty="0" smtClean="0">
                <a:solidFill>
                  <a:schemeClr val="bg1"/>
                </a:solidFill>
                <a:effectLst>
                  <a:outerShdw blurRad="38100" dist="38100" dir="2700000" algn="tl">
                    <a:srgbClr val="000000">
                      <a:alpha val="43137"/>
                    </a:srgbClr>
                  </a:outerShdw>
                </a:effectLst>
              </a:rPr>
              <a:t> </a:t>
            </a:r>
            <a:r>
              <a:rPr lang="en-US" sz="3600" dirty="0">
                <a:solidFill>
                  <a:schemeClr val="bg1"/>
                </a:solidFill>
                <a:effectLst>
                  <a:outerShdw blurRad="38100" dist="38100" dir="2700000" algn="tl">
                    <a:srgbClr val="000000">
                      <a:alpha val="43137"/>
                    </a:srgbClr>
                  </a:outerShdw>
                </a:effectLst>
              </a:rPr>
              <a:t>In him you also, when you heard the word of truth, the gospel of your salvation, and believed in him, were sealed with the promised Holy Spirit, </a:t>
            </a:r>
            <a:r>
              <a:rPr lang="en-US" sz="3600" baseline="30000" dirty="0">
                <a:solidFill>
                  <a:schemeClr val="bg1"/>
                </a:solidFill>
                <a:effectLst>
                  <a:outerShdw blurRad="38100" dist="38100" dir="2700000" algn="tl">
                    <a:srgbClr val="000000">
                      <a:alpha val="43137"/>
                    </a:srgbClr>
                  </a:outerShdw>
                </a:effectLst>
              </a:rPr>
              <a:t>14</a:t>
            </a:r>
            <a:r>
              <a:rPr lang="en-US" sz="3600" dirty="0">
                <a:solidFill>
                  <a:schemeClr val="bg1"/>
                </a:solidFill>
                <a:effectLst>
                  <a:outerShdw blurRad="38100" dist="38100" dir="2700000" algn="tl">
                    <a:srgbClr val="000000">
                      <a:alpha val="43137"/>
                    </a:srgbClr>
                  </a:outerShdw>
                </a:effectLst>
              </a:rPr>
              <a:t> who is the guarantee of our inheritance until we acquire possession of it, to the praise of his glory. </a:t>
            </a:r>
            <a:endParaRPr lang="en-US" sz="3600" dirty="0" smtClean="0">
              <a:solidFill>
                <a:schemeClr val="bg1"/>
              </a:solidFill>
              <a:effectLst>
                <a:outerShdw blurRad="38100" dist="38100" dir="2700000" algn="tl">
                  <a:srgbClr val="000000">
                    <a:alpha val="43137"/>
                  </a:srgbClr>
                </a:outerShdw>
              </a:effectLst>
            </a:endParaRPr>
          </a:p>
          <a:p>
            <a:pPr algn="r"/>
            <a:r>
              <a:rPr lang="en-US" sz="3600" dirty="0" smtClean="0">
                <a:solidFill>
                  <a:schemeClr val="bg1"/>
                </a:solidFill>
                <a:effectLst>
                  <a:outerShdw blurRad="38100" dist="38100" dir="2700000" algn="tl">
                    <a:srgbClr val="000000">
                      <a:alpha val="43137"/>
                    </a:srgbClr>
                  </a:outerShdw>
                </a:effectLst>
              </a:rPr>
              <a:t>Ephesians </a:t>
            </a:r>
            <a:r>
              <a:rPr lang="en-US" sz="3600" dirty="0">
                <a:solidFill>
                  <a:schemeClr val="bg1"/>
                </a:solidFill>
                <a:effectLst>
                  <a:outerShdw blurRad="38100" dist="38100" dir="2700000" algn="tl">
                    <a:srgbClr val="000000">
                      <a:alpha val="43137"/>
                    </a:srgbClr>
                  </a:outerShdw>
                </a:effectLst>
              </a:rPr>
              <a:t>1:13–14 (ESV) </a:t>
            </a:r>
          </a:p>
          <a:p>
            <a:endParaRPr lang="en-US" dirty="0"/>
          </a:p>
        </p:txBody>
      </p:sp>
    </p:spTree>
    <p:extLst>
      <p:ext uri="{BB962C8B-B14F-4D97-AF65-F5344CB8AC3E}">
        <p14:creationId xmlns:p14="http://schemas.microsoft.com/office/powerpoint/2010/main" val="372648616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TextBox 2"/>
          <p:cNvSpPr txBox="1"/>
          <p:nvPr/>
        </p:nvSpPr>
        <p:spPr>
          <a:xfrm>
            <a:off x="307571" y="274320"/>
            <a:ext cx="11571316" cy="2862322"/>
          </a:xfrm>
          <a:prstGeom prst="rect">
            <a:avLst/>
          </a:prstGeom>
          <a:noFill/>
        </p:spPr>
        <p:txBody>
          <a:bodyPr wrap="square" rtlCol="0">
            <a:spAutoFit/>
          </a:bodyPr>
          <a:lstStyle/>
          <a:p>
            <a:pPr algn="ctr"/>
            <a:endParaRPr lang="en-US" sz="3600" dirty="0" smtClean="0">
              <a:solidFill>
                <a:schemeClr val="bg1"/>
              </a:solidFill>
              <a:effectLst>
                <a:outerShdw blurRad="38100" dist="38100" dir="2700000" algn="tl">
                  <a:srgbClr val="000000">
                    <a:alpha val="43137"/>
                  </a:srgbClr>
                </a:outerShdw>
              </a:effectLst>
            </a:endParaRPr>
          </a:p>
          <a:p>
            <a:pPr algn="ctr"/>
            <a:endParaRPr lang="en-US" sz="3600" dirty="0">
              <a:solidFill>
                <a:schemeClr val="bg1"/>
              </a:solidFill>
              <a:effectLst>
                <a:outerShdw blurRad="38100" dist="38100" dir="2700000" algn="tl">
                  <a:srgbClr val="000000">
                    <a:alpha val="43137"/>
                  </a:srgbClr>
                </a:outerShdw>
              </a:effectLst>
            </a:endParaRPr>
          </a:p>
          <a:p>
            <a:pPr algn="ctr"/>
            <a:endParaRPr lang="en-US" sz="3600" dirty="0" smtClean="0">
              <a:solidFill>
                <a:schemeClr val="bg1"/>
              </a:solidFill>
              <a:effectLst>
                <a:outerShdw blurRad="38100" dist="38100" dir="2700000" algn="tl">
                  <a:srgbClr val="000000">
                    <a:alpha val="43137"/>
                  </a:srgbClr>
                </a:outerShdw>
              </a:effectLst>
            </a:endParaRPr>
          </a:p>
          <a:p>
            <a:pPr algn="ctr"/>
            <a:endParaRPr lang="en-US" sz="3600" dirty="0">
              <a:solidFill>
                <a:schemeClr val="bg1"/>
              </a:solidFill>
              <a:effectLst>
                <a:outerShdw blurRad="38100" dist="38100" dir="2700000" algn="tl">
                  <a:srgbClr val="000000">
                    <a:alpha val="43137"/>
                  </a:srgbClr>
                </a:outerShdw>
              </a:effectLst>
            </a:endParaRPr>
          </a:p>
          <a:p>
            <a:pPr algn="ctr"/>
            <a:r>
              <a:rPr lang="en-US" sz="3600" dirty="0" smtClean="0">
                <a:solidFill>
                  <a:schemeClr val="bg1"/>
                </a:solidFill>
                <a:effectLst>
                  <a:outerShdw blurRad="38100" dist="38100" dir="2700000" algn="tl">
                    <a:srgbClr val="000000">
                      <a:alpha val="43137"/>
                    </a:srgbClr>
                  </a:outerShdw>
                </a:effectLst>
              </a:rPr>
              <a:t>You </a:t>
            </a:r>
            <a:r>
              <a:rPr lang="en-US" sz="3600" dirty="0">
                <a:solidFill>
                  <a:schemeClr val="bg1"/>
                </a:solidFill>
                <a:effectLst>
                  <a:outerShdw blurRad="38100" dist="38100" dir="2700000" algn="tl">
                    <a:srgbClr val="000000">
                      <a:alpha val="43137"/>
                    </a:srgbClr>
                  </a:outerShdw>
                </a:effectLst>
              </a:rPr>
              <a:t>can’t bargain your way to freedom, it’s only by faith</a:t>
            </a:r>
          </a:p>
        </p:txBody>
      </p:sp>
    </p:spTree>
    <p:extLst>
      <p:ext uri="{BB962C8B-B14F-4D97-AF65-F5344CB8AC3E}">
        <p14:creationId xmlns:p14="http://schemas.microsoft.com/office/powerpoint/2010/main" val="276305023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TextBox 2"/>
          <p:cNvSpPr txBox="1"/>
          <p:nvPr/>
        </p:nvSpPr>
        <p:spPr>
          <a:xfrm>
            <a:off x="307571" y="274320"/>
            <a:ext cx="11571316" cy="2862322"/>
          </a:xfrm>
          <a:prstGeom prst="rect">
            <a:avLst/>
          </a:prstGeom>
          <a:noFill/>
        </p:spPr>
        <p:txBody>
          <a:bodyPr wrap="square" rtlCol="0">
            <a:spAutoFit/>
          </a:bodyPr>
          <a:lstStyle/>
          <a:p>
            <a:pPr algn="ctr"/>
            <a:endParaRPr lang="en-US" sz="3600" dirty="0" smtClean="0">
              <a:solidFill>
                <a:schemeClr val="bg1"/>
              </a:solidFill>
              <a:effectLst>
                <a:outerShdw blurRad="38100" dist="38100" dir="2700000" algn="tl">
                  <a:srgbClr val="000000">
                    <a:alpha val="43137"/>
                  </a:srgbClr>
                </a:outerShdw>
              </a:effectLst>
            </a:endParaRPr>
          </a:p>
          <a:p>
            <a:pPr algn="ctr"/>
            <a:endParaRPr lang="en-US" sz="3600" dirty="0">
              <a:solidFill>
                <a:schemeClr val="bg1"/>
              </a:solidFill>
              <a:effectLst>
                <a:outerShdw blurRad="38100" dist="38100" dir="2700000" algn="tl">
                  <a:srgbClr val="000000">
                    <a:alpha val="43137"/>
                  </a:srgbClr>
                </a:outerShdw>
              </a:effectLst>
            </a:endParaRPr>
          </a:p>
          <a:p>
            <a:pPr algn="ctr"/>
            <a:endParaRPr lang="en-US" sz="3600" dirty="0" smtClean="0">
              <a:solidFill>
                <a:schemeClr val="bg1"/>
              </a:solidFill>
              <a:effectLst>
                <a:outerShdw blurRad="38100" dist="38100" dir="2700000" algn="tl">
                  <a:srgbClr val="000000">
                    <a:alpha val="43137"/>
                  </a:srgbClr>
                </a:outerShdw>
              </a:effectLst>
            </a:endParaRPr>
          </a:p>
          <a:p>
            <a:pPr algn="ctr"/>
            <a:endParaRPr lang="en-US" sz="3600" dirty="0">
              <a:solidFill>
                <a:schemeClr val="bg1"/>
              </a:solidFill>
              <a:effectLst>
                <a:outerShdw blurRad="38100" dist="38100" dir="2700000" algn="tl">
                  <a:srgbClr val="000000">
                    <a:alpha val="43137"/>
                  </a:srgbClr>
                </a:outerShdw>
              </a:effectLst>
            </a:endParaRPr>
          </a:p>
          <a:p>
            <a:pPr algn="ctr"/>
            <a:r>
              <a:rPr lang="en-US" sz="3600" dirty="0">
                <a:solidFill>
                  <a:schemeClr val="bg1"/>
                </a:solidFill>
                <a:effectLst>
                  <a:outerShdw blurRad="38100" dist="38100" dir="2700000" algn="tl">
                    <a:srgbClr val="000000">
                      <a:alpha val="43137"/>
                    </a:srgbClr>
                  </a:outerShdw>
                </a:effectLst>
              </a:rPr>
              <a:t>T</a:t>
            </a:r>
            <a:r>
              <a:rPr lang="en-US" sz="3600" dirty="0" smtClean="0">
                <a:solidFill>
                  <a:schemeClr val="bg1"/>
                </a:solidFill>
                <a:effectLst>
                  <a:outerShdw blurRad="38100" dist="38100" dir="2700000" algn="tl">
                    <a:srgbClr val="000000">
                      <a:alpha val="43137"/>
                    </a:srgbClr>
                  </a:outerShdw>
                </a:effectLst>
              </a:rPr>
              <a:t>he </a:t>
            </a:r>
            <a:r>
              <a:rPr lang="en-US" sz="3600" dirty="0">
                <a:solidFill>
                  <a:schemeClr val="bg1"/>
                </a:solidFill>
                <a:effectLst>
                  <a:outerShdw blurRad="38100" dist="38100" dir="2700000" algn="tl">
                    <a:srgbClr val="000000">
                      <a:alpha val="43137"/>
                    </a:srgbClr>
                  </a:outerShdw>
                </a:effectLst>
              </a:rPr>
              <a:t>God of the Bible is a God of covenant, not contract.</a:t>
            </a:r>
            <a:endParaRPr lang="en-US" sz="6000" dirty="0">
              <a:solidFill>
                <a:schemeClr val="bg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4231990085"/>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2276</TotalTime>
  <Words>724</Words>
  <Application>Microsoft Office PowerPoint</Application>
  <PresentationFormat>Widescreen</PresentationFormat>
  <Paragraphs>42</Paragraphs>
  <Slides>13</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13</vt:i4>
      </vt:variant>
    </vt:vector>
  </HeadingPairs>
  <TitlesOfParts>
    <vt:vector size="18" baseType="lpstr">
      <vt:lpstr>Arial</vt:lpstr>
      <vt:lpstr>Calibri</vt:lpstr>
      <vt:lpstr>Calibri Light</vt:lpstr>
      <vt:lpstr>Viner Hand ITC</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Scott Yoder</dc:creator>
  <cp:lastModifiedBy>Scott Yoder</cp:lastModifiedBy>
  <cp:revision>52</cp:revision>
  <dcterms:created xsi:type="dcterms:W3CDTF">2020-07-28T13:09:29Z</dcterms:created>
  <dcterms:modified xsi:type="dcterms:W3CDTF">2020-09-17T19:25:55Z</dcterms:modified>
</cp:coreProperties>
</file>