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75" r:id="rId7"/>
    <p:sldId id="268" r:id="rId8"/>
    <p:sldId id="269" r:id="rId9"/>
    <p:sldId id="277" r:id="rId10"/>
    <p:sldId id="278" r:id="rId11"/>
    <p:sldId id="279" r:id="rId12"/>
    <p:sldId id="280" r:id="rId13"/>
    <p:sldId id="281"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E0AD"/>
    <a:srgbClr val="DCC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6F9E833-1282-4684-8D53-88BEF2BA5871}"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73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09520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146380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F9E833-1282-4684-8D53-88BEF2BA5871}"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61763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9E833-1282-4684-8D53-88BEF2BA5871}" type="datetimeFigureOut">
              <a:rPr lang="en-US" smtClean="0"/>
              <a:t>3/27/20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31244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F9E833-1282-4684-8D53-88BEF2BA5871}" type="datetimeFigureOut">
              <a:rPr lang="en-US" smtClean="0"/>
              <a:t>3/27/20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426104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F9E833-1282-4684-8D53-88BEF2BA5871}" type="datetimeFigureOut">
              <a:rPr lang="en-US" smtClean="0"/>
              <a:t>3/27/20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116176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F9E833-1282-4684-8D53-88BEF2BA5871}" type="datetimeFigureOut">
              <a:rPr lang="en-US" smtClean="0"/>
              <a:t>3/27/20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92526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9E833-1282-4684-8D53-88BEF2BA5871}" type="datetimeFigureOut">
              <a:rPr lang="en-US" smtClean="0"/>
              <a:t>3/27/20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88731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3768693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F9E833-1282-4684-8D53-88BEF2BA5871}" type="datetimeFigureOut">
              <a:rPr lang="en-US" smtClean="0"/>
              <a:t>3/27/20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A855-E1BF-489E-973C-103EBC50E5E8}" type="slidenum">
              <a:rPr lang="en-US" smtClean="0"/>
              <a:t>‹#›</a:t>
            </a:fld>
            <a:endParaRPr lang="en-US"/>
          </a:p>
        </p:txBody>
      </p:sp>
    </p:spTree>
    <p:extLst>
      <p:ext uri="{BB962C8B-B14F-4D97-AF65-F5344CB8AC3E}">
        <p14:creationId xmlns:p14="http://schemas.microsoft.com/office/powerpoint/2010/main" val="2503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9E833-1282-4684-8D53-88BEF2BA5871}" type="datetimeFigureOut">
              <a:rPr lang="en-US" smtClean="0"/>
              <a:t>3/27/20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A855-E1BF-489E-973C-103EBC50E5E8}" type="slidenum">
              <a:rPr lang="en-US" smtClean="0"/>
              <a:t>‹#›</a:t>
            </a:fld>
            <a:endParaRPr lang="en-US"/>
          </a:p>
        </p:txBody>
      </p:sp>
    </p:spTree>
    <p:extLst>
      <p:ext uri="{BB962C8B-B14F-4D97-AF65-F5344CB8AC3E}">
        <p14:creationId xmlns:p14="http://schemas.microsoft.com/office/powerpoint/2010/main" val="191292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248744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05505"/>
            <a:ext cx="11379200" cy="3046988"/>
          </a:xfrm>
          <a:prstGeom prst="rect">
            <a:avLst/>
          </a:prstGeom>
          <a:solidFill>
            <a:srgbClr val="F4E0AD"/>
          </a:solidFill>
        </p:spPr>
        <p:txBody>
          <a:bodyPr wrap="square" rtlCol="0">
            <a:spAutoFit/>
          </a:bodyPr>
          <a:lstStyle/>
          <a:p>
            <a:r>
              <a:rPr lang="en-US" sz="3200" b="1" dirty="0"/>
              <a:t>The end of the matter…</a:t>
            </a:r>
            <a:endParaRPr lang="en-US" sz="3200" dirty="0"/>
          </a:p>
          <a:p>
            <a:r>
              <a:rPr lang="en-US" sz="3200" dirty="0"/>
              <a:t> </a:t>
            </a:r>
          </a:p>
          <a:p>
            <a:pPr marL="457200" lvl="0" indent="-457200">
              <a:buFont typeface="Arial" panose="020B0604020202020204" pitchFamily="34" charset="0"/>
              <a:buChar char="•"/>
            </a:pPr>
            <a:r>
              <a:rPr lang="en-US" sz="3200" b="1" dirty="0"/>
              <a:t>Fear God</a:t>
            </a:r>
            <a:r>
              <a:rPr lang="en-US" sz="3200" dirty="0"/>
              <a:t> – awe, reverence, honor</a:t>
            </a:r>
          </a:p>
          <a:p>
            <a:r>
              <a:rPr lang="en-US" sz="3200" dirty="0"/>
              <a:t>	 </a:t>
            </a:r>
          </a:p>
          <a:p>
            <a:pPr marL="457200" lvl="0" indent="-457200">
              <a:buFont typeface="Arial" panose="020B0604020202020204" pitchFamily="34" charset="0"/>
              <a:buChar char="•"/>
            </a:pPr>
            <a:r>
              <a:rPr lang="en-US" sz="3200" b="1" dirty="0">
                <a:solidFill>
                  <a:srgbClr val="FF0000"/>
                </a:solidFill>
              </a:rPr>
              <a:t>Keep His commandments</a:t>
            </a:r>
            <a:r>
              <a:rPr lang="en-US" sz="3200" dirty="0">
                <a:solidFill>
                  <a:srgbClr val="FF0000"/>
                </a:solidFill>
              </a:rPr>
              <a:t> </a:t>
            </a:r>
            <a:r>
              <a:rPr lang="en-US" sz="3200" dirty="0"/>
              <a:t>– make it a matter of your heart</a:t>
            </a:r>
          </a:p>
          <a:p>
            <a:pPr marL="457200" lvl="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205621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920620"/>
            <a:ext cx="11379200" cy="5016758"/>
          </a:xfrm>
          <a:prstGeom prst="rect">
            <a:avLst/>
          </a:prstGeom>
          <a:solidFill>
            <a:srgbClr val="F4E0AD"/>
          </a:solidFill>
        </p:spPr>
        <p:txBody>
          <a:bodyPr wrap="square" rtlCol="0">
            <a:spAutoFit/>
          </a:bodyPr>
          <a:lstStyle/>
          <a:p>
            <a:r>
              <a:rPr lang="en-US" sz="3200" b="1" dirty="0"/>
              <a:t>The end of the matter…</a:t>
            </a:r>
            <a:endParaRPr lang="en-US" sz="3200" dirty="0"/>
          </a:p>
          <a:p>
            <a:r>
              <a:rPr lang="en-US" sz="3200" dirty="0"/>
              <a:t> </a:t>
            </a:r>
          </a:p>
          <a:p>
            <a:pPr marL="457200" lvl="0" indent="-457200">
              <a:buFont typeface="Arial" panose="020B0604020202020204" pitchFamily="34" charset="0"/>
              <a:buChar char="•"/>
            </a:pPr>
            <a:r>
              <a:rPr lang="en-US" sz="3200" b="1" dirty="0"/>
              <a:t>Fear God</a:t>
            </a:r>
            <a:r>
              <a:rPr lang="en-US" sz="3200" dirty="0"/>
              <a:t> – awe, reverence, honor</a:t>
            </a:r>
          </a:p>
          <a:p>
            <a:r>
              <a:rPr lang="en-US" sz="3200" dirty="0"/>
              <a:t>	 </a:t>
            </a:r>
          </a:p>
          <a:p>
            <a:pPr marL="457200" lvl="0" indent="-457200">
              <a:buFont typeface="Arial" panose="020B0604020202020204" pitchFamily="34" charset="0"/>
              <a:buChar char="•"/>
            </a:pPr>
            <a:r>
              <a:rPr lang="en-US" sz="3200" b="1" dirty="0"/>
              <a:t>Keep His commandments</a:t>
            </a:r>
            <a:r>
              <a:rPr lang="en-US" sz="3200" dirty="0"/>
              <a:t> – make it a matter of your heart</a:t>
            </a:r>
          </a:p>
          <a:p>
            <a:pPr marL="457200" lvl="0" indent="-457200">
              <a:buFont typeface="Arial" panose="020B0604020202020204" pitchFamily="34" charset="0"/>
              <a:buChar char="•"/>
            </a:pPr>
            <a:endParaRPr lang="en-US" sz="3200" dirty="0"/>
          </a:p>
          <a:p>
            <a:pPr marL="457200" lvl="0" indent="-457200">
              <a:buFont typeface="Arial" panose="020B0604020202020204" pitchFamily="34" charset="0"/>
              <a:buChar char="•"/>
            </a:pPr>
            <a:r>
              <a:rPr lang="en-US" sz="3200" dirty="0">
                <a:solidFill>
                  <a:srgbClr val="FF0000"/>
                </a:solidFill>
              </a:rPr>
              <a:t>Live mindful that God, our Creator, will judge all things according to His Word</a:t>
            </a:r>
          </a:p>
          <a:p>
            <a:r>
              <a:rPr lang="en-US" sz="3200" b="1" dirty="0"/>
              <a:t>		For God will bring every deed into judgment, with 			every secret thing, whether good or evil. </a:t>
            </a:r>
            <a:endParaRPr lang="en-US" sz="3200" dirty="0"/>
          </a:p>
        </p:txBody>
      </p:sp>
    </p:spTree>
    <p:extLst>
      <p:ext uri="{BB962C8B-B14F-4D97-AF65-F5344CB8AC3E}">
        <p14:creationId xmlns:p14="http://schemas.microsoft.com/office/powerpoint/2010/main" val="212838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13227"/>
            <a:ext cx="11379200" cy="2831544"/>
          </a:xfrm>
          <a:prstGeom prst="rect">
            <a:avLst/>
          </a:prstGeom>
          <a:solidFill>
            <a:srgbClr val="F4E0AD"/>
          </a:solidFill>
        </p:spPr>
        <p:txBody>
          <a:bodyPr wrap="square" rtlCol="0">
            <a:spAutoFit/>
          </a:bodyPr>
          <a:lstStyle/>
          <a:p>
            <a:r>
              <a:rPr lang="en-US" sz="3200" baseline="30000" dirty="0"/>
              <a:t>28</a:t>
            </a:r>
            <a:r>
              <a:rPr lang="en-US" sz="3200" dirty="0"/>
              <a:t> …let us be grateful for receiving a kingdom that cannot be shaken, and thus let us offer to God acceptable worship, with reverence and awe, </a:t>
            </a:r>
            <a:r>
              <a:rPr lang="en-US" sz="3200" baseline="30000" dirty="0"/>
              <a:t>29</a:t>
            </a:r>
            <a:r>
              <a:rPr lang="en-US" sz="3200" dirty="0"/>
              <a:t> for our God is a consuming fire. </a:t>
            </a:r>
          </a:p>
          <a:p>
            <a:endParaRPr lang="en-US" sz="3200" dirty="0"/>
          </a:p>
          <a:p>
            <a:pPr algn="r"/>
            <a:r>
              <a:rPr lang="en-US" sz="3200" dirty="0"/>
              <a:t>Hebrews 12:28–29 (ESV) </a:t>
            </a:r>
          </a:p>
          <a:p>
            <a:endParaRPr lang="en-US" dirty="0"/>
          </a:p>
        </p:txBody>
      </p:sp>
    </p:spTree>
    <p:extLst>
      <p:ext uri="{BB962C8B-B14F-4D97-AF65-F5344CB8AC3E}">
        <p14:creationId xmlns:p14="http://schemas.microsoft.com/office/powerpoint/2010/main" val="229136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013227"/>
            <a:ext cx="11379200" cy="2831544"/>
          </a:xfrm>
          <a:prstGeom prst="rect">
            <a:avLst/>
          </a:prstGeom>
          <a:solidFill>
            <a:srgbClr val="F4E0AD"/>
          </a:solidFill>
        </p:spPr>
        <p:txBody>
          <a:bodyPr wrap="square" rtlCol="0">
            <a:spAutoFit/>
          </a:bodyPr>
          <a:lstStyle/>
          <a:p>
            <a:endParaRPr lang="en-US" sz="3200" dirty="0"/>
          </a:p>
          <a:p>
            <a:pPr algn="ctr"/>
            <a:r>
              <a:rPr lang="en-US" sz="3200" dirty="0"/>
              <a:t>Does God matter to you…if so, how much?</a:t>
            </a:r>
          </a:p>
          <a:p>
            <a:pPr algn="ctr"/>
            <a:endParaRPr lang="en-US" sz="3200" dirty="0"/>
          </a:p>
          <a:p>
            <a:pPr algn="ctr"/>
            <a:r>
              <a:rPr lang="en-US" sz="3200" dirty="0"/>
              <a:t>Enough to be convinced you owe Him your life?  </a:t>
            </a:r>
          </a:p>
          <a:p>
            <a:endParaRPr lang="en-US" sz="3200" dirty="0"/>
          </a:p>
          <a:p>
            <a:endParaRPr lang="en-US" dirty="0"/>
          </a:p>
        </p:txBody>
      </p:sp>
    </p:spTree>
    <p:extLst>
      <p:ext uri="{BB962C8B-B14F-4D97-AF65-F5344CB8AC3E}">
        <p14:creationId xmlns:p14="http://schemas.microsoft.com/office/powerpoint/2010/main" val="856079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Tree>
    <p:extLst>
      <p:ext uri="{BB962C8B-B14F-4D97-AF65-F5344CB8AC3E}">
        <p14:creationId xmlns:p14="http://schemas.microsoft.com/office/powerpoint/2010/main" val="418662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320729"/>
            <a:ext cx="11379200" cy="4216539"/>
          </a:xfrm>
          <a:prstGeom prst="rect">
            <a:avLst/>
          </a:prstGeom>
          <a:solidFill>
            <a:srgbClr val="F4E0AD"/>
          </a:solidFill>
        </p:spPr>
        <p:txBody>
          <a:bodyPr wrap="square" rtlCol="0">
            <a:spAutoFit/>
          </a:bodyPr>
          <a:lstStyle/>
          <a:p>
            <a:pPr algn="r"/>
            <a:endParaRPr lang="en-US" sz="3600" dirty="0"/>
          </a:p>
          <a:p>
            <a:pPr algn="ctr"/>
            <a:r>
              <a:rPr lang="en-US" sz="3200" i="1" dirty="0"/>
              <a:t>“Under the sun indicates the general perspective of the author.  His search is confined to this earth. He ransacks the world to solve the riddle of life.  And his whole quest is carried on by his own mind, </a:t>
            </a:r>
            <a:r>
              <a:rPr lang="en-US" sz="3200" i="1" dirty="0">
                <a:solidFill>
                  <a:srgbClr val="FF0000"/>
                </a:solidFill>
              </a:rPr>
              <a:t>unaided by God</a:t>
            </a:r>
            <a:r>
              <a:rPr lang="en-US" sz="3200" i="1" dirty="0"/>
              <a:t>.” </a:t>
            </a:r>
          </a:p>
          <a:p>
            <a:pPr algn="ctr"/>
            <a:endParaRPr lang="en-US" sz="3200" i="1" dirty="0"/>
          </a:p>
          <a:p>
            <a:pPr algn="r"/>
            <a:r>
              <a:rPr lang="en-US" sz="3200" i="1" dirty="0"/>
              <a:t>(Believer’s Bible Commentary)</a:t>
            </a:r>
            <a:r>
              <a:rPr lang="en-US" sz="3600" dirty="0"/>
              <a:t> </a:t>
            </a:r>
          </a:p>
          <a:p>
            <a:pPr algn="ctr"/>
            <a:endParaRPr lang="en-US" sz="3600" dirty="0"/>
          </a:p>
        </p:txBody>
      </p:sp>
    </p:spTree>
    <p:extLst>
      <p:ext uri="{BB962C8B-B14F-4D97-AF65-F5344CB8AC3E}">
        <p14:creationId xmlns:p14="http://schemas.microsoft.com/office/powerpoint/2010/main" val="60743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867817"/>
            <a:ext cx="11379200" cy="3416320"/>
          </a:xfrm>
          <a:prstGeom prst="rect">
            <a:avLst/>
          </a:prstGeom>
          <a:solidFill>
            <a:srgbClr val="F4E0AD"/>
          </a:solidFill>
        </p:spPr>
        <p:txBody>
          <a:bodyPr wrap="square" rtlCol="0">
            <a:spAutoFit/>
          </a:bodyPr>
          <a:lstStyle/>
          <a:p>
            <a:pPr algn="ctr"/>
            <a:r>
              <a:rPr lang="en-US" sz="3600" dirty="0"/>
              <a:t>“</a:t>
            </a:r>
            <a:r>
              <a:rPr lang="en-US" sz="3600" i="1" dirty="0"/>
              <a:t>The question in Ecclesiastes isn’t about the existence of God; the author is no atheist, and God is always there. </a:t>
            </a:r>
            <a:r>
              <a:rPr lang="en-US" sz="3600" i="1" dirty="0">
                <a:solidFill>
                  <a:srgbClr val="FF0000"/>
                </a:solidFill>
              </a:rPr>
              <a:t>The question is whether or not God matters.</a:t>
            </a:r>
            <a:r>
              <a:rPr lang="en-US" sz="3600" i="1" dirty="0"/>
              <a:t>”</a:t>
            </a:r>
            <a:r>
              <a:rPr lang="en-US" sz="3600" dirty="0"/>
              <a:t> </a:t>
            </a:r>
          </a:p>
          <a:p>
            <a:pPr algn="ctr"/>
            <a:endParaRPr lang="en-US" sz="3600" dirty="0"/>
          </a:p>
          <a:p>
            <a:pPr algn="ctr"/>
            <a:r>
              <a:rPr lang="en-US" sz="3600" dirty="0"/>
              <a:t>(David </a:t>
            </a:r>
            <a:r>
              <a:rPr lang="en-US" sz="3600" dirty="0" err="1"/>
              <a:t>Guzik</a:t>
            </a:r>
            <a:r>
              <a:rPr lang="en-US" sz="3600" dirty="0"/>
              <a:t> commentary on Ecclesiastes - www.blueletterbible.org)</a:t>
            </a:r>
            <a:endParaRPr lang="en-US" dirty="0"/>
          </a:p>
        </p:txBody>
      </p:sp>
    </p:spTree>
    <p:extLst>
      <p:ext uri="{BB962C8B-B14F-4D97-AF65-F5344CB8AC3E}">
        <p14:creationId xmlns:p14="http://schemas.microsoft.com/office/powerpoint/2010/main" val="38384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997838"/>
            <a:ext cx="11379200" cy="2862322"/>
          </a:xfrm>
          <a:prstGeom prst="rect">
            <a:avLst/>
          </a:prstGeom>
          <a:solidFill>
            <a:srgbClr val="F4E0AD"/>
          </a:solidFill>
        </p:spPr>
        <p:txBody>
          <a:bodyPr wrap="square" rtlCol="0">
            <a:spAutoFit/>
          </a:bodyPr>
          <a:lstStyle/>
          <a:p>
            <a:pPr algn="ctr"/>
            <a:endParaRPr lang="en-US" sz="3600" dirty="0"/>
          </a:p>
          <a:p>
            <a:pPr algn="ctr"/>
            <a:endParaRPr lang="en-US" sz="3600" dirty="0"/>
          </a:p>
          <a:p>
            <a:pPr algn="ctr"/>
            <a:r>
              <a:rPr lang="en-US" sz="3600" dirty="0">
                <a:solidFill>
                  <a:srgbClr val="FF0000"/>
                </a:solidFill>
              </a:rPr>
              <a:t>How much </a:t>
            </a:r>
            <a:r>
              <a:rPr lang="en-US" sz="3600" dirty="0"/>
              <a:t>does God matter?</a:t>
            </a:r>
          </a:p>
          <a:p>
            <a:pPr algn="ctr"/>
            <a:endParaRPr lang="en-US" sz="3600" dirty="0"/>
          </a:p>
          <a:p>
            <a:pPr algn="ctr"/>
            <a:endParaRPr lang="en-US" sz="3600" dirty="0"/>
          </a:p>
        </p:txBody>
      </p:sp>
    </p:spTree>
    <p:extLst>
      <p:ext uri="{BB962C8B-B14F-4D97-AF65-F5344CB8AC3E}">
        <p14:creationId xmlns:p14="http://schemas.microsoft.com/office/powerpoint/2010/main" val="334384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335844"/>
            <a:ext cx="11379200" cy="6001643"/>
          </a:xfrm>
          <a:prstGeom prst="rect">
            <a:avLst/>
          </a:prstGeom>
          <a:solidFill>
            <a:srgbClr val="F4E0AD"/>
          </a:solidFill>
        </p:spPr>
        <p:txBody>
          <a:bodyPr wrap="square" rtlCol="0">
            <a:spAutoFit/>
          </a:bodyPr>
          <a:lstStyle/>
          <a:p>
            <a:r>
              <a:rPr lang="en-US" sz="3200" baseline="30000" dirty="0"/>
              <a:t>1</a:t>
            </a:r>
            <a:r>
              <a:rPr lang="en-US" sz="3200" dirty="0"/>
              <a:t> </a:t>
            </a:r>
            <a:r>
              <a:rPr lang="en-US" sz="3200" dirty="0">
                <a:solidFill>
                  <a:srgbClr val="FF0000"/>
                </a:solidFill>
              </a:rPr>
              <a:t>Remember also your Creator </a:t>
            </a:r>
            <a:r>
              <a:rPr lang="en-US" sz="3200" dirty="0"/>
              <a:t>in the days of your youth, before the evil days come and the years draw near of which you will say, “I have no pleasure in them”; </a:t>
            </a:r>
            <a:r>
              <a:rPr lang="en-US" sz="3200" baseline="30000" dirty="0"/>
              <a:t>2</a:t>
            </a:r>
            <a:r>
              <a:rPr lang="en-US" sz="3200" dirty="0"/>
              <a:t> </a:t>
            </a:r>
            <a:r>
              <a:rPr lang="en-US" sz="3200" dirty="0">
                <a:solidFill>
                  <a:srgbClr val="FF0000"/>
                </a:solidFill>
              </a:rPr>
              <a:t>before</a:t>
            </a:r>
            <a:r>
              <a:rPr lang="en-US" sz="3200" dirty="0"/>
              <a:t> the sun and the light and the moon and the stars are darkened and the clouds return after the rain, </a:t>
            </a:r>
            <a:r>
              <a:rPr lang="en-US" sz="3200" baseline="30000" dirty="0"/>
              <a:t>3</a:t>
            </a:r>
            <a:r>
              <a:rPr lang="en-US" sz="3200" dirty="0"/>
              <a:t> in the day when the keepers of the house tremble, and the strong men are bent, and the grinders cease because they are few, and those who look through the windows are dimmed, </a:t>
            </a:r>
            <a:r>
              <a:rPr lang="en-US" sz="3200" baseline="30000" dirty="0"/>
              <a:t>4</a:t>
            </a:r>
            <a:r>
              <a:rPr lang="en-US" sz="3200" dirty="0"/>
              <a:t> and the doors on the street are shut—when the sound of the grinding is low, and one rises up at the sound of a bird, and all the daughters of song are brought low— </a:t>
            </a:r>
            <a:r>
              <a:rPr lang="en-US" sz="3200" baseline="30000" dirty="0"/>
              <a:t>5</a:t>
            </a:r>
            <a:r>
              <a:rPr lang="en-US" sz="3200" dirty="0"/>
              <a:t> they are afraid also of what is high, and terrors are in the way; the almond tree blossoms, the grasshopper drags itself along, and desire fails, because man is going to his</a:t>
            </a:r>
            <a:endParaRPr lang="en-US" sz="3600" dirty="0"/>
          </a:p>
        </p:txBody>
      </p:sp>
    </p:spTree>
    <p:extLst>
      <p:ext uri="{BB962C8B-B14F-4D97-AF65-F5344CB8AC3E}">
        <p14:creationId xmlns:p14="http://schemas.microsoft.com/office/powerpoint/2010/main" val="359772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1659284"/>
            <a:ext cx="11379200" cy="3539430"/>
          </a:xfrm>
          <a:prstGeom prst="rect">
            <a:avLst/>
          </a:prstGeom>
          <a:solidFill>
            <a:srgbClr val="F4E0AD"/>
          </a:solidFill>
        </p:spPr>
        <p:txBody>
          <a:bodyPr wrap="square" rtlCol="0">
            <a:spAutoFit/>
          </a:bodyPr>
          <a:lstStyle/>
          <a:p>
            <a:r>
              <a:rPr lang="en-US" sz="3200" dirty="0"/>
              <a:t>eternal home, and the mourners go about the streets— </a:t>
            </a:r>
            <a:r>
              <a:rPr lang="en-US" sz="3200" baseline="30000" dirty="0"/>
              <a:t>6</a:t>
            </a:r>
            <a:r>
              <a:rPr lang="en-US" sz="3200" dirty="0"/>
              <a:t> before the silver cord is snapped, or the golden bowl is broken, or the pitcher is shattered at the fountain, or the wheel broken at the cistern, </a:t>
            </a:r>
            <a:r>
              <a:rPr lang="en-US" sz="3200" baseline="30000" dirty="0"/>
              <a:t>7</a:t>
            </a:r>
            <a:r>
              <a:rPr lang="en-US" sz="3200" dirty="0"/>
              <a:t> and the dust returns to the earth as it was, and </a:t>
            </a:r>
            <a:r>
              <a:rPr lang="en-US" sz="3200" dirty="0">
                <a:solidFill>
                  <a:srgbClr val="FF0000"/>
                </a:solidFill>
              </a:rPr>
              <a:t>the spirit returns to God who gave it</a:t>
            </a:r>
            <a:r>
              <a:rPr lang="en-US" sz="3200" dirty="0"/>
              <a:t>. </a:t>
            </a:r>
            <a:r>
              <a:rPr lang="en-US" sz="3200" baseline="30000" dirty="0"/>
              <a:t>8</a:t>
            </a:r>
            <a:r>
              <a:rPr lang="en-US" sz="3200" dirty="0"/>
              <a:t> Vanity of vanities, says the Preacher; all is vanity.</a:t>
            </a:r>
          </a:p>
          <a:p>
            <a:pPr algn="r"/>
            <a:r>
              <a:rPr lang="en-US" sz="3200" dirty="0"/>
              <a:t>Ecclesiastes 12:1–8 (ESV) </a:t>
            </a:r>
          </a:p>
        </p:txBody>
      </p:sp>
    </p:spTree>
    <p:extLst>
      <p:ext uri="{BB962C8B-B14F-4D97-AF65-F5344CB8AC3E}">
        <p14:creationId xmlns:p14="http://schemas.microsoft.com/office/powerpoint/2010/main" val="385413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428177"/>
            <a:ext cx="11379200" cy="5509200"/>
          </a:xfrm>
          <a:prstGeom prst="rect">
            <a:avLst/>
          </a:prstGeom>
          <a:solidFill>
            <a:srgbClr val="F4E0AD"/>
          </a:solidFill>
        </p:spPr>
        <p:txBody>
          <a:bodyPr wrap="square" rtlCol="0">
            <a:spAutoFit/>
          </a:bodyPr>
          <a:lstStyle/>
          <a:p>
            <a:r>
              <a:rPr lang="en-US" sz="3200" b="1" dirty="0"/>
              <a:t>Remember also your Creator</a:t>
            </a:r>
            <a:r>
              <a:rPr lang="en-US" sz="3200" dirty="0"/>
              <a:t>…</a:t>
            </a:r>
          </a:p>
          <a:p>
            <a:r>
              <a:rPr lang="en-US" sz="3200" dirty="0"/>
              <a:t>	</a:t>
            </a:r>
          </a:p>
          <a:p>
            <a:pPr marL="457200" indent="-457200">
              <a:buFont typeface="Arial" panose="020B0604020202020204" pitchFamily="34" charset="0"/>
              <a:buChar char="•"/>
            </a:pPr>
            <a:r>
              <a:rPr lang="en-US" sz="3200" dirty="0"/>
              <a:t>Genesis 1:1 – In the beginning, God created the heavens and the earth.</a:t>
            </a:r>
          </a:p>
          <a:p>
            <a:endParaRPr lang="en-US" sz="3200" dirty="0"/>
          </a:p>
          <a:p>
            <a:pPr marL="457200" indent="-457200">
              <a:buFont typeface="Arial" panose="020B0604020202020204" pitchFamily="34" charset="0"/>
              <a:buChar char="•"/>
            </a:pPr>
            <a:r>
              <a:rPr lang="en-US" sz="3200" dirty="0"/>
              <a:t>Genesis 1:27 – God created man in his own image, in the image of God he created him; male and female he created them.</a:t>
            </a:r>
          </a:p>
          <a:p>
            <a:endParaRPr lang="en-US" sz="3200" dirty="0"/>
          </a:p>
          <a:p>
            <a:pPr marL="457200" indent="-457200">
              <a:buFont typeface="Arial" panose="020B0604020202020204" pitchFamily="34" charset="0"/>
              <a:buChar char="•"/>
            </a:pPr>
            <a:r>
              <a:rPr lang="en-US" sz="3200" dirty="0"/>
              <a:t>Genesis 2:7 – Then the Lord God formed the man of dust from the ground and breathed into his nostrils the breath of life, and the man became a living creature.</a:t>
            </a:r>
          </a:p>
        </p:txBody>
      </p:sp>
    </p:spTree>
    <p:extLst>
      <p:ext uri="{BB962C8B-B14F-4D97-AF65-F5344CB8AC3E}">
        <p14:creationId xmlns:p14="http://schemas.microsoft.com/office/powerpoint/2010/main" val="200217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428177"/>
            <a:ext cx="11379200" cy="6001643"/>
          </a:xfrm>
          <a:prstGeom prst="rect">
            <a:avLst/>
          </a:prstGeom>
          <a:solidFill>
            <a:srgbClr val="F4E0AD"/>
          </a:solidFill>
        </p:spPr>
        <p:txBody>
          <a:bodyPr wrap="square" rtlCol="0">
            <a:spAutoFit/>
          </a:bodyPr>
          <a:lstStyle/>
          <a:p>
            <a:r>
              <a:rPr lang="en-US" dirty="0"/>
              <a:t> </a:t>
            </a:r>
            <a:r>
              <a:rPr lang="en-US" sz="3200" baseline="30000" dirty="0"/>
              <a:t>9</a:t>
            </a:r>
            <a:r>
              <a:rPr lang="en-US" sz="3200" dirty="0"/>
              <a:t> Besides being wise, the Preacher also taught the people knowledge, weighing and studying and arranging many proverbs with great care. </a:t>
            </a:r>
            <a:r>
              <a:rPr lang="en-US" sz="3200" baseline="30000" dirty="0"/>
              <a:t>10</a:t>
            </a:r>
            <a:r>
              <a:rPr lang="en-US" sz="3200" dirty="0"/>
              <a:t> The Preacher sought to find words of delight, and uprightly he wrote words of truth. </a:t>
            </a:r>
            <a:r>
              <a:rPr lang="en-US" sz="3200" baseline="30000" dirty="0"/>
              <a:t>11</a:t>
            </a:r>
            <a:r>
              <a:rPr lang="en-US" sz="3200" dirty="0"/>
              <a:t> The words of the wise are like goads, and like nails firmly fixed are the collected sayings; they are given by one Shepherd. </a:t>
            </a:r>
            <a:r>
              <a:rPr lang="en-US" sz="3200" baseline="30000" dirty="0"/>
              <a:t>12</a:t>
            </a:r>
            <a:r>
              <a:rPr lang="en-US" sz="3200" dirty="0"/>
              <a:t> My son, </a:t>
            </a:r>
            <a:r>
              <a:rPr lang="en-US" sz="3200" dirty="0">
                <a:solidFill>
                  <a:srgbClr val="FF0000"/>
                </a:solidFill>
              </a:rPr>
              <a:t>beware of anything beyond these</a:t>
            </a:r>
            <a:r>
              <a:rPr lang="en-US" sz="3200" dirty="0"/>
              <a:t>. Of making many books there is no end, and much study is a weariness of the flesh. </a:t>
            </a:r>
            <a:r>
              <a:rPr lang="en-US" sz="3200" baseline="30000" dirty="0"/>
              <a:t>13</a:t>
            </a:r>
            <a:r>
              <a:rPr lang="en-US" sz="3200" dirty="0"/>
              <a:t> </a:t>
            </a:r>
            <a:r>
              <a:rPr lang="en-US" sz="3200" dirty="0">
                <a:solidFill>
                  <a:srgbClr val="FF0000"/>
                </a:solidFill>
              </a:rPr>
              <a:t>The end of the matter</a:t>
            </a:r>
            <a:r>
              <a:rPr lang="en-US" sz="3200" dirty="0"/>
              <a:t>; all has been heard. </a:t>
            </a:r>
            <a:r>
              <a:rPr lang="en-US" sz="3200" dirty="0">
                <a:solidFill>
                  <a:srgbClr val="0070C0"/>
                </a:solidFill>
              </a:rPr>
              <a:t>Fear God </a:t>
            </a:r>
            <a:r>
              <a:rPr lang="en-US" sz="3200" dirty="0"/>
              <a:t>and </a:t>
            </a:r>
            <a:r>
              <a:rPr lang="en-US" sz="3200" dirty="0">
                <a:solidFill>
                  <a:srgbClr val="00B050"/>
                </a:solidFill>
              </a:rPr>
              <a:t>keep his commandments</a:t>
            </a:r>
            <a:r>
              <a:rPr lang="en-US" sz="3200" dirty="0"/>
              <a:t>, for this is the whole duty of man. </a:t>
            </a:r>
            <a:r>
              <a:rPr lang="en-US" sz="3200" baseline="30000" dirty="0"/>
              <a:t>14</a:t>
            </a:r>
            <a:r>
              <a:rPr lang="en-US" sz="3200" dirty="0"/>
              <a:t> For </a:t>
            </a:r>
            <a:r>
              <a:rPr lang="en-US" sz="3200" dirty="0">
                <a:solidFill>
                  <a:srgbClr val="7030A0"/>
                </a:solidFill>
              </a:rPr>
              <a:t>God will bring every deed into judgment</a:t>
            </a:r>
            <a:r>
              <a:rPr lang="en-US" sz="3200" dirty="0"/>
              <a:t>, with every secret thing, whether good or evil. </a:t>
            </a:r>
          </a:p>
          <a:p>
            <a:pPr algn="r"/>
            <a:r>
              <a:rPr lang="en-US" sz="3200" dirty="0"/>
              <a:t>Ecclesiastes 12:9-14</a:t>
            </a:r>
          </a:p>
        </p:txBody>
      </p:sp>
    </p:spTree>
    <p:extLst>
      <p:ext uri="{BB962C8B-B14F-4D97-AF65-F5344CB8AC3E}">
        <p14:creationId xmlns:p14="http://schemas.microsoft.com/office/powerpoint/2010/main" val="3983841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47"/>
            <a:ext cx="12192000" cy="6841305"/>
          </a:xfrm>
          <a:prstGeom prst="rect">
            <a:avLst/>
          </a:prstGeom>
        </p:spPr>
      </p:pic>
      <p:sp>
        <p:nvSpPr>
          <p:cNvPr id="2" name="TextBox 1"/>
          <p:cNvSpPr txBox="1"/>
          <p:nvPr/>
        </p:nvSpPr>
        <p:spPr>
          <a:xfrm>
            <a:off x="406400" y="2397947"/>
            <a:ext cx="11379200" cy="2062103"/>
          </a:xfrm>
          <a:prstGeom prst="rect">
            <a:avLst/>
          </a:prstGeom>
          <a:solidFill>
            <a:srgbClr val="F4E0AD"/>
          </a:solidFill>
        </p:spPr>
        <p:txBody>
          <a:bodyPr wrap="square" rtlCol="0">
            <a:spAutoFit/>
          </a:bodyPr>
          <a:lstStyle/>
          <a:p>
            <a:r>
              <a:rPr lang="en-US" sz="3200" b="1" dirty="0"/>
              <a:t>The end of the matter…</a:t>
            </a:r>
            <a:endParaRPr lang="en-US" sz="3200" dirty="0"/>
          </a:p>
          <a:p>
            <a:r>
              <a:rPr lang="en-US" sz="3200" dirty="0"/>
              <a:t> </a:t>
            </a:r>
          </a:p>
          <a:p>
            <a:pPr marL="457200" lvl="0" indent="-457200">
              <a:buFont typeface="Arial" panose="020B0604020202020204" pitchFamily="34" charset="0"/>
              <a:buChar char="•"/>
            </a:pPr>
            <a:r>
              <a:rPr lang="en-US" sz="3200" b="1" dirty="0">
                <a:solidFill>
                  <a:srgbClr val="FF0000"/>
                </a:solidFill>
              </a:rPr>
              <a:t>Fear God</a:t>
            </a:r>
            <a:r>
              <a:rPr lang="en-US" sz="3200" dirty="0">
                <a:solidFill>
                  <a:srgbClr val="FF0000"/>
                </a:solidFill>
              </a:rPr>
              <a:t> </a:t>
            </a:r>
            <a:r>
              <a:rPr lang="en-US" sz="3200" dirty="0"/>
              <a:t>– awe, reverence, honor</a:t>
            </a:r>
          </a:p>
          <a:p>
            <a:r>
              <a:rPr lang="en-US" sz="3200" dirty="0"/>
              <a:t>	 </a:t>
            </a:r>
          </a:p>
        </p:txBody>
      </p:sp>
    </p:spTree>
    <p:extLst>
      <p:ext uri="{BB962C8B-B14F-4D97-AF65-F5344CB8AC3E}">
        <p14:creationId xmlns:p14="http://schemas.microsoft.com/office/powerpoint/2010/main" val="3692892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771</Words>
  <Application>Microsoft Macintosh PowerPoint</Application>
  <PresentationFormat>Widescreen</PresentationFormat>
  <Paragraphs>46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Microsoft Office User</cp:lastModifiedBy>
  <cp:revision>11</cp:revision>
  <dcterms:created xsi:type="dcterms:W3CDTF">2020-01-11T16:08:59Z</dcterms:created>
  <dcterms:modified xsi:type="dcterms:W3CDTF">2020-03-27T15:58:18Z</dcterms:modified>
</cp:coreProperties>
</file>