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13" r:id="rId4"/>
    <p:sldId id="314" r:id="rId5"/>
    <p:sldId id="321" r:id="rId6"/>
    <p:sldId id="320" r:id="rId7"/>
    <p:sldId id="319" r:id="rId8"/>
    <p:sldId id="315" r:id="rId9"/>
    <p:sldId id="316" r:id="rId10"/>
    <p:sldId id="322" r:id="rId11"/>
    <p:sldId id="327" r:id="rId12"/>
    <p:sldId id="323" r:id="rId13"/>
    <p:sldId id="324" r:id="rId14"/>
    <p:sldId id="325" r:id="rId15"/>
    <p:sldId id="326"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F9E833-1282-4684-8D53-88BEF2BA5871}"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9E833-1282-4684-8D53-88BEF2BA5871}"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9E833-1282-4684-8D53-88BEF2BA5871}" type="datetimeFigureOut">
              <a:rPr lang="en-US" smtClean="0"/>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F9E833-1282-4684-8D53-88BEF2BA5871}" type="datetimeFigureOut">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3/5/2020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997564"/>
            <a:ext cx="11379200" cy="4862870"/>
          </a:xfrm>
          <a:prstGeom prst="rect">
            <a:avLst/>
          </a:prstGeom>
          <a:solidFill>
            <a:srgbClr val="F4E0AD"/>
          </a:solidFill>
        </p:spPr>
        <p:txBody>
          <a:bodyPr wrap="square" rtlCol="0">
            <a:spAutoFit/>
          </a:bodyPr>
          <a:lstStyle/>
          <a:p>
            <a:r>
              <a:rPr lang="en-US" sz="3400" dirty="0"/>
              <a:t> </a:t>
            </a:r>
            <a:r>
              <a:rPr lang="en-US" sz="3400" baseline="30000" dirty="0"/>
              <a:t>11</a:t>
            </a:r>
            <a:r>
              <a:rPr lang="en-US" sz="3400" dirty="0"/>
              <a:t> Again I saw that under the sun the race is not to the swift, nor the battle to the strong, nor bread to the wise, nor riches to the intelligent, nor favor to those with knowledge, but time and chance happen to them all. </a:t>
            </a:r>
            <a:r>
              <a:rPr lang="en-US" sz="3400" baseline="30000" dirty="0"/>
              <a:t>12</a:t>
            </a:r>
            <a:r>
              <a:rPr lang="en-US" sz="3400" dirty="0"/>
              <a:t> For man does not know his time. Like fish that are taken in an evil net, and like birds that are caught in a snare, so the children of man are snared at an evil time, when it suddenly falls upon them.</a:t>
            </a:r>
          </a:p>
          <a:p>
            <a:endParaRPr lang="en-US" sz="3600" dirty="0"/>
          </a:p>
          <a:p>
            <a:pPr algn="r"/>
            <a:r>
              <a:rPr lang="en-US" sz="3600" dirty="0"/>
              <a:t>Ecclesiastes </a:t>
            </a:r>
            <a:r>
              <a:rPr lang="en-US" sz="3600" dirty="0" smtClean="0"/>
              <a:t>9:11-12</a:t>
            </a:r>
            <a:endParaRPr lang="en-US" sz="3600" dirty="0"/>
          </a:p>
        </p:txBody>
      </p:sp>
    </p:spTree>
    <p:extLst>
      <p:ext uri="{BB962C8B-B14F-4D97-AF65-F5344CB8AC3E}">
        <p14:creationId xmlns:p14="http://schemas.microsoft.com/office/powerpoint/2010/main" val="2668979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813172"/>
            <a:ext cx="11379200" cy="3231654"/>
          </a:xfrm>
          <a:prstGeom prst="rect">
            <a:avLst/>
          </a:prstGeom>
          <a:solidFill>
            <a:srgbClr val="F4E0AD"/>
          </a:solidFill>
        </p:spPr>
        <p:txBody>
          <a:bodyPr wrap="square" rtlCol="0">
            <a:spAutoFit/>
          </a:bodyPr>
          <a:lstStyle/>
          <a:p>
            <a:pPr algn="ctr"/>
            <a:endParaRPr lang="en-US" sz="3600" dirty="0" smtClean="0"/>
          </a:p>
          <a:p>
            <a:pPr algn="ctr"/>
            <a:endParaRPr lang="en-US" sz="3600" dirty="0"/>
          </a:p>
          <a:p>
            <a:pPr algn="ctr"/>
            <a:r>
              <a:rPr lang="en-US" sz="3600" dirty="0" smtClean="0"/>
              <a:t>You </a:t>
            </a:r>
            <a:r>
              <a:rPr lang="en-US" sz="3600" dirty="0"/>
              <a:t>may not like the process – but you </a:t>
            </a:r>
            <a:r>
              <a:rPr lang="en-US" sz="3600"/>
              <a:t>are </a:t>
            </a:r>
            <a:endParaRPr lang="en-US" sz="3600" smtClean="0"/>
          </a:p>
          <a:p>
            <a:pPr algn="ctr"/>
            <a:r>
              <a:rPr lang="en-US" sz="3600" smtClean="0"/>
              <a:t>assured </a:t>
            </a:r>
            <a:r>
              <a:rPr lang="en-US" sz="3600" dirty="0"/>
              <a:t>of God’s work!</a:t>
            </a:r>
          </a:p>
          <a:p>
            <a:endParaRPr lang="en-US" sz="6000" dirty="0"/>
          </a:p>
        </p:txBody>
      </p:sp>
    </p:spTree>
    <p:extLst>
      <p:ext uri="{BB962C8B-B14F-4D97-AF65-F5344CB8AC3E}">
        <p14:creationId xmlns:p14="http://schemas.microsoft.com/office/powerpoint/2010/main" val="178265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57978"/>
            <a:ext cx="11379200" cy="6401753"/>
          </a:xfrm>
          <a:prstGeom prst="rect">
            <a:avLst/>
          </a:prstGeom>
          <a:solidFill>
            <a:srgbClr val="F4E0AD"/>
          </a:solidFill>
        </p:spPr>
        <p:txBody>
          <a:bodyPr wrap="square" rtlCol="0">
            <a:spAutoFit/>
          </a:bodyPr>
          <a:lstStyle/>
          <a:p>
            <a:r>
              <a:rPr lang="en-US" sz="3400" dirty="0"/>
              <a:t> </a:t>
            </a:r>
            <a:r>
              <a:rPr lang="en-US" sz="3400" baseline="30000" dirty="0"/>
              <a:t>13</a:t>
            </a:r>
            <a:r>
              <a:rPr lang="en-US" sz="3400" dirty="0"/>
              <a:t> I have also seen this example of wisdom under the sun, and it seemed great to me. </a:t>
            </a:r>
            <a:r>
              <a:rPr lang="en-US" sz="3400" baseline="30000" dirty="0"/>
              <a:t>14</a:t>
            </a:r>
            <a:r>
              <a:rPr lang="en-US" sz="3400" dirty="0"/>
              <a:t> There was a little city with few men in it, and a great king came against it and besieged it, building great </a:t>
            </a:r>
            <a:r>
              <a:rPr lang="en-US" sz="3400" dirty="0" err="1"/>
              <a:t>siegeworks</a:t>
            </a:r>
            <a:r>
              <a:rPr lang="en-US" sz="3400" dirty="0"/>
              <a:t> against it. </a:t>
            </a:r>
            <a:r>
              <a:rPr lang="en-US" sz="3400" baseline="30000" dirty="0"/>
              <a:t>15</a:t>
            </a:r>
            <a:r>
              <a:rPr lang="en-US" sz="3400" dirty="0"/>
              <a:t> But there was found in it a poor, wise man, and he by his wisdom delivered the city. Yet no one remembered that poor man. </a:t>
            </a:r>
            <a:r>
              <a:rPr lang="en-US" sz="3400" baseline="30000" dirty="0"/>
              <a:t>16</a:t>
            </a:r>
            <a:r>
              <a:rPr lang="en-US" sz="3400" dirty="0"/>
              <a:t> But I say that wisdom is better than might, though the poor man’s wisdom is despised and his words are not heard. </a:t>
            </a:r>
            <a:r>
              <a:rPr lang="en-US" sz="3400" baseline="30000" dirty="0"/>
              <a:t>17</a:t>
            </a:r>
            <a:r>
              <a:rPr lang="en-US" sz="3400" dirty="0"/>
              <a:t> The words of the wise heard in quiet are better than the shouting of a ruler among fools. </a:t>
            </a:r>
            <a:r>
              <a:rPr lang="en-US" sz="3400" baseline="30000" dirty="0"/>
              <a:t>18</a:t>
            </a:r>
            <a:r>
              <a:rPr lang="en-US" sz="3400" dirty="0"/>
              <a:t> Wisdom is better than weapons of war, but one sinner destroys much good. </a:t>
            </a:r>
          </a:p>
          <a:p>
            <a:pPr algn="r"/>
            <a:r>
              <a:rPr lang="en-US" sz="3600" dirty="0" smtClean="0"/>
              <a:t>Ecclesiastes 9:13-18</a:t>
            </a:r>
            <a:endParaRPr lang="en-US" sz="3600" dirty="0"/>
          </a:p>
        </p:txBody>
      </p:sp>
    </p:spTree>
    <p:extLst>
      <p:ext uri="{BB962C8B-B14F-4D97-AF65-F5344CB8AC3E}">
        <p14:creationId xmlns:p14="http://schemas.microsoft.com/office/powerpoint/2010/main" val="241858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57978"/>
            <a:ext cx="11379200" cy="6370975"/>
          </a:xfrm>
          <a:prstGeom prst="rect">
            <a:avLst/>
          </a:prstGeom>
          <a:solidFill>
            <a:srgbClr val="F4E0AD"/>
          </a:solidFill>
        </p:spPr>
        <p:txBody>
          <a:bodyPr wrap="square" rtlCol="0">
            <a:spAutoFit/>
          </a:bodyPr>
          <a:lstStyle/>
          <a:p>
            <a:r>
              <a:rPr lang="en-US" sz="3400" baseline="30000" dirty="0" smtClean="0"/>
              <a:t>18</a:t>
            </a:r>
            <a:r>
              <a:rPr lang="en-US" sz="3400" dirty="0" smtClean="0"/>
              <a:t> </a:t>
            </a:r>
            <a:r>
              <a:rPr lang="en-US" sz="3400" dirty="0"/>
              <a:t>What then? Only that in every way, whether in pretense or in truth, Christ is proclaimed, and in that I rejoice. Yes, and I will rejoice, </a:t>
            </a:r>
            <a:r>
              <a:rPr lang="en-US" sz="3400" baseline="30000" dirty="0"/>
              <a:t>19</a:t>
            </a:r>
            <a:r>
              <a:rPr lang="en-US" sz="3400" dirty="0"/>
              <a:t> for I know that through your prayers and the help of the Spirit of Jesus Christ this will turn out for my deliverance, </a:t>
            </a:r>
            <a:r>
              <a:rPr lang="en-US" sz="3400" baseline="30000" dirty="0"/>
              <a:t>20</a:t>
            </a:r>
            <a:r>
              <a:rPr lang="en-US" sz="3400" dirty="0"/>
              <a:t> as it is my eager expectation and hope that I will not be at all ashamed, but that with full courage now as always Christ will be honored in my body, whether by life or by death. </a:t>
            </a:r>
            <a:r>
              <a:rPr lang="en-US" sz="3400" baseline="30000" dirty="0"/>
              <a:t>21</a:t>
            </a:r>
            <a:r>
              <a:rPr lang="en-US" sz="3400" dirty="0"/>
              <a:t> For to me to live is Christ, and to die is gain. </a:t>
            </a:r>
            <a:r>
              <a:rPr lang="en-US" sz="3400" baseline="30000" dirty="0"/>
              <a:t>22</a:t>
            </a:r>
            <a:r>
              <a:rPr lang="en-US" sz="3400" dirty="0"/>
              <a:t> If I am to live in the flesh, that means fruitful labor for me. Yet which I shall choose I cannot tell. </a:t>
            </a:r>
            <a:r>
              <a:rPr lang="en-US" sz="3400" baseline="30000" dirty="0"/>
              <a:t>23</a:t>
            </a:r>
            <a:r>
              <a:rPr lang="en-US" sz="3400" dirty="0"/>
              <a:t> I am hard pressed between the two. My desire is to depart and be with Christ, for that is far better. </a:t>
            </a:r>
            <a:r>
              <a:rPr lang="en-US" sz="3400" baseline="30000" dirty="0"/>
              <a:t>24</a:t>
            </a:r>
            <a:r>
              <a:rPr lang="en-US" sz="3400" dirty="0"/>
              <a:t> But to remain in the flesh is more necessary on your account. </a:t>
            </a:r>
            <a:r>
              <a:rPr lang="en-US" sz="3400" baseline="30000" dirty="0"/>
              <a:t>25</a:t>
            </a:r>
            <a:r>
              <a:rPr lang="en-US" sz="3400" dirty="0"/>
              <a:t> Convinced </a:t>
            </a:r>
            <a:r>
              <a:rPr lang="en-US" sz="3400" dirty="0" smtClean="0"/>
              <a:t>of</a:t>
            </a:r>
            <a:endParaRPr lang="en-US" sz="3600" dirty="0"/>
          </a:p>
        </p:txBody>
      </p:sp>
    </p:spTree>
    <p:extLst>
      <p:ext uri="{BB962C8B-B14F-4D97-AF65-F5344CB8AC3E}">
        <p14:creationId xmlns:p14="http://schemas.microsoft.com/office/powerpoint/2010/main" val="161146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59393"/>
            <a:ext cx="11379200" cy="2739211"/>
          </a:xfrm>
          <a:prstGeom prst="rect">
            <a:avLst/>
          </a:prstGeom>
          <a:solidFill>
            <a:srgbClr val="F4E0AD"/>
          </a:solidFill>
        </p:spPr>
        <p:txBody>
          <a:bodyPr wrap="square" rtlCol="0">
            <a:spAutoFit/>
          </a:bodyPr>
          <a:lstStyle/>
          <a:p>
            <a:r>
              <a:rPr lang="en-US" sz="3400" dirty="0"/>
              <a:t>this, I know that I will remain and continue with you all, for your progress and joy in the faith, </a:t>
            </a:r>
            <a:r>
              <a:rPr lang="en-US" sz="3400" baseline="30000" dirty="0"/>
              <a:t>26</a:t>
            </a:r>
            <a:r>
              <a:rPr lang="en-US" sz="3400" dirty="0"/>
              <a:t> so that in me you may have ample cause to glory in Christ Jesus, because of my coming to you again. </a:t>
            </a:r>
          </a:p>
          <a:p>
            <a:pPr algn="r"/>
            <a:r>
              <a:rPr lang="en-US" sz="3600" dirty="0"/>
              <a:t>Philippians 1:18–26 (ESV) </a:t>
            </a:r>
            <a:endParaRPr lang="en-US" sz="3600" dirty="0"/>
          </a:p>
        </p:txBody>
      </p:sp>
    </p:spTree>
    <p:extLst>
      <p:ext uri="{BB962C8B-B14F-4D97-AF65-F5344CB8AC3E}">
        <p14:creationId xmlns:p14="http://schemas.microsoft.com/office/powerpoint/2010/main" val="1212567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pPr algn="ctr"/>
            <a:r>
              <a:rPr lang="en-US" sz="3600" b="1" dirty="0" smtClean="0"/>
              <a:t>Questions</a:t>
            </a:r>
          </a:p>
          <a:p>
            <a:pPr algn="ctr"/>
            <a:endParaRPr lang="en-US" sz="3600" b="1" dirty="0"/>
          </a:p>
          <a:p>
            <a:pPr marL="742950" indent="-742950">
              <a:buFont typeface="+mj-lt"/>
              <a:buAutoNum type="arabicPeriod"/>
            </a:pPr>
            <a:r>
              <a:rPr lang="en-US" sz="3600" dirty="0"/>
              <a:t>Upon what do you build a foundation of hope in your life?</a:t>
            </a:r>
          </a:p>
          <a:p>
            <a:endParaRPr lang="en-US" sz="3600" dirty="0" smtClean="0"/>
          </a:p>
          <a:p>
            <a:pPr marL="742950" indent="-742950">
              <a:buFont typeface="+mj-lt"/>
              <a:buAutoNum type="arabicPeriod" startAt="2"/>
            </a:pPr>
            <a:r>
              <a:rPr lang="en-US" sz="3600" dirty="0" smtClean="0"/>
              <a:t>How </a:t>
            </a:r>
            <a:r>
              <a:rPr lang="en-US" sz="3600" dirty="0"/>
              <a:t>can we enjoy life in the shadow of death</a:t>
            </a:r>
            <a:r>
              <a:rPr lang="en-US" sz="3600" dirty="0" smtClean="0"/>
              <a:t>?</a:t>
            </a:r>
            <a:endParaRPr lang="en-US" sz="3600" dirty="0"/>
          </a:p>
        </p:txBody>
      </p:sp>
    </p:spTree>
    <p:extLst>
      <p:ext uri="{BB962C8B-B14F-4D97-AF65-F5344CB8AC3E}">
        <p14:creationId xmlns:p14="http://schemas.microsoft.com/office/powerpoint/2010/main" val="815205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474344"/>
            <a:ext cx="11379200" cy="5909310"/>
          </a:xfrm>
          <a:prstGeom prst="rect">
            <a:avLst/>
          </a:prstGeom>
          <a:solidFill>
            <a:srgbClr val="F4E0AD"/>
          </a:solidFill>
        </p:spPr>
        <p:txBody>
          <a:bodyPr wrap="square" rtlCol="0">
            <a:spAutoFit/>
          </a:bodyPr>
          <a:lstStyle/>
          <a:p>
            <a:r>
              <a:rPr lang="en-US" sz="3400" baseline="30000" dirty="0" smtClean="0"/>
              <a:t>1</a:t>
            </a:r>
            <a:r>
              <a:rPr lang="en-US" sz="3400" dirty="0" smtClean="0"/>
              <a:t> </a:t>
            </a:r>
            <a:r>
              <a:rPr lang="en-US" sz="3400" dirty="0"/>
              <a:t>But all this I laid to heart, examining it all, how the righteous and the wise and their deeds are in the hand of God. Whether it is love or hate, man does not know; both are before him. </a:t>
            </a:r>
            <a:r>
              <a:rPr lang="en-US" sz="3400" baseline="30000" dirty="0"/>
              <a:t>2</a:t>
            </a:r>
            <a:r>
              <a:rPr lang="en-US" sz="3400" dirty="0"/>
              <a:t> It is the same for all, since </a:t>
            </a:r>
            <a:r>
              <a:rPr lang="en-US" sz="3400" dirty="0">
                <a:solidFill>
                  <a:srgbClr val="00B0F0"/>
                </a:solidFill>
              </a:rPr>
              <a:t>the same event happens </a:t>
            </a:r>
            <a:r>
              <a:rPr lang="en-US" sz="3400" dirty="0"/>
              <a:t>to the righteous and the wicked, to the good and the evil, to the clean and the unclean, to him who sacrifices and him who does not sacrifice. As the good one is, so is the sinner, and he who swears is as he who shuns an oath. </a:t>
            </a:r>
            <a:r>
              <a:rPr lang="en-US" sz="3400" baseline="30000" dirty="0"/>
              <a:t>3</a:t>
            </a:r>
            <a:r>
              <a:rPr lang="en-US" sz="3400" dirty="0"/>
              <a:t> This is an evil in all that is done under the sun, that </a:t>
            </a:r>
            <a:r>
              <a:rPr lang="en-US" sz="3400" dirty="0">
                <a:solidFill>
                  <a:srgbClr val="00B0F0"/>
                </a:solidFill>
              </a:rPr>
              <a:t>the same event happens to all</a:t>
            </a:r>
            <a:r>
              <a:rPr lang="en-US" sz="3400" dirty="0"/>
              <a:t>. </a:t>
            </a:r>
          </a:p>
          <a:p>
            <a:endParaRPr lang="en-US" sz="3600" dirty="0"/>
          </a:p>
          <a:p>
            <a:pPr algn="r"/>
            <a:r>
              <a:rPr lang="en-US" sz="3600" dirty="0" smtClean="0"/>
              <a:t>Ecclesiastes </a:t>
            </a:r>
            <a:r>
              <a:rPr lang="en-US" sz="3600" dirty="0"/>
              <a:t>9:1–3a (ESV) </a:t>
            </a:r>
          </a:p>
        </p:txBody>
      </p:sp>
    </p:spTree>
    <p:extLst>
      <p:ext uri="{BB962C8B-B14F-4D97-AF65-F5344CB8AC3E}">
        <p14:creationId xmlns:p14="http://schemas.microsoft.com/office/powerpoint/2010/main" val="309028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pPr algn="ctr"/>
            <a:endParaRPr lang="en-US" sz="3600" dirty="0" smtClean="0"/>
          </a:p>
          <a:p>
            <a:pPr algn="ctr"/>
            <a:endParaRPr lang="en-US" sz="3600" dirty="0"/>
          </a:p>
          <a:p>
            <a:pPr algn="ctr"/>
            <a:r>
              <a:rPr lang="en-US" sz="3600" dirty="0" smtClean="0"/>
              <a:t>The </a:t>
            </a:r>
            <a:r>
              <a:rPr lang="en-US" sz="3600" dirty="0"/>
              <a:t>same events/circumstances may happen to us – but, as Christians, we view it and process it much </a:t>
            </a:r>
            <a:r>
              <a:rPr lang="en-US" sz="3600" dirty="0" smtClean="0"/>
              <a:t>differently</a:t>
            </a:r>
          </a:p>
          <a:p>
            <a:pPr algn="ctr"/>
            <a:endParaRPr lang="en-US" sz="3600" dirty="0"/>
          </a:p>
          <a:p>
            <a:pPr algn="ctr"/>
            <a:endParaRPr lang="en-US" sz="3600" dirty="0"/>
          </a:p>
        </p:txBody>
      </p:sp>
    </p:spTree>
    <p:extLst>
      <p:ext uri="{BB962C8B-B14F-4D97-AF65-F5344CB8AC3E}">
        <p14:creationId xmlns:p14="http://schemas.microsoft.com/office/powerpoint/2010/main" val="188780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74754"/>
            <a:ext cx="11379200" cy="3431709"/>
          </a:xfrm>
          <a:prstGeom prst="rect">
            <a:avLst/>
          </a:prstGeom>
          <a:solidFill>
            <a:srgbClr val="F4E0AD"/>
          </a:solidFill>
        </p:spPr>
        <p:txBody>
          <a:bodyPr wrap="square" rtlCol="0">
            <a:spAutoFit/>
          </a:bodyPr>
          <a:lstStyle/>
          <a:p>
            <a:pPr algn="ctr"/>
            <a:r>
              <a:rPr lang="en-US" sz="3400" b="1" dirty="0" smtClean="0"/>
              <a:t>Movements </a:t>
            </a:r>
            <a:r>
              <a:rPr lang="en-US" sz="3400" b="1" dirty="0"/>
              <a:t>of Lament</a:t>
            </a:r>
          </a:p>
          <a:p>
            <a:endParaRPr lang="en-US" sz="1600" b="1" dirty="0" smtClean="0"/>
          </a:p>
          <a:p>
            <a:r>
              <a:rPr lang="en-US" sz="3400" b="1" dirty="0" smtClean="0">
                <a:solidFill>
                  <a:srgbClr val="00B0F0"/>
                </a:solidFill>
              </a:rPr>
              <a:t>Turn </a:t>
            </a:r>
            <a:r>
              <a:rPr lang="en-US" sz="3400" b="1" dirty="0">
                <a:solidFill>
                  <a:srgbClr val="00B0F0"/>
                </a:solidFill>
              </a:rPr>
              <a:t>to God</a:t>
            </a:r>
            <a:r>
              <a:rPr lang="en-US" sz="3400" dirty="0">
                <a:solidFill>
                  <a:srgbClr val="00B0F0"/>
                </a:solidFill>
              </a:rPr>
              <a:t> </a:t>
            </a:r>
            <a:r>
              <a:rPr lang="en-US" sz="3400" dirty="0"/>
              <a:t>– address God as you come to him in prayer.  This is sometimes combined with complaint</a:t>
            </a:r>
            <a:r>
              <a:rPr lang="en-US" sz="3400" dirty="0" smtClean="0"/>
              <a:t>.</a:t>
            </a:r>
          </a:p>
          <a:p>
            <a:endParaRPr lang="en-US" sz="3400" dirty="0"/>
          </a:p>
          <a:p>
            <a:endParaRPr lang="en-US" sz="900" b="1" dirty="0" smtClean="0"/>
          </a:p>
          <a:p>
            <a:pPr algn="r"/>
            <a:r>
              <a:rPr lang="en-US" sz="2800" i="1" dirty="0" smtClean="0"/>
              <a:t>“</a:t>
            </a:r>
            <a:r>
              <a:rPr lang="en-US" sz="2800" i="1" dirty="0"/>
              <a:t>Dark Clouds, Deep Mercy”</a:t>
            </a:r>
            <a:r>
              <a:rPr lang="en-US" sz="2800" dirty="0"/>
              <a:t> by Mark </a:t>
            </a:r>
            <a:r>
              <a:rPr lang="en-US" sz="2800" dirty="0" err="1"/>
              <a:t>Vroegop</a:t>
            </a:r>
            <a:r>
              <a:rPr lang="en-US" sz="2800" dirty="0"/>
              <a:t>  </a:t>
            </a:r>
            <a:endParaRPr lang="en-US" sz="2800" dirty="0" smtClean="0"/>
          </a:p>
          <a:p>
            <a:pPr algn="r"/>
            <a:r>
              <a:rPr lang="en-US" sz="2800" dirty="0" smtClean="0"/>
              <a:t>(by fireplace </a:t>
            </a:r>
            <a:r>
              <a:rPr lang="en-US" sz="2800" dirty="0"/>
              <a:t>Recommended Resource</a:t>
            </a:r>
            <a:r>
              <a:rPr lang="en-US" sz="2800" dirty="0" smtClean="0"/>
              <a:t>)</a:t>
            </a:r>
            <a:endParaRPr lang="en-US" sz="2800" dirty="0"/>
          </a:p>
        </p:txBody>
      </p:sp>
    </p:spTree>
    <p:extLst>
      <p:ext uri="{BB962C8B-B14F-4D97-AF65-F5344CB8AC3E}">
        <p14:creationId xmlns:p14="http://schemas.microsoft.com/office/powerpoint/2010/main" val="22505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166841"/>
            <a:ext cx="11379200" cy="4524315"/>
          </a:xfrm>
          <a:prstGeom prst="rect">
            <a:avLst/>
          </a:prstGeom>
          <a:solidFill>
            <a:srgbClr val="F4E0AD"/>
          </a:solidFill>
        </p:spPr>
        <p:txBody>
          <a:bodyPr wrap="square" rtlCol="0">
            <a:spAutoFit/>
          </a:bodyPr>
          <a:lstStyle/>
          <a:p>
            <a:pPr algn="ctr"/>
            <a:r>
              <a:rPr lang="en-US" sz="3400" b="1" dirty="0" smtClean="0"/>
              <a:t>Movements </a:t>
            </a:r>
            <a:r>
              <a:rPr lang="en-US" sz="3400" b="1" dirty="0"/>
              <a:t>of Lament</a:t>
            </a:r>
          </a:p>
          <a:p>
            <a:endParaRPr lang="en-US" sz="1600" b="1" dirty="0" smtClean="0"/>
          </a:p>
          <a:p>
            <a:r>
              <a:rPr lang="en-US" sz="3400" b="1" dirty="0" smtClean="0"/>
              <a:t>Turn </a:t>
            </a:r>
            <a:r>
              <a:rPr lang="en-US" sz="3400" b="1" dirty="0"/>
              <a:t>to God</a:t>
            </a:r>
            <a:r>
              <a:rPr lang="en-US" sz="3400" dirty="0"/>
              <a:t> – address God as you come to him in prayer.  This is sometimes combined with complaint.</a:t>
            </a:r>
          </a:p>
          <a:p>
            <a:endParaRPr lang="en-US" sz="900" b="1" dirty="0" smtClean="0"/>
          </a:p>
          <a:p>
            <a:r>
              <a:rPr lang="en-US" sz="3400" b="1" dirty="0" smtClean="0">
                <a:solidFill>
                  <a:srgbClr val="00B0F0"/>
                </a:solidFill>
              </a:rPr>
              <a:t>Bring </a:t>
            </a:r>
            <a:r>
              <a:rPr lang="en-US" sz="3400" b="1" dirty="0">
                <a:solidFill>
                  <a:srgbClr val="00B0F0"/>
                </a:solidFill>
              </a:rPr>
              <a:t>Your Complaint</a:t>
            </a:r>
            <a:r>
              <a:rPr lang="en-US" sz="3400" dirty="0">
                <a:solidFill>
                  <a:srgbClr val="00B0F0"/>
                </a:solidFill>
              </a:rPr>
              <a:t> </a:t>
            </a:r>
            <a:r>
              <a:rPr lang="en-US" sz="3400" dirty="0"/>
              <a:t>– Identify in blunt language the specific pain or injustice.  </a:t>
            </a:r>
            <a:r>
              <a:rPr lang="en-US" sz="3400" i="1" dirty="0"/>
              <a:t>Why </a:t>
            </a:r>
            <a:r>
              <a:rPr lang="en-US" sz="3400" dirty="0"/>
              <a:t>or </a:t>
            </a:r>
            <a:r>
              <a:rPr lang="en-US" sz="3400" i="1" dirty="0"/>
              <a:t>how</a:t>
            </a:r>
            <a:r>
              <a:rPr lang="en-US" sz="3400" dirty="0"/>
              <a:t> is often part of the complaint.</a:t>
            </a:r>
          </a:p>
          <a:p>
            <a:endParaRPr lang="en-US" sz="900" b="1" dirty="0" smtClean="0"/>
          </a:p>
          <a:p>
            <a:pPr algn="r"/>
            <a:endParaRPr lang="en-US" sz="2800" i="1" dirty="0" smtClean="0"/>
          </a:p>
          <a:p>
            <a:pPr algn="r"/>
            <a:r>
              <a:rPr lang="en-US" sz="2800" i="1" dirty="0" smtClean="0"/>
              <a:t>“</a:t>
            </a:r>
            <a:r>
              <a:rPr lang="en-US" sz="2800" i="1" dirty="0"/>
              <a:t>Dark Clouds, Deep Mercy”</a:t>
            </a:r>
            <a:r>
              <a:rPr lang="en-US" sz="2800" dirty="0"/>
              <a:t> by Mark </a:t>
            </a:r>
            <a:r>
              <a:rPr lang="en-US" sz="2800" dirty="0" err="1"/>
              <a:t>Vroegop</a:t>
            </a:r>
            <a:r>
              <a:rPr lang="en-US" sz="2800" dirty="0"/>
              <a:t>  </a:t>
            </a:r>
            <a:endParaRPr lang="en-US" sz="2800" dirty="0" smtClean="0"/>
          </a:p>
          <a:p>
            <a:pPr algn="r"/>
            <a:r>
              <a:rPr lang="en-US" sz="2800" dirty="0" smtClean="0"/>
              <a:t>(by fireplace </a:t>
            </a:r>
            <a:r>
              <a:rPr lang="en-US" sz="2800" dirty="0"/>
              <a:t>Recommended Resource</a:t>
            </a:r>
            <a:r>
              <a:rPr lang="en-US" sz="2800" dirty="0" smtClean="0"/>
              <a:t>)</a:t>
            </a:r>
            <a:endParaRPr lang="en-US" sz="2800" dirty="0"/>
          </a:p>
        </p:txBody>
      </p:sp>
    </p:spTree>
    <p:extLst>
      <p:ext uri="{BB962C8B-B14F-4D97-AF65-F5344CB8AC3E}">
        <p14:creationId xmlns:p14="http://schemas.microsoft.com/office/powerpoint/2010/main" val="329595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520510"/>
            <a:ext cx="11379200" cy="5816977"/>
          </a:xfrm>
          <a:prstGeom prst="rect">
            <a:avLst/>
          </a:prstGeom>
          <a:solidFill>
            <a:srgbClr val="F4E0AD"/>
          </a:solidFill>
        </p:spPr>
        <p:txBody>
          <a:bodyPr wrap="square" rtlCol="0">
            <a:spAutoFit/>
          </a:bodyPr>
          <a:lstStyle/>
          <a:p>
            <a:pPr algn="ctr"/>
            <a:r>
              <a:rPr lang="en-US" sz="3400" b="1" dirty="0" smtClean="0"/>
              <a:t>Movements </a:t>
            </a:r>
            <a:r>
              <a:rPr lang="en-US" sz="3400" b="1" dirty="0"/>
              <a:t>of Lament</a:t>
            </a:r>
          </a:p>
          <a:p>
            <a:endParaRPr lang="en-US" sz="1600" b="1" dirty="0" smtClean="0"/>
          </a:p>
          <a:p>
            <a:r>
              <a:rPr lang="en-US" sz="3400" b="1" dirty="0" smtClean="0"/>
              <a:t>Turn </a:t>
            </a:r>
            <a:r>
              <a:rPr lang="en-US" sz="3400" b="1" dirty="0"/>
              <a:t>to God</a:t>
            </a:r>
            <a:r>
              <a:rPr lang="en-US" sz="3400" dirty="0"/>
              <a:t> – address God as you come to him in prayer.  This is sometimes combined with complaint.</a:t>
            </a:r>
          </a:p>
          <a:p>
            <a:endParaRPr lang="en-US" sz="900" b="1" dirty="0" smtClean="0"/>
          </a:p>
          <a:p>
            <a:r>
              <a:rPr lang="en-US" sz="3400" b="1" dirty="0" smtClean="0"/>
              <a:t>Bring </a:t>
            </a:r>
            <a:r>
              <a:rPr lang="en-US" sz="3400" b="1" dirty="0"/>
              <a:t>Your Complaint</a:t>
            </a:r>
            <a:r>
              <a:rPr lang="en-US" sz="3400" dirty="0"/>
              <a:t> – Identify in blunt language the specific pain or injustice.  </a:t>
            </a:r>
            <a:r>
              <a:rPr lang="en-US" sz="3400" i="1" dirty="0"/>
              <a:t>Why </a:t>
            </a:r>
            <a:r>
              <a:rPr lang="en-US" sz="3400" dirty="0"/>
              <a:t>or </a:t>
            </a:r>
            <a:r>
              <a:rPr lang="en-US" sz="3400" i="1" dirty="0"/>
              <a:t>how</a:t>
            </a:r>
            <a:r>
              <a:rPr lang="en-US" sz="3400" dirty="0"/>
              <a:t> is often part of the complaint.</a:t>
            </a:r>
          </a:p>
          <a:p>
            <a:endParaRPr lang="en-US" sz="900" b="1" dirty="0" smtClean="0"/>
          </a:p>
          <a:p>
            <a:r>
              <a:rPr lang="en-US" sz="3400" b="1" dirty="0" smtClean="0">
                <a:solidFill>
                  <a:srgbClr val="00B0F0"/>
                </a:solidFill>
              </a:rPr>
              <a:t>Ask </a:t>
            </a:r>
            <a:r>
              <a:rPr lang="en-US" sz="3400" b="1" dirty="0">
                <a:solidFill>
                  <a:srgbClr val="00B0F0"/>
                </a:solidFill>
              </a:rPr>
              <a:t>Boldly</a:t>
            </a:r>
            <a:r>
              <a:rPr lang="en-US" sz="3400" dirty="0">
                <a:solidFill>
                  <a:srgbClr val="00B0F0"/>
                </a:solidFill>
              </a:rPr>
              <a:t> </a:t>
            </a:r>
            <a:r>
              <a:rPr lang="en-US" sz="3400" dirty="0"/>
              <a:t>– Specifically call upon God to act in a manner that fits his character and resolves your complaint.</a:t>
            </a:r>
          </a:p>
          <a:p>
            <a:endParaRPr lang="en-US" sz="1600" b="1" dirty="0" smtClean="0"/>
          </a:p>
          <a:p>
            <a:pPr algn="r"/>
            <a:endParaRPr lang="en-US" sz="2800" i="1" dirty="0" smtClean="0"/>
          </a:p>
          <a:p>
            <a:pPr algn="r"/>
            <a:r>
              <a:rPr lang="en-US" sz="2800" i="1" dirty="0" smtClean="0"/>
              <a:t>“</a:t>
            </a:r>
            <a:r>
              <a:rPr lang="en-US" sz="2800" i="1" dirty="0"/>
              <a:t>Dark Clouds, Deep Mercy”</a:t>
            </a:r>
            <a:r>
              <a:rPr lang="en-US" sz="2800" dirty="0"/>
              <a:t> by Mark </a:t>
            </a:r>
            <a:r>
              <a:rPr lang="en-US" sz="2800" dirty="0" err="1"/>
              <a:t>Vroegop</a:t>
            </a:r>
            <a:r>
              <a:rPr lang="en-US" sz="2800" dirty="0"/>
              <a:t>  </a:t>
            </a:r>
            <a:endParaRPr lang="en-US" sz="2800" dirty="0" smtClean="0"/>
          </a:p>
          <a:p>
            <a:pPr algn="r"/>
            <a:r>
              <a:rPr lang="en-US" sz="2800" dirty="0" smtClean="0"/>
              <a:t>(by fireplace </a:t>
            </a:r>
            <a:r>
              <a:rPr lang="en-US" sz="2800" dirty="0"/>
              <a:t>Recommended Resource</a:t>
            </a:r>
            <a:r>
              <a:rPr lang="en-US" sz="2800" dirty="0" smtClean="0"/>
              <a:t>)</a:t>
            </a:r>
            <a:endParaRPr lang="en-US" sz="2800" dirty="0"/>
          </a:p>
        </p:txBody>
      </p:sp>
    </p:spTree>
    <p:extLst>
      <p:ext uri="{BB962C8B-B14F-4D97-AF65-F5344CB8AC3E}">
        <p14:creationId xmlns:p14="http://schemas.microsoft.com/office/powerpoint/2010/main" val="3310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58873"/>
            <a:ext cx="11379200" cy="6540252"/>
          </a:xfrm>
          <a:prstGeom prst="rect">
            <a:avLst/>
          </a:prstGeom>
          <a:solidFill>
            <a:srgbClr val="F4E0AD"/>
          </a:solidFill>
        </p:spPr>
        <p:txBody>
          <a:bodyPr wrap="square" rtlCol="0">
            <a:spAutoFit/>
          </a:bodyPr>
          <a:lstStyle/>
          <a:p>
            <a:pPr algn="ctr"/>
            <a:r>
              <a:rPr lang="en-US" sz="3400" b="1" dirty="0" smtClean="0"/>
              <a:t>Movements </a:t>
            </a:r>
            <a:r>
              <a:rPr lang="en-US" sz="3400" b="1" dirty="0"/>
              <a:t>of Lament</a:t>
            </a:r>
          </a:p>
          <a:p>
            <a:endParaRPr lang="en-US" sz="1600" b="1" dirty="0" smtClean="0"/>
          </a:p>
          <a:p>
            <a:r>
              <a:rPr lang="en-US" sz="3400" b="1" dirty="0" smtClean="0"/>
              <a:t>Turn </a:t>
            </a:r>
            <a:r>
              <a:rPr lang="en-US" sz="3400" b="1" dirty="0"/>
              <a:t>to God</a:t>
            </a:r>
            <a:r>
              <a:rPr lang="en-US" sz="3400" dirty="0"/>
              <a:t> – address God as you come to him in prayer.  This is sometimes combined with complaint.</a:t>
            </a:r>
          </a:p>
          <a:p>
            <a:endParaRPr lang="en-US" sz="900" b="1" dirty="0" smtClean="0"/>
          </a:p>
          <a:p>
            <a:r>
              <a:rPr lang="en-US" sz="3400" b="1" dirty="0" smtClean="0"/>
              <a:t>Bring </a:t>
            </a:r>
            <a:r>
              <a:rPr lang="en-US" sz="3400" b="1" dirty="0"/>
              <a:t>Your Complaint</a:t>
            </a:r>
            <a:r>
              <a:rPr lang="en-US" sz="3400" dirty="0"/>
              <a:t> – Identify in blunt language the specific pain or injustice.  </a:t>
            </a:r>
            <a:r>
              <a:rPr lang="en-US" sz="3400" i="1" dirty="0"/>
              <a:t>Why </a:t>
            </a:r>
            <a:r>
              <a:rPr lang="en-US" sz="3400" dirty="0"/>
              <a:t>or </a:t>
            </a:r>
            <a:r>
              <a:rPr lang="en-US" sz="3400" i="1" dirty="0"/>
              <a:t>how</a:t>
            </a:r>
            <a:r>
              <a:rPr lang="en-US" sz="3400" dirty="0"/>
              <a:t> is often part of the complaint.</a:t>
            </a:r>
          </a:p>
          <a:p>
            <a:endParaRPr lang="en-US" sz="900" b="1" dirty="0" smtClean="0"/>
          </a:p>
          <a:p>
            <a:r>
              <a:rPr lang="en-US" sz="3400" b="1" dirty="0" smtClean="0"/>
              <a:t>Ask </a:t>
            </a:r>
            <a:r>
              <a:rPr lang="en-US" sz="3400" b="1" dirty="0"/>
              <a:t>Boldly</a:t>
            </a:r>
            <a:r>
              <a:rPr lang="en-US" sz="3400" dirty="0"/>
              <a:t> – Specifically call upon God to act in a manner that fits his character and resolves your complaint.</a:t>
            </a:r>
          </a:p>
          <a:p>
            <a:endParaRPr lang="en-US" sz="1600" b="1" dirty="0" smtClean="0"/>
          </a:p>
          <a:p>
            <a:r>
              <a:rPr lang="en-US" sz="3400" b="1" dirty="0" smtClean="0">
                <a:solidFill>
                  <a:srgbClr val="00B0F0"/>
                </a:solidFill>
              </a:rPr>
              <a:t>Choose </a:t>
            </a:r>
            <a:r>
              <a:rPr lang="en-US" sz="3400" b="1" dirty="0">
                <a:solidFill>
                  <a:srgbClr val="00B0F0"/>
                </a:solidFill>
              </a:rPr>
              <a:t>to Trust</a:t>
            </a:r>
            <a:r>
              <a:rPr lang="en-US" sz="3400" dirty="0">
                <a:solidFill>
                  <a:srgbClr val="00B0F0"/>
                </a:solidFill>
              </a:rPr>
              <a:t> </a:t>
            </a:r>
            <a:r>
              <a:rPr lang="en-US" sz="3400" dirty="0"/>
              <a:t>– Affirm God’s worthiness to be trusted, and commit to praising him.</a:t>
            </a:r>
          </a:p>
          <a:p>
            <a:pPr algn="r"/>
            <a:r>
              <a:rPr lang="en-US" sz="2800" i="1" dirty="0"/>
              <a:t>“Dark Clouds, Deep Mercy”</a:t>
            </a:r>
            <a:r>
              <a:rPr lang="en-US" sz="2800" dirty="0"/>
              <a:t> by Mark </a:t>
            </a:r>
            <a:r>
              <a:rPr lang="en-US" sz="2800" dirty="0" err="1"/>
              <a:t>Vroegop</a:t>
            </a:r>
            <a:r>
              <a:rPr lang="en-US" sz="2800" dirty="0"/>
              <a:t>  </a:t>
            </a:r>
            <a:endParaRPr lang="en-US" sz="2800" dirty="0" smtClean="0"/>
          </a:p>
          <a:p>
            <a:pPr algn="r"/>
            <a:r>
              <a:rPr lang="en-US" sz="2800" dirty="0" smtClean="0"/>
              <a:t>(by fireplace </a:t>
            </a:r>
            <a:r>
              <a:rPr lang="en-US" sz="2800" dirty="0"/>
              <a:t>Recommended Resource</a:t>
            </a:r>
            <a:r>
              <a:rPr lang="en-US" sz="2800" dirty="0" smtClean="0"/>
              <a:t>)</a:t>
            </a:r>
            <a:endParaRPr lang="en-US" sz="2800" dirty="0"/>
          </a:p>
        </p:txBody>
      </p:sp>
    </p:spTree>
    <p:extLst>
      <p:ext uri="{BB962C8B-B14F-4D97-AF65-F5344CB8AC3E}">
        <p14:creationId xmlns:p14="http://schemas.microsoft.com/office/powerpoint/2010/main" val="42996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19006"/>
            <a:ext cx="11379200" cy="6370975"/>
          </a:xfrm>
          <a:prstGeom prst="rect">
            <a:avLst/>
          </a:prstGeom>
          <a:solidFill>
            <a:srgbClr val="F4E0AD"/>
          </a:solidFill>
        </p:spPr>
        <p:txBody>
          <a:bodyPr wrap="square" rtlCol="0">
            <a:spAutoFit/>
          </a:bodyPr>
          <a:lstStyle/>
          <a:p>
            <a:r>
              <a:rPr lang="en-US" sz="3400" dirty="0"/>
              <a:t>Also, the hearts of the children of man are full of evil, and madness is in their hearts while they live, and after that they go to the dead. </a:t>
            </a:r>
            <a:r>
              <a:rPr lang="en-US" sz="3400" baseline="30000" dirty="0"/>
              <a:t>4</a:t>
            </a:r>
            <a:r>
              <a:rPr lang="en-US" sz="3400" dirty="0"/>
              <a:t> But he who is joined with all the living has hope, for a living </a:t>
            </a:r>
            <a:r>
              <a:rPr lang="en-US" sz="3400" dirty="0" smtClean="0"/>
              <a:t>dog </a:t>
            </a:r>
            <a:r>
              <a:rPr lang="en-US" sz="3400" dirty="0"/>
              <a:t>is better than a dead lion. </a:t>
            </a:r>
            <a:r>
              <a:rPr lang="en-US" sz="3400" baseline="30000" dirty="0"/>
              <a:t>5</a:t>
            </a:r>
            <a:r>
              <a:rPr lang="en-US" sz="3400" dirty="0"/>
              <a:t> For the living know that they will die, but the dead know nothing, and they have no more reward, for the memory of them is forgotten. </a:t>
            </a:r>
            <a:r>
              <a:rPr lang="en-US" sz="3400" baseline="30000" dirty="0"/>
              <a:t>6</a:t>
            </a:r>
            <a:r>
              <a:rPr lang="en-US" sz="3400" dirty="0"/>
              <a:t> Their love and their hate and their envy have already perished, and forever they have no more share in all that is done under the sun. </a:t>
            </a:r>
            <a:r>
              <a:rPr lang="en-US" sz="3400" baseline="30000" dirty="0"/>
              <a:t>7</a:t>
            </a:r>
            <a:r>
              <a:rPr lang="en-US" sz="3400" dirty="0"/>
              <a:t> Go, eat your bread with joy, and drink your wine with a merry heart, for God has already approved what you do. </a:t>
            </a:r>
            <a:r>
              <a:rPr lang="en-US" sz="3400" baseline="30000" dirty="0"/>
              <a:t>8</a:t>
            </a:r>
            <a:r>
              <a:rPr lang="en-US" sz="3400" dirty="0"/>
              <a:t> Let your garments be always white. Let not oil be lacking on your head. </a:t>
            </a:r>
            <a:r>
              <a:rPr lang="en-US" sz="3400" baseline="30000" dirty="0"/>
              <a:t>9</a:t>
            </a:r>
            <a:r>
              <a:rPr lang="en-US" sz="3400" dirty="0"/>
              <a:t> Enjoy life with the wife whom you love, all the days </a:t>
            </a:r>
            <a:r>
              <a:rPr lang="en-US" sz="3400" dirty="0" smtClean="0"/>
              <a:t>of</a:t>
            </a:r>
            <a:endParaRPr lang="en-US" dirty="0"/>
          </a:p>
        </p:txBody>
      </p:sp>
    </p:spTree>
    <p:extLst>
      <p:ext uri="{BB962C8B-B14F-4D97-AF65-F5344CB8AC3E}">
        <p14:creationId xmlns:p14="http://schemas.microsoft.com/office/powerpoint/2010/main" val="214705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520784"/>
            <a:ext cx="11379200" cy="3816429"/>
          </a:xfrm>
          <a:prstGeom prst="rect">
            <a:avLst/>
          </a:prstGeom>
          <a:solidFill>
            <a:srgbClr val="F4E0AD"/>
          </a:solidFill>
        </p:spPr>
        <p:txBody>
          <a:bodyPr wrap="square" rtlCol="0">
            <a:spAutoFit/>
          </a:bodyPr>
          <a:lstStyle/>
          <a:p>
            <a:r>
              <a:rPr lang="en-US" sz="3400" dirty="0"/>
              <a:t>your vain life that he has given you under the sun, because that is your portion in life and in your toil at which you toil under the sun. </a:t>
            </a:r>
            <a:r>
              <a:rPr lang="en-US" sz="3400" baseline="30000" dirty="0"/>
              <a:t>10</a:t>
            </a:r>
            <a:r>
              <a:rPr lang="en-US" sz="3400" dirty="0"/>
              <a:t> Whatever your hand finds to do, do it with your might, for there is no work or thought or knowledge or wisdom in </a:t>
            </a:r>
            <a:r>
              <a:rPr lang="en-US" sz="3400" dirty="0" err="1"/>
              <a:t>Sheol</a:t>
            </a:r>
            <a:r>
              <a:rPr lang="en-US" sz="3400" dirty="0"/>
              <a:t>, to which you are going.</a:t>
            </a:r>
          </a:p>
          <a:p>
            <a:endParaRPr lang="en-US" sz="3600" dirty="0"/>
          </a:p>
          <a:p>
            <a:pPr algn="r"/>
            <a:r>
              <a:rPr lang="en-US" sz="3600" dirty="0"/>
              <a:t>Ecclesiastes </a:t>
            </a:r>
            <a:r>
              <a:rPr lang="en-US" sz="3600" dirty="0" smtClean="0"/>
              <a:t>9:3b-10</a:t>
            </a:r>
            <a:endParaRPr lang="en-US" sz="3600" dirty="0"/>
          </a:p>
        </p:txBody>
      </p:sp>
    </p:spTree>
    <p:extLst>
      <p:ext uri="{BB962C8B-B14F-4D97-AF65-F5344CB8AC3E}">
        <p14:creationId xmlns:p14="http://schemas.microsoft.com/office/powerpoint/2010/main" val="864789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1215</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29</cp:revision>
  <dcterms:created xsi:type="dcterms:W3CDTF">2020-01-11T16:08:59Z</dcterms:created>
  <dcterms:modified xsi:type="dcterms:W3CDTF">2020-03-05T20:03:09Z</dcterms:modified>
</cp:coreProperties>
</file>