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E833-1282-4684-8D53-88BEF2BA587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9E833-1282-4684-8D53-88BEF2BA587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9E833-1282-4684-8D53-88BEF2BA5871}"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9E833-1282-4684-8D53-88BEF2BA5871}"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867817"/>
            <a:ext cx="11379200" cy="2862322"/>
          </a:xfrm>
          <a:prstGeom prst="rect">
            <a:avLst/>
          </a:prstGeom>
          <a:solidFill>
            <a:srgbClr val="F4E0AD"/>
          </a:solidFill>
        </p:spPr>
        <p:txBody>
          <a:bodyPr wrap="square" rtlCol="0">
            <a:spAutoFit/>
          </a:bodyPr>
          <a:lstStyle/>
          <a:p>
            <a:pPr algn="ctr"/>
            <a:r>
              <a:rPr lang="en-US" sz="3600" dirty="0"/>
              <a:t>“</a:t>
            </a:r>
            <a:r>
              <a:rPr lang="en-US" sz="3600" i="1" dirty="0"/>
              <a:t>The question in Ecclesiastes isn’t about the existence of God; the author is no atheist, and God is always there.  The question is whether or not God matters</a:t>
            </a:r>
            <a:r>
              <a:rPr lang="en-US" sz="3600" i="1" dirty="0" smtClean="0"/>
              <a:t>.”</a:t>
            </a:r>
            <a:r>
              <a:rPr lang="en-US" sz="3600" dirty="0" smtClean="0"/>
              <a:t> </a:t>
            </a:r>
          </a:p>
          <a:p>
            <a:pPr algn="ctr"/>
            <a:endParaRPr lang="en-US" sz="3600" dirty="0" smtClean="0"/>
          </a:p>
          <a:p>
            <a:pPr algn="ctr"/>
            <a:r>
              <a:rPr lang="en-US" sz="3600" dirty="0" smtClean="0"/>
              <a:t>(www.blueletterbible.org)</a:t>
            </a:r>
            <a:endParaRPr lang="en-US" dirty="0"/>
          </a:p>
        </p:txBody>
      </p:sp>
    </p:spTree>
    <p:extLst>
      <p:ext uri="{BB962C8B-B14F-4D97-AF65-F5344CB8AC3E}">
        <p14:creationId xmlns:p14="http://schemas.microsoft.com/office/powerpoint/2010/main" val="383840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97838"/>
            <a:ext cx="11379200" cy="2862322"/>
          </a:xfrm>
          <a:prstGeom prst="rect">
            <a:avLst/>
          </a:prstGeom>
          <a:solidFill>
            <a:srgbClr val="F4E0AD"/>
          </a:solidFill>
        </p:spPr>
        <p:txBody>
          <a:bodyPr wrap="square" rtlCol="0">
            <a:spAutoFit/>
          </a:bodyPr>
          <a:lstStyle/>
          <a:p>
            <a:pPr algn="ctr"/>
            <a:endParaRPr lang="en-US" sz="3600" dirty="0" smtClean="0"/>
          </a:p>
          <a:p>
            <a:pPr algn="ctr"/>
            <a:endParaRPr lang="en-US" sz="3600" dirty="0" smtClean="0"/>
          </a:p>
          <a:p>
            <a:pPr algn="ctr"/>
            <a:r>
              <a:rPr lang="en-US" sz="3600" dirty="0" smtClean="0"/>
              <a:t>How much does God matter?</a:t>
            </a:r>
          </a:p>
          <a:p>
            <a:pPr algn="ctr"/>
            <a:endParaRPr lang="en-US" sz="3600" dirty="0" smtClean="0"/>
          </a:p>
          <a:p>
            <a:pPr algn="ctr"/>
            <a:endParaRPr lang="en-US" sz="3600" dirty="0" smtClean="0"/>
          </a:p>
        </p:txBody>
      </p:sp>
    </p:spTree>
    <p:extLst>
      <p:ext uri="{BB962C8B-B14F-4D97-AF65-F5344CB8AC3E}">
        <p14:creationId xmlns:p14="http://schemas.microsoft.com/office/powerpoint/2010/main" val="3343844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186309"/>
          </a:xfrm>
          <a:prstGeom prst="rect">
            <a:avLst/>
          </a:prstGeom>
          <a:solidFill>
            <a:srgbClr val="F4E0AD"/>
          </a:solidFill>
        </p:spPr>
        <p:txBody>
          <a:bodyPr wrap="square" rtlCol="0">
            <a:spAutoFit/>
          </a:bodyPr>
          <a:lstStyle/>
          <a:p>
            <a:r>
              <a:rPr lang="en-US" sz="3600" dirty="0" smtClean="0"/>
              <a:t>Vanity </a:t>
            </a:r>
            <a:r>
              <a:rPr lang="en-US" sz="3600" dirty="0"/>
              <a:t>of vanities, says the Preacher, vanity of vanities! </a:t>
            </a:r>
            <a:r>
              <a:rPr lang="en-US" sz="3600" dirty="0">
                <a:solidFill>
                  <a:srgbClr val="FF0000"/>
                </a:solidFill>
              </a:rPr>
              <a:t>All is vanity. </a:t>
            </a:r>
            <a:r>
              <a:rPr lang="en-US" sz="3600" dirty="0" smtClean="0">
                <a:solidFill>
                  <a:srgbClr val="FF0000"/>
                </a:solidFill>
              </a:rPr>
              <a:t>	</a:t>
            </a:r>
            <a:r>
              <a:rPr lang="en-US" sz="3600" dirty="0" smtClean="0"/>
              <a:t>					       </a:t>
            </a:r>
            <a:r>
              <a:rPr lang="en-US" sz="3600" dirty="0" smtClean="0"/>
              <a:t>Ecclesiastes 1:2 (ESV) </a:t>
            </a:r>
            <a:endParaRPr lang="en-US" sz="3600" dirty="0"/>
          </a:p>
          <a:p>
            <a:r>
              <a:rPr lang="en-US" sz="3600" dirty="0"/>
              <a:t> </a:t>
            </a:r>
          </a:p>
          <a:p>
            <a:r>
              <a:rPr lang="en-US" sz="3600" baseline="30000" dirty="0" smtClean="0"/>
              <a:t>12</a:t>
            </a:r>
            <a:r>
              <a:rPr lang="en-US" sz="3600" dirty="0" smtClean="0"/>
              <a:t> </a:t>
            </a:r>
            <a:r>
              <a:rPr lang="en-US" sz="3600" dirty="0"/>
              <a:t>I the Preacher have been king over Israel in Jerusalem. </a:t>
            </a:r>
            <a:r>
              <a:rPr lang="en-US" sz="3600" baseline="30000" dirty="0"/>
              <a:t>13</a:t>
            </a:r>
            <a:r>
              <a:rPr lang="en-US" sz="3600" dirty="0"/>
              <a:t> And I applied my heart to seek and to search out by wisdom all that is done under heaven. It is an unhappy business that God has given to the children of man to be busy with. </a:t>
            </a:r>
            <a:r>
              <a:rPr lang="en-US" sz="3600" baseline="30000" dirty="0"/>
              <a:t>14</a:t>
            </a:r>
            <a:r>
              <a:rPr lang="en-US" sz="3600" dirty="0"/>
              <a:t> I have seen everything that is done under the sun, and </a:t>
            </a:r>
            <a:r>
              <a:rPr lang="en-US" sz="3600" dirty="0" smtClean="0"/>
              <a:t>behold </a:t>
            </a:r>
            <a:r>
              <a:rPr lang="en-US" sz="3600" dirty="0" smtClean="0">
                <a:solidFill>
                  <a:srgbClr val="FF0000"/>
                </a:solidFill>
              </a:rPr>
              <a:t>all </a:t>
            </a:r>
            <a:r>
              <a:rPr lang="en-US" sz="3600" dirty="0">
                <a:solidFill>
                  <a:srgbClr val="FF0000"/>
                </a:solidFill>
              </a:rPr>
              <a:t>is vanity and a striving after wind</a:t>
            </a:r>
            <a:r>
              <a:rPr lang="en-US" sz="3600" dirty="0"/>
              <a:t>. </a:t>
            </a:r>
            <a:endParaRPr lang="en-US" sz="3600" dirty="0" smtClean="0"/>
          </a:p>
          <a:p>
            <a:pPr algn="r"/>
            <a:r>
              <a:rPr lang="en-US" sz="3600" dirty="0" smtClean="0"/>
              <a:t>Ecclesiastes 1:12–14 (ESV) </a:t>
            </a:r>
          </a:p>
          <a:p>
            <a:endParaRPr lang="en-US" sz="3600" dirty="0"/>
          </a:p>
        </p:txBody>
      </p:sp>
    </p:spTree>
    <p:extLst>
      <p:ext uri="{BB962C8B-B14F-4D97-AF65-F5344CB8AC3E}">
        <p14:creationId xmlns:p14="http://schemas.microsoft.com/office/powerpoint/2010/main" val="3597728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370975"/>
          </a:xfrm>
          <a:prstGeom prst="rect">
            <a:avLst/>
          </a:prstGeom>
          <a:solidFill>
            <a:srgbClr val="F4E0AD"/>
          </a:solidFill>
        </p:spPr>
        <p:txBody>
          <a:bodyPr wrap="square" rtlCol="0">
            <a:spAutoFit/>
          </a:bodyPr>
          <a:lstStyle/>
          <a:p>
            <a:r>
              <a:rPr lang="en-US" sz="3400" baseline="30000" dirty="0" smtClean="0"/>
              <a:t>18</a:t>
            </a:r>
            <a:r>
              <a:rPr lang="en-US" sz="3400" dirty="0" smtClean="0"/>
              <a:t> </a:t>
            </a:r>
            <a:r>
              <a:rPr lang="en-US" sz="3400" dirty="0"/>
              <a:t>I said in my heart with regard to the children of man that God is testing them that they may see that they themselves are but beasts. </a:t>
            </a:r>
            <a:r>
              <a:rPr lang="en-US" sz="3400" baseline="30000" dirty="0"/>
              <a:t>19</a:t>
            </a:r>
            <a:r>
              <a:rPr lang="en-US" sz="3400" dirty="0"/>
              <a:t> For what happens to the children of man and what happens to the beasts is the same; as one dies, so dies the other. They all have the same breath, and man has no advantage over the beasts, for all is vanity. </a:t>
            </a:r>
            <a:r>
              <a:rPr lang="en-US" sz="3400" baseline="30000" dirty="0"/>
              <a:t>20</a:t>
            </a:r>
            <a:r>
              <a:rPr lang="en-US" sz="3400" dirty="0"/>
              <a:t> All go to one place. All are from the dust, and to dust all return. </a:t>
            </a:r>
            <a:r>
              <a:rPr lang="en-US" sz="3400" baseline="30000" dirty="0"/>
              <a:t>21</a:t>
            </a:r>
            <a:r>
              <a:rPr lang="en-US" sz="3400" dirty="0"/>
              <a:t> Who knows whether the spirit of man goes upward and the spirit of the beast goes down into the earth? </a:t>
            </a:r>
            <a:r>
              <a:rPr lang="en-US" sz="3400" baseline="30000" dirty="0"/>
              <a:t>22</a:t>
            </a:r>
            <a:r>
              <a:rPr lang="en-US" sz="3400" dirty="0"/>
              <a:t> So I saw that there is nothing better than that a man should rejoice in his work, for that is his lot. Who can bring him to see what will be after him? </a:t>
            </a:r>
            <a:endParaRPr lang="en-US" sz="3400" dirty="0" smtClean="0"/>
          </a:p>
          <a:p>
            <a:pPr algn="r"/>
            <a:r>
              <a:rPr lang="en-US" sz="3400" dirty="0" smtClean="0"/>
              <a:t>Ecclesiastes 3:18–22 (ESV) </a:t>
            </a:r>
            <a:endParaRPr lang="en-US" sz="3400" dirty="0"/>
          </a:p>
        </p:txBody>
      </p:sp>
    </p:spTree>
    <p:extLst>
      <p:ext uri="{BB962C8B-B14F-4D97-AF65-F5344CB8AC3E}">
        <p14:creationId xmlns:p14="http://schemas.microsoft.com/office/powerpoint/2010/main" val="2002179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370975"/>
          </a:xfrm>
          <a:prstGeom prst="rect">
            <a:avLst/>
          </a:prstGeom>
          <a:solidFill>
            <a:srgbClr val="F4E0AD"/>
          </a:solidFill>
        </p:spPr>
        <p:txBody>
          <a:bodyPr wrap="square" rtlCol="0">
            <a:spAutoFit/>
          </a:bodyPr>
          <a:lstStyle/>
          <a:p>
            <a:r>
              <a:rPr lang="en-US" sz="3400" baseline="30000" dirty="0" smtClean="0"/>
              <a:t>1</a:t>
            </a:r>
            <a:r>
              <a:rPr lang="en-US" sz="3400" dirty="0" smtClean="0"/>
              <a:t> </a:t>
            </a:r>
            <a:r>
              <a:rPr lang="en-US" sz="3400" dirty="0"/>
              <a:t>I said in my heart, “Come now, I will test you with pleasure; enjoy yourself.” But behold, this also was vanity. </a:t>
            </a:r>
            <a:r>
              <a:rPr lang="en-US" sz="3400" baseline="30000" dirty="0"/>
              <a:t>2</a:t>
            </a:r>
            <a:r>
              <a:rPr lang="en-US" sz="3400" dirty="0"/>
              <a:t> I said of laughter, “It is mad,” and of pleasure, “What use is it?” </a:t>
            </a:r>
            <a:r>
              <a:rPr lang="en-US" sz="3400" baseline="30000" dirty="0"/>
              <a:t>3</a:t>
            </a:r>
            <a:r>
              <a:rPr lang="en-US" sz="3400" dirty="0"/>
              <a:t> I searched with my heart how to cheer my body with wine—my heart still guiding me with wisdom—and how to lay hold on folly, till I might see what was good for the children of man to do under heaven during the few days of their life. </a:t>
            </a:r>
            <a:r>
              <a:rPr lang="en-US" sz="3400" baseline="30000" dirty="0"/>
              <a:t>4</a:t>
            </a:r>
            <a:r>
              <a:rPr lang="en-US" sz="3400" dirty="0"/>
              <a:t> I made great works. I built houses and planted vineyards for myself. </a:t>
            </a:r>
            <a:r>
              <a:rPr lang="en-US" sz="3400" baseline="30000" dirty="0"/>
              <a:t>5</a:t>
            </a:r>
            <a:r>
              <a:rPr lang="en-US" sz="3400" dirty="0"/>
              <a:t> I made myself gardens and parks, and planted in them all kinds of fruit trees. </a:t>
            </a:r>
            <a:r>
              <a:rPr lang="en-US" sz="3400" baseline="30000" dirty="0"/>
              <a:t>6</a:t>
            </a:r>
            <a:r>
              <a:rPr lang="en-US" sz="3400" dirty="0"/>
              <a:t> I made myself pools from which to water the forest of growing trees. </a:t>
            </a:r>
            <a:r>
              <a:rPr lang="en-US" sz="3400" baseline="30000" dirty="0"/>
              <a:t>7</a:t>
            </a:r>
            <a:r>
              <a:rPr lang="en-US" sz="3400" dirty="0"/>
              <a:t> I bought male and female slaves, and had slaves who were born in my house. I had also great </a:t>
            </a:r>
            <a:r>
              <a:rPr lang="en-US" sz="3400" dirty="0" smtClean="0"/>
              <a:t>possessions</a:t>
            </a:r>
            <a:endParaRPr lang="en-US" sz="3400" dirty="0"/>
          </a:p>
        </p:txBody>
      </p:sp>
    </p:spTree>
    <p:extLst>
      <p:ext uri="{BB962C8B-B14F-4D97-AF65-F5344CB8AC3E}">
        <p14:creationId xmlns:p14="http://schemas.microsoft.com/office/powerpoint/2010/main" val="3983841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6195"/>
            <a:ext cx="11379200" cy="6894195"/>
          </a:xfrm>
          <a:prstGeom prst="rect">
            <a:avLst/>
          </a:prstGeom>
          <a:solidFill>
            <a:srgbClr val="F4E0AD"/>
          </a:solidFill>
        </p:spPr>
        <p:txBody>
          <a:bodyPr wrap="square" rtlCol="0">
            <a:spAutoFit/>
          </a:bodyPr>
          <a:lstStyle/>
          <a:p>
            <a:r>
              <a:rPr lang="en-US" sz="3400" dirty="0" smtClean="0"/>
              <a:t>of herds and flocks, more than any who had been before me in Jerusalem. </a:t>
            </a:r>
            <a:r>
              <a:rPr lang="en-US" sz="3400" baseline="30000" dirty="0" smtClean="0"/>
              <a:t>8</a:t>
            </a:r>
            <a:r>
              <a:rPr lang="en-US" sz="3400" dirty="0" smtClean="0"/>
              <a:t> I also gathered for myself silver and gold and the treasure of kings and provinces. I got singers, both men and women, and many concubines, the delight of the sons of man. </a:t>
            </a:r>
            <a:r>
              <a:rPr lang="en-US" sz="3400" baseline="30000" dirty="0" smtClean="0"/>
              <a:t>9</a:t>
            </a:r>
            <a:r>
              <a:rPr lang="en-US" sz="3400" dirty="0" smtClean="0"/>
              <a:t> So I became great and surpassed all who were before me in Jerusalem. Also my wisdom remained with me. </a:t>
            </a:r>
            <a:r>
              <a:rPr lang="en-US" sz="3400" baseline="30000" dirty="0" smtClean="0"/>
              <a:t>10</a:t>
            </a:r>
            <a:r>
              <a:rPr lang="en-US" sz="3400" dirty="0" smtClean="0"/>
              <a:t> And whatever my eyes desired I did not keep from them. I kept my heart from no pleasure, for my heart found pleasure in all my toil, and this was my reward for all my toil. </a:t>
            </a:r>
            <a:r>
              <a:rPr lang="en-US" sz="3400" baseline="30000" dirty="0" smtClean="0"/>
              <a:t>11</a:t>
            </a:r>
            <a:r>
              <a:rPr lang="en-US" sz="3400" dirty="0" smtClean="0"/>
              <a:t> Then I considered all that my hands had done and the toil I had expended in doing it, and behold, all was vanity and a striving after wind, and there was nothing to be gained under the sun. </a:t>
            </a:r>
          </a:p>
          <a:p>
            <a:pPr algn="r"/>
            <a:r>
              <a:rPr lang="en-US" sz="3400" dirty="0" smtClean="0"/>
              <a:t>Ecclesiastes 2:1-11 (ESV) </a:t>
            </a:r>
            <a:endParaRPr lang="en-US" sz="3400" dirty="0"/>
          </a:p>
        </p:txBody>
      </p:sp>
    </p:spTree>
    <p:extLst>
      <p:ext uri="{BB962C8B-B14F-4D97-AF65-F5344CB8AC3E}">
        <p14:creationId xmlns:p14="http://schemas.microsoft.com/office/powerpoint/2010/main" val="120705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51233"/>
            <a:ext cx="11379200" cy="4493538"/>
          </a:xfrm>
          <a:prstGeom prst="rect">
            <a:avLst/>
          </a:prstGeom>
          <a:solidFill>
            <a:srgbClr val="F4E0AD"/>
          </a:solidFill>
        </p:spPr>
        <p:txBody>
          <a:bodyPr wrap="square" rtlCol="0">
            <a:spAutoFit/>
          </a:bodyPr>
          <a:lstStyle/>
          <a:p>
            <a:pPr lvl="0"/>
            <a:r>
              <a:rPr lang="en-US" sz="3600" dirty="0" smtClean="0"/>
              <a:t>Ecclesiastes…</a:t>
            </a:r>
          </a:p>
          <a:p>
            <a:pPr lvl="0"/>
            <a:endParaRPr lang="en-US" sz="3600" dirty="0" smtClean="0"/>
          </a:p>
          <a:p>
            <a:pPr marL="571500" lvl="0" indent="-571500">
              <a:buFont typeface="Arial" panose="020B0604020202020204" pitchFamily="34" charset="0"/>
              <a:buChar char="•"/>
            </a:pPr>
            <a:r>
              <a:rPr lang="en-US" sz="3600" dirty="0" smtClean="0"/>
              <a:t>Serves </a:t>
            </a:r>
            <a:r>
              <a:rPr lang="en-US" sz="3600" dirty="0"/>
              <a:t>as a warning of the dangers for those who are younger and pursuing Christ</a:t>
            </a:r>
          </a:p>
          <a:p>
            <a:r>
              <a:rPr lang="en-US" sz="3600" dirty="0"/>
              <a:t>	 </a:t>
            </a:r>
            <a:endParaRPr lang="en-US" sz="3600" dirty="0" smtClean="0"/>
          </a:p>
          <a:p>
            <a:endParaRPr lang="en-US" sz="3600" dirty="0"/>
          </a:p>
          <a:p>
            <a:endParaRPr lang="en-US" sz="3600" dirty="0"/>
          </a:p>
          <a:p>
            <a:pPr algn="r"/>
            <a:r>
              <a:rPr lang="en-US" sz="3400" dirty="0" smtClean="0"/>
              <a:t> </a:t>
            </a:r>
            <a:endParaRPr lang="en-US" sz="3400" dirty="0"/>
          </a:p>
        </p:txBody>
      </p:sp>
    </p:spTree>
    <p:extLst>
      <p:ext uri="{BB962C8B-B14F-4D97-AF65-F5344CB8AC3E}">
        <p14:creationId xmlns:p14="http://schemas.microsoft.com/office/powerpoint/2010/main" val="402242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51233"/>
            <a:ext cx="11379200" cy="5047536"/>
          </a:xfrm>
          <a:prstGeom prst="rect">
            <a:avLst/>
          </a:prstGeom>
          <a:solidFill>
            <a:srgbClr val="F4E0AD"/>
          </a:solidFill>
        </p:spPr>
        <p:txBody>
          <a:bodyPr wrap="square" rtlCol="0">
            <a:spAutoFit/>
          </a:bodyPr>
          <a:lstStyle/>
          <a:p>
            <a:pPr lvl="0"/>
            <a:r>
              <a:rPr lang="en-US" sz="3600" dirty="0" smtClean="0"/>
              <a:t>Ecclesiastes…</a:t>
            </a:r>
          </a:p>
          <a:p>
            <a:pPr lvl="0"/>
            <a:endParaRPr lang="en-US" sz="3600" dirty="0" smtClean="0"/>
          </a:p>
          <a:p>
            <a:pPr marL="571500" lvl="0" indent="-571500">
              <a:buFont typeface="Arial" panose="020B0604020202020204" pitchFamily="34" charset="0"/>
              <a:buChar char="•"/>
            </a:pPr>
            <a:r>
              <a:rPr lang="en-US" sz="3600" dirty="0" smtClean="0"/>
              <a:t>Serves </a:t>
            </a:r>
            <a:r>
              <a:rPr lang="en-US" sz="3600" dirty="0"/>
              <a:t>as a warning of the dangers for those who are younger and pursuing Christ</a:t>
            </a:r>
          </a:p>
          <a:p>
            <a:r>
              <a:rPr lang="en-US" sz="3600" dirty="0"/>
              <a:t>	 </a:t>
            </a:r>
          </a:p>
          <a:p>
            <a:pPr marL="571500" lvl="0" indent="-571500">
              <a:buFont typeface="Arial" panose="020B0604020202020204" pitchFamily="34" charset="0"/>
              <a:buChar char="•"/>
            </a:pPr>
            <a:r>
              <a:rPr lang="en-US" sz="3600" dirty="0"/>
              <a:t>Serves as a beacon to persevere for those who are older and wanting to remain faithful to Christ</a:t>
            </a:r>
          </a:p>
          <a:p>
            <a:r>
              <a:rPr lang="en-US" sz="3600" dirty="0"/>
              <a:t> </a:t>
            </a:r>
          </a:p>
          <a:p>
            <a:pPr algn="r"/>
            <a:r>
              <a:rPr lang="en-US" sz="3400" dirty="0" smtClean="0"/>
              <a:t> </a:t>
            </a:r>
            <a:endParaRPr lang="en-US" sz="3400" dirty="0"/>
          </a:p>
        </p:txBody>
      </p:sp>
    </p:spTree>
    <p:extLst>
      <p:ext uri="{BB962C8B-B14F-4D97-AF65-F5344CB8AC3E}">
        <p14:creationId xmlns:p14="http://schemas.microsoft.com/office/powerpoint/2010/main" val="3932399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51233"/>
            <a:ext cx="11379200" cy="6155531"/>
          </a:xfrm>
          <a:prstGeom prst="rect">
            <a:avLst/>
          </a:prstGeom>
          <a:solidFill>
            <a:srgbClr val="F4E0AD"/>
          </a:solidFill>
        </p:spPr>
        <p:txBody>
          <a:bodyPr wrap="square" rtlCol="0">
            <a:spAutoFit/>
          </a:bodyPr>
          <a:lstStyle/>
          <a:p>
            <a:pPr lvl="0"/>
            <a:r>
              <a:rPr lang="en-US" sz="3600" dirty="0" smtClean="0"/>
              <a:t>Ecclesiastes…</a:t>
            </a:r>
          </a:p>
          <a:p>
            <a:pPr lvl="0"/>
            <a:endParaRPr lang="en-US" sz="3600" dirty="0" smtClean="0"/>
          </a:p>
          <a:p>
            <a:pPr marL="571500" lvl="0" indent="-571500">
              <a:buFont typeface="Arial" panose="020B0604020202020204" pitchFamily="34" charset="0"/>
              <a:buChar char="•"/>
            </a:pPr>
            <a:r>
              <a:rPr lang="en-US" sz="3600" dirty="0" smtClean="0"/>
              <a:t>Serves </a:t>
            </a:r>
            <a:r>
              <a:rPr lang="en-US" sz="3600" dirty="0"/>
              <a:t>as a warning of the dangers for those who are younger and pursuing Christ</a:t>
            </a:r>
          </a:p>
          <a:p>
            <a:r>
              <a:rPr lang="en-US" sz="3600" dirty="0"/>
              <a:t>	 </a:t>
            </a:r>
          </a:p>
          <a:p>
            <a:pPr marL="571500" lvl="0" indent="-571500">
              <a:buFont typeface="Arial" panose="020B0604020202020204" pitchFamily="34" charset="0"/>
              <a:buChar char="•"/>
            </a:pPr>
            <a:r>
              <a:rPr lang="en-US" sz="3600" dirty="0"/>
              <a:t>Serves as a beacon to persevere for those who are older and wanting to remain faithful to Christ</a:t>
            </a:r>
          </a:p>
          <a:p>
            <a:r>
              <a:rPr lang="en-US" sz="3600" dirty="0"/>
              <a:t> </a:t>
            </a:r>
          </a:p>
          <a:p>
            <a:pPr marL="571500" lvl="0" indent="-571500">
              <a:buFont typeface="Arial" panose="020B0604020202020204" pitchFamily="34" charset="0"/>
              <a:buChar char="•"/>
            </a:pPr>
            <a:r>
              <a:rPr lang="en-US" sz="3600" dirty="0"/>
              <a:t>Serves as a call to Christ for those who are younger or older </a:t>
            </a:r>
            <a:r>
              <a:rPr lang="en-US" sz="3600" u="sng" dirty="0"/>
              <a:t>without</a:t>
            </a:r>
            <a:r>
              <a:rPr lang="en-US" sz="3600" dirty="0"/>
              <a:t> Christ</a:t>
            </a:r>
          </a:p>
          <a:p>
            <a:pPr algn="r"/>
            <a:r>
              <a:rPr lang="en-US" sz="3400" dirty="0" smtClean="0"/>
              <a:t> </a:t>
            </a:r>
            <a:endParaRPr lang="en-US" sz="3400" dirty="0"/>
          </a:p>
        </p:txBody>
      </p:sp>
    </p:spTree>
    <p:extLst>
      <p:ext uri="{BB962C8B-B14F-4D97-AF65-F5344CB8AC3E}">
        <p14:creationId xmlns:p14="http://schemas.microsoft.com/office/powerpoint/2010/main" val="2412610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20839"/>
            <a:ext cx="11379200" cy="3416320"/>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The words of the Preacher, the son of David, king in Jerusalem. </a:t>
            </a:r>
            <a:endParaRPr lang="en-US" sz="3600" dirty="0" smtClean="0"/>
          </a:p>
          <a:p>
            <a:endParaRPr lang="en-US" sz="3600" dirty="0"/>
          </a:p>
          <a:p>
            <a:r>
              <a:rPr lang="en-US" sz="3600" baseline="30000" dirty="0" smtClean="0"/>
              <a:t>12</a:t>
            </a:r>
            <a:r>
              <a:rPr lang="en-US" sz="3600" dirty="0" smtClean="0"/>
              <a:t> </a:t>
            </a:r>
            <a:r>
              <a:rPr lang="en-US" sz="3600" dirty="0"/>
              <a:t>I the Preacher have been king over Israel in Jerusalem. </a:t>
            </a:r>
            <a:endParaRPr lang="en-US" sz="3600" dirty="0" smtClean="0"/>
          </a:p>
          <a:p>
            <a:pPr algn="r"/>
            <a:endParaRPr lang="en-US" sz="3600" dirty="0" smtClean="0"/>
          </a:p>
          <a:p>
            <a:pPr algn="r"/>
            <a:r>
              <a:rPr lang="en-US" sz="3600" dirty="0" smtClean="0"/>
              <a:t>Ecclesiastes 1:1, 12 (ESV) </a:t>
            </a:r>
            <a:endParaRPr lang="en-US" sz="3600" dirty="0"/>
          </a:p>
        </p:txBody>
      </p:sp>
    </p:spTree>
    <p:extLst>
      <p:ext uri="{BB962C8B-B14F-4D97-AF65-F5344CB8AC3E}">
        <p14:creationId xmlns:p14="http://schemas.microsoft.com/office/powerpoint/2010/main" val="154756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397165" y="360219"/>
            <a:ext cx="11379200" cy="6370975"/>
          </a:xfrm>
          <a:prstGeom prst="rect">
            <a:avLst/>
          </a:prstGeom>
          <a:solidFill>
            <a:srgbClr val="F4E0AD"/>
          </a:solidFill>
        </p:spPr>
        <p:txBody>
          <a:bodyPr wrap="square" rtlCol="0">
            <a:spAutoFit/>
          </a:bodyPr>
          <a:lstStyle/>
          <a:p>
            <a:r>
              <a:rPr lang="en-US" sz="3400" baseline="30000" dirty="0" smtClean="0"/>
              <a:t>10</a:t>
            </a:r>
            <a:r>
              <a:rPr lang="en-US" sz="3400" dirty="0" smtClean="0"/>
              <a:t> </a:t>
            </a:r>
            <a:r>
              <a:rPr lang="en-US" sz="3400" dirty="0"/>
              <a:t>It pleased the Lord that Solomon had asked this. </a:t>
            </a:r>
            <a:r>
              <a:rPr lang="en-US" sz="3400" baseline="30000" dirty="0"/>
              <a:t>11</a:t>
            </a:r>
            <a:r>
              <a:rPr lang="en-US" sz="3400" dirty="0"/>
              <a:t> And God said to him, “Because you have asked this, and have not asked for yourself long life or riches or the life of your enemies, but have asked for yourself understanding to discern what is right, </a:t>
            </a:r>
            <a:r>
              <a:rPr lang="en-US" sz="3400" baseline="30000" dirty="0"/>
              <a:t>12</a:t>
            </a:r>
            <a:r>
              <a:rPr lang="en-US" sz="3400" dirty="0"/>
              <a:t> behold, I now do according to your word. Behold, I give you a wise and discerning mind, so that none like you has been before you and none like you shall arise after you. </a:t>
            </a:r>
            <a:r>
              <a:rPr lang="en-US" sz="3400" baseline="30000" dirty="0"/>
              <a:t>13</a:t>
            </a:r>
            <a:r>
              <a:rPr lang="en-US" sz="3400" dirty="0"/>
              <a:t> I give you also what you have not asked, both riches and honor, so that no other king shall compare with you, all your days. </a:t>
            </a:r>
            <a:r>
              <a:rPr lang="en-US" sz="3400" baseline="30000" dirty="0"/>
              <a:t>14</a:t>
            </a:r>
            <a:r>
              <a:rPr lang="en-US" sz="3400" dirty="0"/>
              <a:t> And if you will walk in my ways, keeping my statutes and my commandments, as your father David walked, then I will lengthen your days.” </a:t>
            </a:r>
            <a:r>
              <a:rPr lang="en-US" sz="3400" dirty="0" smtClean="0"/>
              <a:t>				</a:t>
            </a:r>
            <a:r>
              <a:rPr lang="en-US" sz="3400" dirty="0" smtClean="0"/>
              <a:t>1 Kings 3:10–14 (ESV) </a:t>
            </a:r>
            <a:endParaRPr lang="en-US" sz="3400" dirty="0"/>
          </a:p>
        </p:txBody>
      </p:sp>
    </p:spTree>
    <p:extLst>
      <p:ext uri="{BB962C8B-B14F-4D97-AF65-F5344CB8AC3E}">
        <p14:creationId xmlns:p14="http://schemas.microsoft.com/office/powerpoint/2010/main" val="111313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133601"/>
            <a:ext cx="11379200" cy="2308324"/>
          </a:xfrm>
          <a:prstGeom prst="rect">
            <a:avLst/>
          </a:prstGeom>
          <a:solidFill>
            <a:srgbClr val="F4E0AD"/>
          </a:solidFill>
        </p:spPr>
        <p:txBody>
          <a:bodyPr wrap="square" rtlCol="0">
            <a:spAutoFit/>
          </a:bodyPr>
          <a:lstStyle/>
          <a:p>
            <a:r>
              <a:rPr lang="en-US" sz="3600" baseline="30000" dirty="0" smtClean="0"/>
              <a:t>29</a:t>
            </a:r>
            <a:r>
              <a:rPr lang="en-US" sz="3600" dirty="0" smtClean="0"/>
              <a:t> </a:t>
            </a:r>
            <a:r>
              <a:rPr lang="en-US" sz="3600" dirty="0"/>
              <a:t>And God gave Solomon wisdom and understanding beyond measure</a:t>
            </a:r>
            <a:r>
              <a:rPr lang="en-US" sz="3600" dirty="0" smtClean="0"/>
              <a:t>, </a:t>
            </a:r>
            <a:r>
              <a:rPr lang="en-US" sz="3600" dirty="0"/>
              <a:t>and breadth of mind like the sand on the seashore </a:t>
            </a:r>
            <a:endParaRPr lang="en-US" sz="3600" dirty="0" smtClean="0"/>
          </a:p>
          <a:p>
            <a:pPr algn="r"/>
            <a:r>
              <a:rPr lang="en-US" sz="3600" dirty="0" smtClean="0"/>
              <a:t> 1 Kings 4:29 (ESV)</a:t>
            </a:r>
            <a:endParaRPr lang="en-US" sz="3600" dirty="0"/>
          </a:p>
        </p:txBody>
      </p:sp>
    </p:spTree>
    <p:extLst>
      <p:ext uri="{BB962C8B-B14F-4D97-AF65-F5344CB8AC3E}">
        <p14:creationId xmlns:p14="http://schemas.microsoft.com/office/powerpoint/2010/main" val="188326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70047"/>
            <a:ext cx="11379200" cy="6186309"/>
          </a:xfrm>
          <a:prstGeom prst="rect">
            <a:avLst/>
          </a:prstGeom>
          <a:solidFill>
            <a:srgbClr val="F4E0AD"/>
          </a:solidFill>
        </p:spPr>
        <p:txBody>
          <a:bodyPr wrap="square" rtlCol="0">
            <a:spAutoFit/>
          </a:bodyPr>
          <a:lstStyle/>
          <a:p>
            <a:r>
              <a:rPr lang="en-US" sz="3600" baseline="30000" dirty="0" smtClean="0"/>
              <a:t>3</a:t>
            </a:r>
            <a:r>
              <a:rPr lang="en-US" sz="3600" dirty="0" smtClean="0"/>
              <a:t> </a:t>
            </a:r>
            <a:r>
              <a:rPr lang="en-US" sz="3600" dirty="0"/>
              <a:t>And Solomon answered all her questions; there was nothing hidden from the king that he could not explain to her. </a:t>
            </a:r>
            <a:r>
              <a:rPr lang="en-US" sz="3600" baseline="30000" dirty="0"/>
              <a:t>4</a:t>
            </a:r>
            <a:r>
              <a:rPr lang="en-US" sz="3600" dirty="0"/>
              <a:t> And when the queen of Sheba had seen all the wisdom of Solomon, the house that he had built, </a:t>
            </a:r>
            <a:r>
              <a:rPr lang="en-US" sz="3600" baseline="30000" dirty="0"/>
              <a:t>5</a:t>
            </a:r>
            <a:r>
              <a:rPr lang="en-US" sz="3600" dirty="0"/>
              <a:t> the food of his table, the seating of his officials, and the attendance of his servants, their clothing, his cupbearers, and his burnt offerings that he offered at the house of the </a:t>
            </a:r>
            <a:r>
              <a:rPr lang="en-US" sz="3600" cap="small" dirty="0"/>
              <a:t>Lord</a:t>
            </a:r>
            <a:r>
              <a:rPr lang="en-US" sz="3600" dirty="0"/>
              <a:t>, there was no more breath in her.  </a:t>
            </a:r>
            <a:r>
              <a:rPr lang="en-US" sz="3600" baseline="30000" dirty="0"/>
              <a:t>6</a:t>
            </a:r>
            <a:r>
              <a:rPr lang="en-US" sz="3600" dirty="0"/>
              <a:t> And she said to the king, “The report was true that I heard in my own land of your words and of your wisdom, </a:t>
            </a:r>
            <a:r>
              <a:rPr lang="en-US" sz="3600" baseline="30000" dirty="0"/>
              <a:t>7</a:t>
            </a:r>
            <a:r>
              <a:rPr lang="en-US" sz="3600" dirty="0"/>
              <a:t> but I did not believe the reports until I came and my own eyes had seen it. And behold, the </a:t>
            </a:r>
            <a:r>
              <a:rPr lang="en-US" sz="3600" dirty="0" smtClean="0"/>
              <a:t>half</a:t>
            </a:r>
            <a:endParaRPr lang="en-US" sz="3600" dirty="0"/>
          </a:p>
        </p:txBody>
      </p:sp>
    </p:spTree>
    <p:extLst>
      <p:ext uri="{BB962C8B-B14F-4D97-AF65-F5344CB8AC3E}">
        <p14:creationId xmlns:p14="http://schemas.microsoft.com/office/powerpoint/2010/main" val="1046443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117727"/>
            <a:ext cx="11379200" cy="2862322"/>
          </a:xfrm>
          <a:prstGeom prst="rect">
            <a:avLst/>
          </a:prstGeom>
          <a:solidFill>
            <a:srgbClr val="F4E0AD"/>
          </a:solidFill>
        </p:spPr>
        <p:txBody>
          <a:bodyPr wrap="square" rtlCol="0">
            <a:spAutoFit/>
          </a:bodyPr>
          <a:lstStyle/>
          <a:p>
            <a:endParaRPr lang="en-US" sz="3600" dirty="0" smtClean="0"/>
          </a:p>
          <a:p>
            <a:r>
              <a:rPr lang="en-US" sz="3600" dirty="0" smtClean="0"/>
              <a:t>was not told me. Your wisdom and prosperity surpass the report that I heard. </a:t>
            </a:r>
          </a:p>
          <a:p>
            <a:pPr algn="r"/>
            <a:r>
              <a:rPr lang="en-US" sz="3600" dirty="0" smtClean="0"/>
              <a:t> 1 Kings 10:3-7 (ESV)</a:t>
            </a:r>
          </a:p>
          <a:p>
            <a:pPr algn="r"/>
            <a:endParaRPr lang="en-US" sz="3600" dirty="0"/>
          </a:p>
        </p:txBody>
      </p:sp>
    </p:spTree>
    <p:extLst>
      <p:ext uri="{BB962C8B-B14F-4D97-AF65-F5344CB8AC3E}">
        <p14:creationId xmlns:p14="http://schemas.microsoft.com/office/powerpoint/2010/main" val="552990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0"/>
            <a:ext cx="11379200" cy="6740307"/>
          </a:xfrm>
          <a:prstGeom prst="rect">
            <a:avLst/>
          </a:prstGeom>
          <a:solidFill>
            <a:srgbClr val="F4E0AD"/>
          </a:solidFill>
        </p:spPr>
        <p:txBody>
          <a:bodyPr wrap="square" rtlCol="0">
            <a:spAutoFit/>
          </a:bodyPr>
          <a:lstStyle/>
          <a:p>
            <a:r>
              <a:rPr lang="en-US" sz="3600" baseline="30000" dirty="0" smtClean="0"/>
              <a:t>1</a:t>
            </a:r>
            <a:r>
              <a:rPr lang="en-US" sz="3600" dirty="0" smtClean="0"/>
              <a:t> </a:t>
            </a:r>
            <a:r>
              <a:rPr lang="en-US" sz="3600" dirty="0"/>
              <a:t>Now King Solomon loved many foreign women, along with the daughter of Pharaoh: Moabite, Ammonite, Edomite, </a:t>
            </a:r>
            <a:r>
              <a:rPr lang="en-US" sz="3600" dirty="0" err="1"/>
              <a:t>Sidonian</a:t>
            </a:r>
            <a:r>
              <a:rPr lang="en-US" sz="3600" dirty="0"/>
              <a:t>, and Hittite women, </a:t>
            </a:r>
            <a:r>
              <a:rPr lang="en-US" sz="3600" baseline="30000" dirty="0"/>
              <a:t>2</a:t>
            </a:r>
            <a:r>
              <a:rPr lang="en-US" sz="3600" dirty="0"/>
              <a:t> from the nations concerning which the </a:t>
            </a:r>
            <a:r>
              <a:rPr lang="en-US" sz="3600" cap="small" dirty="0"/>
              <a:t>Lord</a:t>
            </a:r>
            <a:r>
              <a:rPr lang="en-US" sz="3600" dirty="0"/>
              <a:t> had said to the people of Israel, “You shall not enter into marriage with them, neither shall they with you, for surely they will turn away your heart after their gods.” Solomon clung to these in love. </a:t>
            </a:r>
            <a:r>
              <a:rPr lang="en-US" sz="3600" baseline="30000" dirty="0"/>
              <a:t>3</a:t>
            </a:r>
            <a:r>
              <a:rPr lang="en-US" sz="3600" dirty="0"/>
              <a:t> He had 700 wives, who were princesses, and 300 concubines. And his wives turned away his heart. </a:t>
            </a:r>
            <a:r>
              <a:rPr lang="en-US" sz="3600" baseline="30000" dirty="0"/>
              <a:t>4</a:t>
            </a:r>
            <a:r>
              <a:rPr lang="en-US" sz="3600" dirty="0"/>
              <a:t> For when Solomon was old his wives turned away his heart after other gods, and his heart was not wholly true to the </a:t>
            </a:r>
            <a:r>
              <a:rPr lang="en-US" sz="3600" cap="small" dirty="0"/>
              <a:t>Lord</a:t>
            </a:r>
            <a:r>
              <a:rPr lang="en-US" sz="3600" dirty="0"/>
              <a:t> his God, as was the heart of David his father. </a:t>
            </a:r>
            <a:r>
              <a:rPr lang="en-US" sz="3600" dirty="0" smtClean="0"/>
              <a:t>					</a:t>
            </a:r>
            <a:r>
              <a:rPr lang="en-US" sz="3600" dirty="0" smtClean="0"/>
              <a:t>1 Kings 11:1-4 (ESV)</a:t>
            </a:r>
            <a:endParaRPr lang="en-US" sz="3600" dirty="0"/>
          </a:p>
        </p:txBody>
      </p:sp>
    </p:spTree>
    <p:extLst>
      <p:ext uri="{BB962C8B-B14F-4D97-AF65-F5344CB8AC3E}">
        <p14:creationId xmlns:p14="http://schemas.microsoft.com/office/powerpoint/2010/main" val="3265639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186309"/>
          </a:xfrm>
          <a:prstGeom prst="rect">
            <a:avLst/>
          </a:prstGeom>
          <a:solidFill>
            <a:srgbClr val="F4E0AD"/>
          </a:solidFill>
        </p:spPr>
        <p:txBody>
          <a:bodyPr wrap="square" rtlCol="0">
            <a:spAutoFit/>
          </a:bodyPr>
          <a:lstStyle/>
          <a:p>
            <a:r>
              <a:rPr lang="en-US" sz="3600" baseline="30000" dirty="0" smtClean="0"/>
              <a:t>9</a:t>
            </a:r>
            <a:r>
              <a:rPr lang="en-US" sz="3600" dirty="0" smtClean="0"/>
              <a:t> </a:t>
            </a:r>
            <a:r>
              <a:rPr lang="en-US" sz="3600" dirty="0"/>
              <a:t>And the </a:t>
            </a:r>
            <a:r>
              <a:rPr lang="en-US" sz="3600" cap="small" dirty="0"/>
              <a:t>Lord</a:t>
            </a:r>
            <a:r>
              <a:rPr lang="en-US" sz="3600" dirty="0"/>
              <a:t> was angry with Solomon, because his heart had turned away from the </a:t>
            </a:r>
            <a:r>
              <a:rPr lang="en-US" sz="3600" cap="small" dirty="0"/>
              <a:t>Lord</a:t>
            </a:r>
            <a:r>
              <a:rPr lang="en-US" sz="3600" dirty="0"/>
              <a:t>, the God of Israel, who had appeared to him twice </a:t>
            </a:r>
            <a:r>
              <a:rPr lang="en-US" sz="3600" baseline="30000" dirty="0"/>
              <a:t>10</a:t>
            </a:r>
            <a:r>
              <a:rPr lang="en-US" sz="3600" dirty="0"/>
              <a:t> and had commanded him concerning this thing, that he should not go after other gods. But he did not keep what the </a:t>
            </a:r>
            <a:r>
              <a:rPr lang="en-US" sz="3600" cap="small" dirty="0"/>
              <a:t>Lord</a:t>
            </a:r>
            <a:r>
              <a:rPr lang="en-US" sz="3600" dirty="0"/>
              <a:t> commanded. </a:t>
            </a:r>
            <a:r>
              <a:rPr lang="en-US" sz="3600" baseline="30000" dirty="0"/>
              <a:t>11</a:t>
            </a:r>
            <a:r>
              <a:rPr lang="en-US" sz="3600" dirty="0"/>
              <a:t> Therefore the </a:t>
            </a:r>
            <a:r>
              <a:rPr lang="en-US" sz="3600" cap="small" dirty="0"/>
              <a:t>Lord</a:t>
            </a:r>
            <a:r>
              <a:rPr lang="en-US" sz="3600" dirty="0"/>
              <a:t> said to Solomon, “Since this has been your practice and you have not kept my covenant and my statutes that I have commanded you, I will surely tear the kingdom from you and will give it to your servant. </a:t>
            </a:r>
            <a:endParaRPr lang="en-US" sz="3600" dirty="0" smtClean="0"/>
          </a:p>
          <a:p>
            <a:endParaRPr lang="en-US" sz="3600" dirty="0" smtClean="0"/>
          </a:p>
          <a:p>
            <a:pPr algn="r"/>
            <a:r>
              <a:rPr lang="en-US" sz="3600" dirty="0" smtClean="0"/>
              <a:t>1 Kings 11:9–11 (ESV) </a:t>
            </a:r>
          </a:p>
        </p:txBody>
      </p:sp>
    </p:spTree>
    <p:extLst>
      <p:ext uri="{BB962C8B-B14F-4D97-AF65-F5344CB8AC3E}">
        <p14:creationId xmlns:p14="http://schemas.microsoft.com/office/powerpoint/2010/main" val="973643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98899"/>
            <a:ext cx="11379200" cy="5940088"/>
          </a:xfrm>
          <a:prstGeom prst="rect">
            <a:avLst/>
          </a:prstGeom>
          <a:solidFill>
            <a:srgbClr val="F4E0AD"/>
          </a:solidFill>
        </p:spPr>
        <p:txBody>
          <a:bodyPr wrap="square" rtlCol="0">
            <a:spAutoFit/>
          </a:bodyPr>
          <a:lstStyle/>
          <a:p>
            <a:r>
              <a:rPr lang="en-US" sz="3600" baseline="30000" dirty="0" smtClean="0"/>
              <a:t>9</a:t>
            </a:r>
            <a:r>
              <a:rPr lang="en-US" sz="3600" dirty="0" smtClean="0"/>
              <a:t> </a:t>
            </a:r>
            <a:r>
              <a:rPr lang="en-US" sz="3600" dirty="0"/>
              <a:t>What has been is what will be, and what has been done is what will be done, and </a:t>
            </a:r>
            <a:r>
              <a:rPr lang="en-US" sz="3600" dirty="0">
                <a:solidFill>
                  <a:srgbClr val="FF0000"/>
                </a:solidFill>
              </a:rPr>
              <a:t>there is nothing new under the sun</a:t>
            </a:r>
            <a:r>
              <a:rPr lang="en-US" sz="3600" dirty="0"/>
              <a:t>. </a:t>
            </a:r>
          </a:p>
          <a:p>
            <a:endParaRPr lang="en-US" sz="3600" dirty="0" smtClean="0"/>
          </a:p>
          <a:p>
            <a:pPr algn="r"/>
            <a:r>
              <a:rPr lang="en-US" sz="3600" dirty="0" smtClean="0"/>
              <a:t>Ecclesiastes 1:9 (ESV)</a:t>
            </a:r>
          </a:p>
          <a:p>
            <a:pPr algn="r"/>
            <a:endParaRPr lang="en-US" sz="3600" dirty="0" smtClean="0"/>
          </a:p>
          <a:p>
            <a:pPr algn="r"/>
            <a:endParaRPr lang="en-US" sz="3600" dirty="0"/>
          </a:p>
          <a:p>
            <a:pPr algn="ctr"/>
            <a:r>
              <a:rPr lang="en-US" sz="3200" i="1" dirty="0"/>
              <a:t>“Under the </a:t>
            </a:r>
            <a:r>
              <a:rPr lang="en-US" sz="3200" i="1" dirty="0" smtClean="0"/>
              <a:t>sun indicates </a:t>
            </a:r>
            <a:r>
              <a:rPr lang="en-US" sz="3200" i="1" dirty="0"/>
              <a:t>the general perspective of the author.  His search is confined to this earth. He ransacks the world to solve the riddle of life.  And his whole quest is carried on by his own mind, unaided by God.” </a:t>
            </a:r>
            <a:endParaRPr lang="en-US" sz="3200" i="1" dirty="0" smtClean="0"/>
          </a:p>
          <a:p>
            <a:pPr algn="ctr"/>
            <a:r>
              <a:rPr lang="en-US" sz="3200" i="1" dirty="0" smtClean="0"/>
              <a:t>(</a:t>
            </a:r>
            <a:r>
              <a:rPr lang="en-US" sz="3200" i="1" dirty="0"/>
              <a:t>Believer’s Bible Commentary</a:t>
            </a:r>
            <a:r>
              <a:rPr lang="en-US" sz="3200" i="1" dirty="0" smtClean="0"/>
              <a:t>)</a:t>
            </a:r>
            <a:r>
              <a:rPr lang="en-US" sz="3600" dirty="0" smtClean="0"/>
              <a:t> </a:t>
            </a:r>
          </a:p>
        </p:txBody>
      </p:sp>
    </p:spTree>
    <p:extLst>
      <p:ext uri="{BB962C8B-B14F-4D97-AF65-F5344CB8AC3E}">
        <p14:creationId xmlns:p14="http://schemas.microsoft.com/office/powerpoint/2010/main" val="607435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1503</Words>
  <Application>Microsoft Office PowerPoint</Application>
  <PresentationFormat>Widescreen</PresentationFormat>
  <Paragraphs>60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6</cp:revision>
  <dcterms:created xsi:type="dcterms:W3CDTF">2020-01-11T16:08:59Z</dcterms:created>
  <dcterms:modified xsi:type="dcterms:W3CDTF">2020-01-11T18:15:24Z</dcterms:modified>
</cp:coreProperties>
</file>