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309" r:id="rId5"/>
    <p:sldId id="320" r:id="rId6"/>
    <p:sldId id="321" r:id="rId7"/>
    <p:sldId id="305" r:id="rId8"/>
    <p:sldId id="322" r:id="rId9"/>
    <p:sldId id="306" r:id="rId10"/>
    <p:sldId id="323" r:id="rId11"/>
    <p:sldId id="310" r:id="rId12"/>
    <p:sldId id="316" r:id="rId13"/>
    <p:sldId id="313" r:id="rId14"/>
    <p:sldId id="315" r:id="rId15"/>
    <p:sldId id="317" r:id="rId16"/>
    <p:sldId id="324" r:id="rId17"/>
    <p:sldId id="318" r:id="rId18"/>
    <p:sldId id="325"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10/22/2020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970865"/>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Can a Christian lose their salvation?</a:t>
            </a:r>
          </a:p>
          <a:p>
            <a:pPr marL="0" marR="0">
              <a:spcBef>
                <a:spcPts val="0"/>
              </a:spcBef>
              <a:spcAft>
                <a:spcPts val="0"/>
              </a:spcAft>
            </a:pP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Here is what we know…</a:t>
            </a:r>
          </a:p>
          <a:p>
            <a:pPr marL="342900" marR="0" lvl="0" indent="-342900">
              <a:spcBef>
                <a:spcPts val="0"/>
              </a:spcBef>
              <a:spcAft>
                <a:spcPts val="0"/>
              </a:spcAft>
              <a:buFont typeface="Symbol" panose="05050102010706020507" pitchFamily="18" charset="2"/>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Paul is writing to Christians</a:t>
            </a:r>
          </a:p>
          <a:p>
            <a:pPr marL="342900" marR="0" lvl="0" indent="-342900">
              <a:spcBef>
                <a:spcPts val="0"/>
              </a:spcBef>
              <a:spcAft>
                <a:spcPts val="0"/>
              </a:spcAft>
              <a:buFont typeface="Symbol" panose="05050102010706020507" pitchFamily="18" charset="2"/>
              <a:buChar char=""/>
            </a:pP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 has spoken of their sincere belief in the gospel </a:t>
            </a:r>
          </a:p>
          <a:p>
            <a:pPr marL="342900" marR="0" lvl="0" indent="-342900">
              <a:spcBef>
                <a:spcPts val="0"/>
              </a:spcBef>
              <a:spcAft>
                <a:spcPts val="0"/>
              </a:spcAft>
              <a:buFont typeface="Symbol" panose="05050102010706020507" pitchFamily="18" charset="2"/>
              <a:buChar char=""/>
            </a:pP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 has defended the one true gospel </a:t>
            </a:r>
          </a:p>
          <a:p>
            <a:pPr marL="342900" marR="0" lvl="0" indent="-342900">
              <a:spcBef>
                <a:spcPts val="0"/>
              </a:spcBef>
              <a:spcAft>
                <a:spcPts val="0"/>
              </a:spcAft>
              <a:buFont typeface="Symbol" panose="05050102010706020507" pitchFamily="18" charset="2"/>
              <a:buChar char=""/>
            </a:pP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 are adopted as a son of God – an heir with Christ</a:t>
            </a:r>
          </a:p>
          <a:p>
            <a:pPr marL="342900" marR="0" lvl="0" indent="-342900">
              <a:spcBef>
                <a:spcPts val="0"/>
              </a:spcBef>
              <a:spcAft>
                <a:spcPts val="0"/>
              </a:spcAft>
              <a:buFont typeface="Symbol" panose="05050102010706020507" pitchFamily="18" charset="2"/>
              <a:buChar char=""/>
            </a:pP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Nowhere does the Bible talk about being unadopted or unjustified. </a:t>
            </a:r>
          </a:p>
        </p:txBody>
      </p:sp>
    </p:spTree>
    <p:extLst>
      <p:ext uri="{BB962C8B-B14F-4D97-AF65-F5344CB8AC3E}">
        <p14:creationId xmlns:p14="http://schemas.microsoft.com/office/powerpoint/2010/main" val="415173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7294305"/>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In him you also, when you heard the word of truth, the gospel of your salvation, and believed in him, were sealed with the promised Holy Spirit,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who is the guarantee of our inheritance until we acquire possession of it, to the praise of his glory.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Ephesians 1:13–14 (ESV) </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those whom he predestined he also called, and those whom he called he also justified, and those whom he justified he also glorified.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Romans 8:30 (ESV)</a:t>
            </a:r>
          </a:p>
          <a:p>
            <a:pPr marL="0" marR="0">
              <a:spcBef>
                <a:spcPts val="0"/>
              </a:spcBef>
              <a:spcAft>
                <a:spcPts val="0"/>
              </a:spcAft>
            </a:pP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lvl="2"/>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410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909310"/>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 what does Paul mean when he says…</a:t>
            </a: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Christ will be of no advantage to you</a:t>
            </a: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 are severed from Christ</a:t>
            </a: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 have fallen away from grace</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 is saying…It is possible for a follower of Jesus to live as though they are under the law (legalism).  In doing so, they hinder their spiritual maturity, stunt their growth, they remain childlike in their faith.   </a:t>
            </a:r>
          </a:p>
          <a:p>
            <a:pPr marL="0" marR="0">
              <a:spcBef>
                <a:spcPts val="0"/>
              </a:spcBef>
              <a:spcAft>
                <a:spcPts val="0"/>
              </a:spcAft>
            </a:pP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148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4B9488F-2F39-4B47-8F9F-73F7F6BC5F08}"/>
              </a:ext>
            </a:extLst>
          </p:cNvPr>
          <p:cNvSpPr/>
          <p:nvPr/>
        </p:nvSpPr>
        <p:spPr>
          <a:xfrm>
            <a:off x="0" y="276837"/>
            <a:ext cx="12192000" cy="110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DF1A2D-92C9-4C30-8607-5F906D317321}"/>
              </a:ext>
            </a:extLst>
          </p:cNvPr>
          <p:cNvSpPr/>
          <p:nvPr/>
        </p:nvSpPr>
        <p:spPr>
          <a:xfrm>
            <a:off x="0" y="4387442"/>
            <a:ext cx="12192000" cy="23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6678751"/>
          </a:xfrm>
          <a:prstGeom prst="rect">
            <a:avLst/>
          </a:prstGeom>
          <a:noFill/>
        </p:spPr>
        <p:txBody>
          <a:bodyPr wrap="square" rtlCol="0">
            <a:spAutoFit/>
          </a:bodyPr>
          <a:lstStyle/>
          <a:p>
            <a:pPr marL="0" marR="0">
              <a:spcBef>
                <a:spcPts val="0"/>
              </a:spcBef>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Do not </a:t>
            </a:r>
            <a:r>
              <a:rPr lang="en-US"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quench</a:t>
            </a:r>
            <a:r>
              <a:rPr lang="en-US" sz="3200" dirty="0">
                <a:latin typeface="Calibri" panose="020F0502020204030204" pitchFamily="34" charset="0"/>
                <a:ea typeface="Calibri" panose="020F0502020204030204" pitchFamily="34" charset="0"/>
                <a:cs typeface="Times New Roman" panose="02020603050405020304" pitchFamily="18" charset="0"/>
              </a:rPr>
              <a:t> the Spirit. </a:t>
            </a:r>
          </a:p>
          <a:p>
            <a:pPr algn="r"/>
            <a:r>
              <a:rPr lang="en-US" sz="2800" dirty="0">
                <a:latin typeface="Calibri" panose="020F0502020204030204" pitchFamily="34" charset="0"/>
                <a:ea typeface="Calibri" panose="020F0502020204030204" pitchFamily="34" charset="0"/>
                <a:cs typeface="Times New Roman" panose="02020603050405020304" pitchFamily="18" charset="0"/>
              </a:rPr>
              <a:t> 1 Thessalonians 5:19 (ESV) </a:t>
            </a:r>
          </a:p>
          <a:p>
            <a:pPr marL="0" marR="0">
              <a:spcBef>
                <a:spcPts val="0"/>
              </a:spcBef>
              <a:spcAft>
                <a:spcPts val="0"/>
              </a:spcAft>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 do not </a:t>
            </a:r>
            <a:r>
              <a:rPr lang="en-US" sz="32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grieve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 Holy Spirit of God, by whom you were sealed for the day of redemption. </a:t>
            </a:r>
          </a:p>
          <a:p>
            <a:pPr algn="r"/>
            <a:r>
              <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Ephesians 4:30 (ESV)</a:t>
            </a:r>
          </a:p>
          <a:p>
            <a:pPr algn="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200" baseline="30000" dirty="0">
                <a:latin typeface="Calibri" panose="020F0502020204030204" pitchFamily="34" charset="0"/>
                <a:ea typeface="Calibri" panose="020F0502020204030204" pitchFamily="34" charset="0"/>
                <a:cs typeface="Times New Roman" panose="02020603050405020304" pitchFamily="18" charset="0"/>
              </a:rPr>
              <a:t>12</a:t>
            </a:r>
            <a:r>
              <a:rPr lang="en-US" sz="3200" dirty="0">
                <a:latin typeface="Calibri" panose="020F0502020204030204" pitchFamily="34" charset="0"/>
                <a:ea typeface="Calibri" panose="020F0502020204030204" pitchFamily="34" charset="0"/>
                <a:cs typeface="Times New Roman" panose="02020603050405020304" pitchFamily="18" charset="0"/>
              </a:rPr>
              <a:t> For though by this time you ought to be teachers, you need someone to teach you again the basic principles of the oracles of God. You need milk, not solid food, </a:t>
            </a:r>
            <a:r>
              <a:rPr lang="en-US" sz="3200" baseline="30000" dirty="0">
                <a:latin typeface="Calibri" panose="020F0502020204030204" pitchFamily="34" charset="0"/>
                <a:ea typeface="Calibri" panose="020F0502020204030204" pitchFamily="34" charset="0"/>
                <a:cs typeface="Times New Roman" panose="02020603050405020304" pitchFamily="18" charset="0"/>
              </a:rPr>
              <a:t>13</a:t>
            </a:r>
            <a:r>
              <a:rPr lang="en-US" sz="3200" dirty="0">
                <a:latin typeface="Calibri" panose="020F0502020204030204" pitchFamily="34" charset="0"/>
                <a:ea typeface="Calibri" panose="020F0502020204030204" pitchFamily="34" charset="0"/>
                <a:cs typeface="Times New Roman" panose="02020603050405020304" pitchFamily="18" charset="0"/>
              </a:rPr>
              <a:t> for everyone who lives on milk is unskilled in the word of righteousness, since he is a child. </a:t>
            </a:r>
          </a:p>
          <a:p>
            <a:pPr algn="r"/>
            <a:r>
              <a:rPr lang="en-US" sz="2800" dirty="0">
                <a:latin typeface="Calibri" panose="020F0502020204030204" pitchFamily="34" charset="0"/>
                <a:ea typeface="Calibri" panose="020F0502020204030204" pitchFamily="34" charset="0"/>
                <a:cs typeface="Times New Roman" panose="02020603050405020304" pitchFamily="18" charset="0"/>
              </a:rPr>
              <a:t>Hebrews 5:12–13 (ESV) </a:t>
            </a:r>
          </a:p>
        </p:txBody>
      </p:sp>
    </p:spTree>
    <p:extLst>
      <p:ext uri="{BB962C8B-B14F-4D97-AF65-F5344CB8AC3E}">
        <p14:creationId xmlns:p14="http://schemas.microsoft.com/office/powerpoint/2010/main" val="135096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8829350-31ED-49D3-A9D8-26C44907B184}"/>
              </a:ext>
            </a:extLst>
          </p:cNvPr>
          <p:cNvSpPr/>
          <p:nvPr/>
        </p:nvSpPr>
        <p:spPr>
          <a:xfrm>
            <a:off x="0" y="3565321"/>
            <a:ext cx="12192000" cy="291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6186309"/>
          </a:xfrm>
          <a:prstGeom prst="rect">
            <a:avLst/>
          </a:prstGeom>
          <a:noFill/>
        </p:spPr>
        <p:txBody>
          <a:bodyPr wrap="square" rtlCol="0">
            <a:spAutoFit/>
          </a:bodyPr>
          <a:lstStyle/>
          <a:p>
            <a:pPr marL="91440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 live as though you are under the law is to…</a:t>
            </a:r>
          </a:p>
          <a:p>
            <a:pPr marL="91440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14859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Deny the grace filled power of the Spirit </a:t>
            </a:r>
          </a:p>
          <a:p>
            <a:pPr marL="14859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Deny the joy and gratitude in which grace compels us to abound!</a:t>
            </a:r>
          </a:p>
          <a:p>
            <a:pPr marL="14859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914400"/>
            <a:r>
              <a:rPr lang="en-US" sz="3600" baseline="30000" dirty="0">
                <a:latin typeface="Calibri" panose="020F0502020204030204" pitchFamily="34" charset="0"/>
                <a:ea typeface="Calibri" panose="020F0502020204030204" pitchFamily="34" charset="0"/>
                <a:cs typeface="Times New Roman" panose="02020603050405020304" pitchFamily="18" charset="0"/>
              </a:rPr>
              <a:t>11</a:t>
            </a:r>
            <a:r>
              <a:rPr lang="en-US" sz="3600" dirty="0">
                <a:latin typeface="Calibri" panose="020F0502020204030204" pitchFamily="34" charset="0"/>
                <a:ea typeface="Calibri" panose="020F0502020204030204" pitchFamily="34" charset="0"/>
                <a:cs typeface="Times New Roman" panose="02020603050405020304" pitchFamily="18" charset="0"/>
              </a:rPr>
              <a:t> For the </a:t>
            </a:r>
            <a:r>
              <a:rPr lang="en-US" sz="3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grace</a:t>
            </a:r>
            <a:r>
              <a:rPr lang="en-US" sz="3600" dirty="0">
                <a:latin typeface="Calibri" panose="020F0502020204030204" pitchFamily="34" charset="0"/>
                <a:ea typeface="Calibri" panose="020F0502020204030204" pitchFamily="34" charset="0"/>
                <a:cs typeface="Times New Roman" panose="02020603050405020304" pitchFamily="18" charset="0"/>
              </a:rPr>
              <a:t> of God has appeared, bringing salvation for all people, </a:t>
            </a:r>
            <a:r>
              <a:rPr lang="en-US" sz="3600" baseline="30000" dirty="0">
                <a:latin typeface="Calibri" panose="020F0502020204030204" pitchFamily="34" charset="0"/>
                <a:ea typeface="Calibri" panose="020F0502020204030204" pitchFamily="34" charset="0"/>
                <a:cs typeface="Times New Roman" panose="02020603050405020304" pitchFamily="18" charset="0"/>
              </a:rPr>
              <a:t>12</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training</a:t>
            </a:r>
            <a:r>
              <a:rPr lang="en-US" sz="3600" dirty="0">
                <a:latin typeface="Calibri" panose="020F0502020204030204" pitchFamily="34" charset="0"/>
                <a:ea typeface="Calibri" panose="020F0502020204030204" pitchFamily="34" charset="0"/>
                <a:cs typeface="Times New Roman" panose="02020603050405020304" pitchFamily="18" charset="0"/>
              </a:rPr>
              <a:t> us to renounce ungodliness and worldly passions, and to live self-controlled, upright, and godly lives in the present age…</a:t>
            </a:r>
          </a:p>
          <a:p>
            <a:pPr marL="914400" algn="r"/>
            <a:r>
              <a:rPr lang="en-US" sz="3600" dirty="0">
                <a:latin typeface="Calibri" panose="020F0502020204030204" pitchFamily="34" charset="0"/>
                <a:ea typeface="Calibri" panose="020F0502020204030204" pitchFamily="34" charset="0"/>
                <a:cs typeface="Times New Roman" panose="02020603050405020304" pitchFamily="18" charset="0"/>
              </a:rPr>
              <a:t>Titus 2:11–12 (ESV) </a:t>
            </a:r>
          </a:p>
        </p:txBody>
      </p:sp>
    </p:spTree>
    <p:extLst>
      <p:ext uri="{BB962C8B-B14F-4D97-AF65-F5344CB8AC3E}">
        <p14:creationId xmlns:p14="http://schemas.microsoft.com/office/powerpoint/2010/main" val="158360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86309"/>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According to the grace of God given to me, like a skilled master builder I laid a foundation, and someone else is building upon it. Let each one take care how he builds upon it.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no one can lay a foundation other than that which is laid, which is Jesus Christ.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Now if anyone builds on the foundation with gold, silver, precious stones, wood, hay, straw—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each one’s work will become manifest, for the Day will disclose it, because it will be revealed by fire, and the fire will test what sort of work each one has done.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If the work that anyone has built on the foundation survives, he will receive a reward.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If anyone’s work is burned up, he will</a:t>
            </a:r>
          </a:p>
        </p:txBody>
      </p:sp>
    </p:spTree>
    <p:extLst>
      <p:ext uri="{BB962C8B-B14F-4D97-AF65-F5344CB8AC3E}">
        <p14:creationId xmlns:p14="http://schemas.microsoft.com/office/powerpoint/2010/main" val="772307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suffer loss, </a:t>
            </a:r>
            <a:r>
              <a:rPr lang="en-US" sz="36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though he himself will be saved</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only as through fire.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Corinthians 3:10–15 (ESV) </a:t>
            </a:r>
          </a:p>
        </p:txBody>
      </p:sp>
    </p:spTree>
    <p:extLst>
      <p:ext uri="{BB962C8B-B14F-4D97-AF65-F5344CB8AC3E}">
        <p14:creationId xmlns:p14="http://schemas.microsoft.com/office/powerpoint/2010/main" val="55986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632311"/>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through the Spirit, by faith, we ourselves eagerly wait for the hope of righteousness.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in Christ Jesus neither circumcision nor uncircumcision counts for anything, but only faith working through love.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 were running well. Who hindered you from obeying the truth?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This persuasion is not from him who calls you.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little leaven leavens the whole lump.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have confidence in the Lord that you will take no other view, and the one who is troubling you will bear the penalty, whoever he is.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if I, brothers, still preach circumcision, why am I still being persecuted? In that</a:t>
            </a:r>
          </a:p>
        </p:txBody>
      </p:sp>
    </p:spTree>
    <p:extLst>
      <p:ext uri="{BB962C8B-B14F-4D97-AF65-F5344CB8AC3E}">
        <p14:creationId xmlns:p14="http://schemas.microsoft.com/office/powerpoint/2010/main" val="39505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case the offense of the cross has been removed.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wish those who unsettle you would emasculate themselves!</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5:5-12 (ESV)</a:t>
            </a:r>
          </a:p>
        </p:txBody>
      </p:sp>
    </p:spTree>
    <p:extLst>
      <p:ext uri="{BB962C8B-B14F-4D97-AF65-F5344CB8AC3E}">
        <p14:creationId xmlns:p14="http://schemas.microsoft.com/office/powerpoint/2010/main" val="250980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you were called to freedom, brothers. Only do not use your freedom as an opportunity for the flesh, but through love serve one another.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the whole law is fulfilled in one word: “You shall love your neighbor as yourself.”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if you bite and devour one another, watch out that you are not consumed by one another.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5:13-15 (ESV)</a:t>
            </a:r>
          </a:p>
        </p:txBody>
      </p:sp>
    </p:spTree>
    <p:extLst>
      <p:ext uri="{BB962C8B-B14F-4D97-AF65-F5344CB8AC3E}">
        <p14:creationId xmlns:p14="http://schemas.microsoft.com/office/powerpoint/2010/main" val="380884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my thinking 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freedom Christ has set us free; stand firm therefore, and do not submit again to a yoke of slavery.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5:1 (ESV) </a:t>
            </a:r>
          </a:p>
        </p:txBody>
      </p:sp>
    </p:spTree>
    <p:extLst>
      <p:ext uri="{BB962C8B-B14F-4D97-AF65-F5344CB8AC3E}">
        <p14:creationId xmlns:p14="http://schemas.microsoft.com/office/powerpoint/2010/main" val="363631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6331"/>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is “Freedom”?</a:t>
            </a:r>
          </a:p>
        </p:txBody>
      </p:sp>
    </p:spTree>
    <p:extLst>
      <p:ext uri="{BB962C8B-B14F-4D97-AF65-F5344CB8AC3E}">
        <p14:creationId xmlns:p14="http://schemas.microsoft.com/office/powerpoint/2010/main" val="110850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is “Freedom”?</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Webster’s – “the absence of necessity, coercion, or constraint in choice or action; liberation from slavery or restraint or from the power of another.”</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Oxford Languages – “the power or right to act, speak, or think as one wants without hindrance or restraint”</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89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is “Freedom”?</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Freedom = opportunity, ability and responsibility to honor God and others, not yourself.</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41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693319"/>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thanks be to God, that you who were once slaves of sin have become obedient from the heart to the standard of teaching to which you were committed,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having been set free from sin, have become slaves of righteousness.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Romans 6:17–18 (ESV)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53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Look: I, Paul, say to you that </a:t>
            </a:r>
            <a:r>
              <a:rPr lang="en-US" sz="36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you accept circumcision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Christ will be of no advantage to you</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testify again to every man who accepts circumcision that he is obligated to keep the whole law.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 are severed from Christ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 who would be justified by the law</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 have fallen away from grace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5:2-4 (ESV) </a:t>
            </a:r>
          </a:p>
        </p:txBody>
      </p:sp>
    </p:spTree>
    <p:extLst>
      <p:ext uri="{BB962C8B-B14F-4D97-AF65-F5344CB8AC3E}">
        <p14:creationId xmlns:p14="http://schemas.microsoft.com/office/powerpoint/2010/main" val="365275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Is Paul teaching that a Christian can lose their salvation?</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78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2735</TotalTime>
  <Words>1154</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Symbol</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73</cp:revision>
  <dcterms:created xsi:type="dcterms:W3CDTF">2020-07-28T13:09:29Z</dcterms:created>
  <dcterms:modified xsi:type="dcterms:W3CDTF">2020-10-22T19:52:06Z</dcterms:modified>
</cp:coreProperties>
</file>