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9" r:id="rId4"/>
    <p:sldId id="305" r:id="rId5"/>
    <p:sldId id="306" r:id="rId6"/>
    <p:sldId id="307" r:id="rId7"/>
    <p:sldId id="304" r:id="rId8"/>
    <p:sldId id="308" r:id="rId9"/>
    <p:sldId id="309" r:id="rId10"/>
    <p:sldId id="310" r:id="rId11"/>
    <p:sldId id="312" r:id="rId12"/>
    <p:sldId id="314" r:id="rId13"/>
    <p:sldId id="31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263FA2-F12A-48EB-BE63-9B060B8765B2}"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1334226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63FA2-F12A-48EB-BE63-9B060B8765B2}"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175110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63FA2-F12A-48EB-BE63-9B060B8765B2}"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811867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63FA2-F12A-48EB-BE63-9B060B8765B2}"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2262728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263FA2-F12A-48EB-BE63-9B060B8765B2}"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1164338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263FA2-F12A-48EB-BE63-9B060B8765B2}" type="datetimeFigureOut">
              <a:rPr lang="en-US" smtClean="0"/>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7162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263FA2-F12A-48EB-BE63-9B060B8765B2}" type="datetimeFigureOut">
              <a:rPr lang="en-US" smtClean="0"/>
              <a:t>9/3/2020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13165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263FA2-F12A-48EB-BE63-9B060B8765B2}" type="datetimeFigureOut">
              <a:rPr lang="en-US" smtClean="0"/>
              <a:t>9/3/2020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071643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63FA2-F12A-48EB-BE63-9B060B8765B2}" type="datetimeFigureOut">
              <a:rPr lang="en-US" smtClean="0"/>
              <a:t>9/3/2020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77814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263FA2-F12A-48EB-BE63-9B060B8765B2}" type="datetimeFigureOut">
              <a:rPr lang="en-US" smtClean="0"/>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2777648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263FA2-F12A-48EB-BE63-9B060B8765B2}" type="datetimeFigureOut">
              <a:rPr lang="en-US" smtClean="0"/>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575173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63FA2-F12A-48EB-BE63-9B060B8765B2}" type="datetimeFigureOut">
              <a:rPr lang="en-US" smtClean="0"/>
              <a:t>9/3/2020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951A6-B9B8-4736-9062-2B74E8224ACB}" type="slidenum">
              <a:rPr lang="en-US" smtClean="0"/>
              <a:t>‹#›</a:t>
            </a:fld>
            <a:endParaRPr lang="en-US"/>
          </a:p>
        </p:txBody>
      </p:sp>
    </p:spTree>
    <p:extLst>
      <p:ext uri="{BB962C8B-B14F-4D97-AF65-F5344CB8AC3E}">
        <p14:creationId xmlns:p14="http://schemas.microsoft.com/office/powerpoint/2010/main" val="2291612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52582" y="2115127"/>
            <a:ext cx="11268363" cy="3077766"/>
          </a:xfrm>
          <a:prstGeom prst="rect">
            <a:avLst/>
          </a:prstGeom>
          <a:noFill/>
        </p:spPr>
        <p:txBody>
          <a:bodyPr wrap="square" rtlCol="0">
            <a:spAutoFit/>
          </a:bodyPr>
          <a:lstStyle/>
          <a:p>
            <a:pPr algn="ctr"/>
            <a:r>
              <a:rPr lang="en-US" sz="16600" dirty="0" smtClean="0">
                <a:solidFill>
                  <a:schemeClr val="bg1"/>
                </a:solidFill>
                <a:latin typeface="Viner Hand ITC" panose="03070502030502020203" pitchFamily="66" charset="0"/>
              </a:rPr>
              <a:t>Set Free</a:t>
            </a:r>
          </a:p>
          <a:p>
            <a:pPr algn="ctr"/>
            <a:r>
              <a:rPr lang="en-US" sz="2800" dirty="0" smtClean="0">
                <a:solidFill>
                  <a:schemeClr val="bg1"/>
                </a:solidFill>
                <a:latin typeface="Viner Hand ITC" panose="03070502030502020203" pitchFamily="66" charset="0"/>
              </a:rPr>
              <a:t>a study of Galatians</a:t>
            </a:r>
            <a:endParaRPr lang="en-US" sz="2800" dirty="0">
              <a:solidFill>
                <a:schemeClr val="bg1"/>
              </a:solidFill>
              <a:latin typeface="Viner Hand ITC" panose="03070502030502020203" pitchFamily="66" charset="0"/>
            </a:endParaRPr>
          </a:p>
        </p:txBody>
      </p:sp>
    </p:spTree>
    <p:extLst>
      <p:ext uri="{BB962C8B-B14F-4D97-AF65-F5344CB8AC3E}">
        <p14:creationId xmlns:p14="http://schemas.microsoft.com/office/powerpoint/2010/main" val="1620768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5632311"/>
          </a:xfrm>
          <a:prstGeom prst="rect">
            <a:avLst/>
          </a:prstGeom>
          <a:noFill/>
        </p:spPr>
        <p:txBody>
          <a:bodyPr wrap="square" rtlCol="0">
            <a:spAutoFit/>
          </a:bodyPr>
          <a:lstStyle/>
          <a:p>
            <a:r>
              <a:rPr lang="en-US" sz="3600" dirty="0">
                <a:solidFill>
                  <a:schemeClr val="bg1"/>
                </a:solidFill>
                <a:effectLst>
                  <a:outerShdw blurRad="38100" dist="38100" dir="2700000" algn="tl">
                    <a:srgbClr val="000000">
                      <a:alpha val="43137"/>
                    </a:srgbClr>
                  </a:outerShdw>
                </a:effectLst>
              </a:rPr>
              <a:t>Galatians 6:1 (ESV) - </a:t>
            </a:r>
            <a:r>
              <a:rPr lang="en-US" sz="3600" baseline="30000" dirty="0">
                <a:solidFill>
                  <a:schemeClr val="bg1"/>
                </a:solidFill>
                <a:effectLst>
                  <a:outerShdw blurRad="38100" dist="38100" dir="2700000" algn="tl">
                    <a:srgbClr val="000000">
                      <a:alpha val="43137"/>
                    </a:srgbClr>
                  </a:outerShdw>
                </a:effectLst>
              </a:rPr>
              <a:t>1</a:t>
            </a:r>
            <a:r>
              <a:rPr lang="en-US" sz="3600" dirty="0">
                <a:solidFill>
                  <a:schemeClr val="bg1"/>
                </a:solidFill>
                <a:effectLst>
                  <a:outerShdw blurRad="38100" dist="38100" dir="2700000" algn="tl">
                    <a:srgbClr val="000000">
                      <a:alpha val="43137"/>
                    </a:srgbClr>
                  </a:outerShdw>
                </a:effectLst>
              </a:rPr>
              <a:t> Brothers, if anyone is caught in any transgression, you who are spiritual should restore him in a spirit of gentleness. Keep watch on yourself, lest you too be tempted. </a:t>
            </a:r>
          </a:p>
          <a:p>
            <a:r>
              <a:rPr lang="en-US" sz="3600" dirty="0">
                <a:solidFill>
                  <a:schemeClr val="bg1"/>
                </a:solidFill>
                <a:effectLst>
                  <a:outerShdw blurRad="38100" dist="38100" dir="2700000" algn="tl">
                    <a:srgbClr val="000000">
                      <a:alpha val="43137"/>
                    </a:srgbClr>
                  </a:outerShdw>
                </a:effectLst>
              </a:rPr>
              <a:t> </a:t>
            </a:r>
            <a:endParaRPr lang="en-US" sz="3600" dirty="0" smtClean="0">
              <a:solidFill>
                <a:schemeClr val="bg1"/>
              </a:solidFill>
              <a:effectLst>
                <a:outerShdw blurRad="38100" dist="38100" dir="2700000" algn="tl">
                  <a:srgbClr val="000000">
                    <a:alpha val="43137"/>
                  </a:srgbClr>
                </a:outerShdw>
              </a:effectLst>
            </a:endParaRPr>
          </a:p>
          <a:p>
            <a:endParaRPr lang="en-US" sz="3600" dirty="0">
              <a:solidFill>
                <a:schemeClr val="bg1"/>
              </a:solidFill>
              <a:effectLst>
                <a:outerShdw blurRad="38100" dist="38100" dir="2700000" algn="tl">
                  <a:srgbClr val="000000">
                    <a:alpha val="43137"/>
                  </a:srgbClr>
                </a:outerShdw>
              </a:effectLst>
            </a:endParaRPr>
          </a:p>
          <a:p>
            <a:r>
              <a:rPr lang="en-US" sz="3600" dirty="0">
                <a:solidFill>
                  <a:schemeClr val="bg1"/>
                </a:solidFill>
                <a:effectLst>
                  <a:outerShdw blurRad="38100" dist="38100" dir="2700000" algn="tl">
                    <a:srgbClr val="000000">
                      <a:alpha val="43137"/>
                    </a:srgbClr>
                  </a:outerShdw>
                </a:effectLst>
              </a:rPr>
              <a:t>Matthew 18:15 (ESV) - </a:t>
            </a:r>
            <a:r>
              <a:rPr lang="en-US" sz="3600" baseline="30000" dirty="0">
                <a:solidFill>
                  <a:schemeClr val="bg1"/>
                </a:solidFill>
                <a:effectLst>
                  <a:outerShdw blurRad="38100" dist="38100" dir="2700000" algn="tl">
                    <a:srgbClr val="000000">
                      <a:alpha val="43137"/>
                    </a:srgbClr>
                  </a:outerShdw>
                </a:effectLst>
              </a:rPr>
              <a:t>15</a:t>
            </a:r>
            <a:r>
              <a:rPr lang="en-US" sz="3600" dirty="0">
                <a:solidFill>
                  <a:schemeClr val="bg1"/>
                </a:solidFill>
                <a:effectLst>
                  <a:outerShdw blurRad="38100" dist="38100" dir="2700000" algn="tl">
                    <a:srgbClr val="000000">
                      <a:alpha val="43137"/>
                    </a:srgbClr>
                  </a:outerShdw>
                </a:effectLst>
              </a:rPr>
              <a:t> “If your brother sins against you, go and tell him his fault, between you and him alone. If he listens to you, you have gained your brother. </a:t>
            </a:r>
          </a:p>
          <a:p>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90498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3416320"/>
          </a:xfrm>
          <a:prstGeom prst="rect">
            <a:avLst/>
          </a:prstGeom>
          <a:noFill/>
        </p:spPr>
        <p:txBody>
          <a:bodyPr wrap="square" rtlCol="0">
            <a:spAutoFit/>
          </a:bodyPr>
          <a:lstStyle/>
          <a:p>
            <a:r>
              <a:rPr lang="en-US" sz="3600" dirty="0" smtClean="0"/>
              <a:t>Addressing sin with a brother or sister in Christ…</a:t>
            </a:r>
          </a:p>
          <a:p>
            <a:endParaRPr lang="en-US" sz="3600" dirty="0">
              <a:solidFill>
                <a:schemeClr val="bg1"/>
              </a:solidFill>
              <a:effectLst>
                <a:outerShdw blurRad="38100" dist="38100" dir="2700000" algn="tl">
                  <a:srgbClr val="000000">
                    <a:alpha val="43137"/>
                  </a:srgbClr>
                </a:outerShdw>
              </a:effectLst>
            </a:endParaRPr>
          </a:p>
          <a:p>
            <a:pPr marL="571500" lvl="0" indent="-571500">
              <a:buFont typeface="Arial" panose="020B0604020202020204" pitchFamily="34" charset="0"/>
              <a:buChar char="•"/>
            </a:pPr>
            <a:r>
              <a:rPr lang="en-US" sz="3600" dirty="0">
                <a:solidFill>
                  <a:schemeClr val="bg1"/>
                </a:solidFill>
                <a:effectLst>
                  <a:outerShdw blurRad="38100" dist="38100" dir="2700000" algn="tl">
                    <a:srgbClr val="000000">
                      <a:alpha val="43137"/>
                    </a:srgbClr>
                  </a:outerShdw>
                </a:effectLst>
              </a:rPr>
              <a:t>Contend for the gospel – don’t let the presence of sin spoil the appeal of the gospel</a:t>
            </a:r>
          </a:p>
          <a:p>
            <a:pPr lvl="0"/>
            <a:endParaRPr lang="en-US" sz="3600" dirty="0" smtClean="0">
              <a:solidFill>
                <a:schemeClr val="bg1"/>
              </a:solidFill>
              <a:effectLst>
                <a:outerShdw blurRad="38100" dist="38100" dir="2700000" algn="tl">
                  <a:srgbClr val="000000">
                    <a:alpha val="43137"/>
                  </a:srgbClr>
                </a:outerShdw>
              </a:effectLst>
            </a:endParaRPr>
          </a:p>
          <a:p>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32338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4524315"/>
          </a:xfrm>
          <a:prstGeom prst="rect">
            <a:avLst/>
          </a:prstGeom>
          <a:noFill/>
        </p:spPr>
        <p:txBody>
          <a:bodyPr wrap="square" rtlCol="0">
            <a:spAutoFit/>
          </a:bodyPr>
          <a:lstStyle/>
          <a:p>
            <a:r>
              <a:rPr lang="en-US" sz="3600" dirty="0" smtClean="0"/>
              <a:t>Addressing sin with a brother or sister in Christ…</a:t>
            </a:r>
          </a:p>
          <a:p>
            <a:endParaRPr lang="en-US" sz="3600" dirty="0">
              <a:solidFill>
                <a:schemeClr val="bg1"/>
              </a:solidFill>
              <a:effectLst>
                <a:outerShdw blurRad="38100" dist="38100" dir="2700000" algn="tl">
                  <a:srgbClr val="000000">
                    <a:alpha val="43137"/>
                  </a:srgbClr>
                </a:outerShdw>
              </a:effectLst>
            </a:endParaRPr>
          </a:p>
          <a:p>
            <a:pPr marL="571500" lvl="0" indent="-571500">
              <a:buFont typeface="Arial" panose="020B0604020202020204" pitchFamily="34" charset="0"/>
              <a:buChar char="•"/>
            </a:pPr>
            <a:r>
              <a:rPr lang="en-US" sz="3600" dirty="0">
                <a:solidFill>
                  <a:schemeClr val="bg1"/>
                </a:solidFill>
                <a:effectLst>
                  <a:outerShdw blurRad="38100" dist="38100" dir="2700000" algn="tl">
                    <a:srgbClr val="000000">
                      <a:alpha val="43137"/>
                    </a:srgbClr>
                  </a:outerShdw>
                </a:effectLst>
              </a:rPr>
              <a:t>Contend for the gospel – don’t let the presence of sin spoil the appeal of the gospel</a:t>
            </a:r>
          </a:p>
          <a:p>
            <a:pPr lvl="0"/>
            <a:endParaRPr lang="en-US" sz="3600" dirty="0" smtClean="0">
              <a:solidFill>
                <a:schemeClr val="bg1"/>
              </a:solidFill>
              <a:effectLst>
                <a:outerShdw blurRad="38100" dist="38100" dir="2700000" algn="tl">
                  <a:srgbClr val="000000">
                    <a:alpha val="43137"/>
                  </a:srgbClr>
                </a:outerShdw>
              </a:effectLst>
            </a:endParaRPr>
          </a:p>
          <a:p>
            <a:pPr marL="571500" lvl="0" indent="-571500">
              <a:buFont typeface="Arial" panose="020B0604020202020204" pitchFamily="34" charset="0"/>
              <a:buChar char="•"/>
            </a:pPr>
            <a:r>
              <a:rPr lang="en-US" sz="3600" dirty="0" smtClean="0">
                <a:solidFill>
                  <a:schemeClr val="bg1"/>
                </a:solidFill>
                <a:effectLst>
                  <a:outerShdw blurRad="38100" dist="38100" dir="2700000" algn="tl">
                    <a:srgbClr val="000000">
                      <a:alpha val="43137"/>
                    </a:srgbClr>
                  </a:outerShdw>
                </a:effectLst>
              </a:rPr>
              <a:t>Be </a:t>
            </a:r>
            <a:r>
              <a:rPr lang="en-US" sz="3600" dirty="0">
                <a:solidFill>
                  <a:schemeClr val="bg1"/>
                </a:solidFill>
                <a:effectLst>
                  <a:outerShdw blurRad="38100" dist="38100" dir="2700000" algn="tl">
                    <a:srgbClr val="000000">
                      <a:alpha val="43137"/>
                    </a:srgbClr>
                  </a:outerShdw>
                </a:effectLst>
              </a:rPr>
              <a:t>gracious and </a:t>
            </a:r>
            <a:r>
              <a:rPr lang="en-US" sz="3600" dirty="0" smtClean="0">
                <a:solidFill>
                  <a:schemeClr val="bg1"/>
                </a:solidFill>
                <a:effectLst>
                  <a:outerShdw blurRad="38100" dist="38100" dir="2700000" algn="tl">
                    <a:srgbClr val="000000">
                      <a:alpha val="43137"/>
                    </a:srgbClr>
                  </a:outerShdw>
                </a:effectLst>
              </a:rPr>
              <a:t>gentle in spirit</a:t>
            </a:r>
            <a:endParaRPr lang="en-US" sz="3600" dirty="0">
              <a:solidFill>
                <a:schemeClr val="bg1"/>
              </a:solidFill>
              <a:effectLst>
                <a:outerShdw blurRad="38100" dist="38100" dir="2700000" algn="tl">
                  <a:srgbClr val="000000">
                    <a:alpha val="43137"/>
                  </a:srgbClr>
                </a:outerShdw>
              </a:effectLst>
            </a:endParaRPr>
          </a:p>
          <a:p>
            <a:pPr lvl="0"/>
            <a:endParaRPr lang="en-US" sz="3600" dirty="0" smtClean="0">
              <a:solidFill>
                <a:schemeClr val="bg1"/>
              </a:solidFill>
              <a:effectLst>
                <a:outerShdw blurRad="38100" dist="38100" dir="2700000" algn="tl">
                  <a:srgbClr val="000000">
                    <a:alpha val="43137"/>
                  </a:srgbClr>
                </a:outerShdw>
              </a:effectLst>
            </a:endParaRPr>
          </a:p>
          <a:p>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53057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5078313"/>
          </a:xfrm>
          <a:prstGeom prst="rect">
            <a:avLst/>
          </a:prstGeom>
          <a:noFill/>
        </p:spPr>
        <p:txBody>
          <a:bodyPr wrap="square" rtlCol="0">
            <a:spAutoFit/>
          </a:bodyPr>
          <a:lstStyle/>
          <a:p>
            <a:r>
              <a:rPr lang="en-US" sz="3600" dirty="0" smtClean="0"/>
              <a:t>Addressing sin with a brother or sister in Christ…</a:t>
            </a:r>
          </a:p>
          <a:p>
            <a:endParaRPr lang="en-US" sz="3600" dirty="0">
              <a:solidFill>
                <a:schemeClr val="bg1"/>
              </a:solidFill>
              <a:effectLst>
                <a:outerShdw blurRad="38100" dist="38100" dir="2700000" algn="tl">
                  <a:srgbClr val="000000">
                    <a:alpha val="43137"/>
                  </a:srgbClr>
                </a:outerShdw>
              </a:effectLst>
            </a:endParaRPr>
          </a:p>
          <a:p>
            <a:pPr marL="571500" lvl="0" indent="-571500">
              <a:buFont typeface="Arial" panose="020B0604020202020204" pitchFamily="34" charset="0"/>
              <a:buChar char="•"/>
            </a:pPr>
            <a:r>
              <a:rPr lang="en-US" sz="3600" dirty="0">
                <a:solidFill>
                  <a:schemeClr val="bg1"/>
                </a:solidFill>
                <a:effectLst>
                  <a:outerShdw blurRad="38100" dist="38100" dir="2700000" algn="tl">
                    <a:srgbClr val="000000">
                      <a:alpha val="43137"/>
                    </a:srgbClr>
                  </a:outerShdw>
                </a:effectLst>
              </a:rPr>
              <a:t>Contend for the gospel – don’t let the presence of sin spoil the appeal of the gospel</a:t>
            </a:r>
          </a:p>
          <a:p>
            <a:pPr lvl="0"/>
            <a:endParaRPr lang="en-US" sz="3600" dirty="0" smtClean="0">
              <a:solidFill>
                <a:schemeClr val="bg1"/>
              </a:solidFill>
              <a:effectLst>
                <a:outerShdw blurRad="38100" dist="38100" dir="2700000" algn="tl">
                  <a:srgbClr val="000000">
                    <a:alpha val="43137"/>
                  </a:srgbClr>
                </a:outerShdw>
              </a:effectLst>
            </a:endParaRPr>
          </a:p>
          <a:p>
            <a:pPr marL="571500" lvl="0" indent="-571500">
              <a:buFont typeface="Arial" panose="020B0604020202020204" pitchFamily="34" charset="0"/>
              <a:buChar char="•"/>
            </a:pPr>
            <a:r>
              <a:rPr lang="en-US" sz="3600" dirty="0" smtClean="0">
                <a:solidFill>
                  <a:schemeClr val="bg1"/>
                </a:solidFill>
                <a:effectLst>
                  <a:outerShdw blurRad="38100" dist="38100" dir="2700000" algn="tl">
                    <a:srgbClr val="000000">
                      <a:alpha val="43137"/>
                    </a:srgbClr>
                  </a:outerShdw>
                </a:effectLst>
              </a:rPr>
              <a:t>Be </a:t>
            </a:r>
            <a:r>
              <a:rPr lang="en-US" sz="3600" dirty="0">
                <a:solidFill>
                  <a:schemeClr val="bg1"/>
                </a:solidFill>
                <a:effectLst>
                  <a:outerShdw blurRad="38100" dist="38100" dir="2700000" algn="tl">
                    <a:srgbClr val="000000">
                      <a:alpha val="43137"/>
                    </a:srgbClr>
                  </a:outerShdw>
                </a:effectLst>
              </a:rPr>
              <a:t>gracious and </a:t>
            </a:r>
            <a:r>
              <a:rPr lang="en-US" sz="3600" dirty="0" smtClean="0">
                <a:solidFill>
                  <a:schemeClr val="bg1"/>
                </a:solidFill>
                <a:effectLst>
                  <a:outerShdw blurRad="38100" dist="38100" dir="2700000" algn="tl">
                    <a:srgbClr val="000000">
                      <a:alpha val="43137"/>
                    </a:srgbClr>
                  </a:outerShdw>
                </a:effectLst>
              </a:rPr>
              <a:t>gentle in spirit</a:t>
            </a:r>
            <a:endParaRPr lang="en-US" sz="3600" dirty="0">
              <a:solidFill>
                <a:schemeClr val="bg1"/>
              </a:solidFill>
              <a:effectLst>
                <a:outerShdw blurRad="38100" dist="38100" dir="2700000" algn="tl">
                  <a:srgbClr val="000000">
                    <a:alpha val="43137"/>
                  </a:srgbClr>
                </a:outerShdw>
              </a:effectLst>
            </a:endParaRPr>
          </a:p>
          <a:p>
            <a:pPr lvl="0"/>
            <a:endParaRPr lang="en-US" sz="3600" dirty="0" smtClean="0">
              <a:solidFill>
                <a:schemeClr val="bg1"/>
              </a:solidFill>
              <a:effectLst>
                <a:outerShdw blurRad="38100" dist="38100" dir="2700000" algn="tl">
                  <a:srgbClr val="000000">
                    <a:alpha val="43137"/>
                  </a:srgbClr>
                </a:outerShdw>
              </a:effectLst>
            </a:endParaRPr>
          </a:p>
          <a:p>
            <a:pPr marL="571500" lvl="0" indent="-571500">
              <a:buFont typeface="Arial" panose="020B0604020202020204" pitchFamily="34" charset="0"/>
              <a:buChar char="•"/>
            </a:pPr>
            <a:r>
              <a:rPr lang="en-US" sz="3600" dirty="0" smtClean="0">
                <a:solidFill>
                  <a:schemeClr val="bg1"/>
                </a:solidFill>
                <a:effectLst>
                  <a:outerShdw blurRad="38100" dist="38100" dir="2700000" algn="tl">
                    <a:srgbClr val="000000">
                      <a:alpha val="43137"/>
                    </a:srgbClr>
                  </a:outerShdw>
                </a:effectLst>
              </a:rPr>
              <a:t>Commit </a:t>
            </a:r>
            <a:r>
              <a:rPr lang="en-US" sz="3600" dirty="0">
                <a:solidFill>
                  <a:schemeClr val="bg1"/>
                </a:solidFill>
                <a:effectLst>
                  <a:outerShdw blurRad="38100" dist="38100" dir="2700000" algn="tl">
                    <a:srgbClr val="000000">
                      <a:alpha val="43137"/>
                    </a:srgbClr>
                  </a:outerShdw>
                </a:effectLst>
              </a:rPr>
              <a:t>to truth (not preference) – Know the Word</a:t>
            </a:r>
          </a:p>
          <a:p>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6738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4524315"/>
          </a:xfrm>
          <a:prstGeom prst="rect">
            <a:avLst/>
          </a:prstGeom>
          <a:noFill/>
        </p:spPr>
        <p:txBody>
          <a:bodyPr wrap="square" rtlCol="0">
            <a:spAutoFit/>
          </a:bodyPr>
          <a:lstStyle/>
          <a:p>
            <a:pPr algn="ctr"/>
            <a:endParaRPr lang="en-US" sz="3600" dirty="0" smtClean="0">
              <a:solidFill>
                <a:schemeClr val="bg1"/>
              </a:solidFill>
              <a:effectLst>
                <a:outerShdw blurRad="38100" dist="38100" dir="2700000" algn="tl">
                  <a:srgbClr val="000000">
                    <a:alpha val="43137"/>
                  </a:srgbClr>
                </a:outerShdw>
              </a:effectLst>
            </a:endParaRPr>
          </a:p>
          <a:p>
            <a:pPr algn="ctr"/>
            <a:r>
              <a:rPr lang="en-US" sz="3600" dirty="0" smtClean="0">
                <a:solidFill>
                  <a:schemeClr val="bg1"/>
                </a:solidFill>
                <a:effectLst>
                  <a:outerShdw blurRad="38100" dist="38100" dir="2700000" algn="tl">
                    <a:srgbClr val="000000">
                      <a:alpha val="43137"/>
                    </a:srgbClr>
                  </a:outerShdw>
                </a:effectLst>
              </a:rPr>
              <a:t>This </a:t>
            </a:r>
            <a:r>
              <a:rPr lang="en-US" sz="3600" dirty="0">
                <a:solidFill>
                  <a:schemeClr val="bg1"/>
                </a:solidFill>
                <a:effectLst>
                  <a:outerShdw blurRad="38100" dist="38100" dir="2700000" algn="tl">
                    <a:srgbClr val="000000">
                      <a:alpha val="43137"/>
                    </a:srgbClr>
                  </a:outerShdw>
                </a:effectLst>
              </a:rPr>
              <a:t>is God’s Holy Word.  Written by men, inspired by God.  God gave it to us that we may understand all things pertaining to life and godliness.  These Scriptures are not what save me but it is the One to whom they testify; that is, Jesus Christ.  The Word of God is my authority in life.  It is to shape </a:t>
            </a:r>
            <a:r>
              <a:rPr lang="en-US" sz="3600">
                <a:solidFill>
                  <a:schemeClr val="bg1"/>
                </a:solidFill>
                <a:effectLst>
                  <a:outerShdw blurRad="38100" dist="38100" dir="2700000" algn="tl">
                    <a:srgbClr val="000000">
                      <a:alpha val="43137"/>
                    </a:srgbClr>
                  </a:outerShdw>
                </a:effectLst>
              </a:rPr>
              <a:t>my </a:t>
            </a:r>
            <a:r>
              <a:rPr lang="en-US" sz="3600" smtClean="0">
                <a:solidFill>
                  <a:schemeClr val="bg1"/>
                </a:solidFill>
                <a:effectLst>
                  <a:outerShdw blurRad="38100" dist="38100" dir="2700000" algn="tl">
                    <a:srgbClr val="000000">
                      <a:alpha val="43137"/>
                    </a:srgbClr>
                  </a:outerShdw>
                </a:effectLst>
              </a:rPr>
              <a:t>thinking </a:t>
            </a:r>
            <a:r>
              <a:rPr lang="en-US" sz="3600" dirty="0">
                <a:solidFill>
                  <a:schemeClr val="bg1"/>
                </a:solidFill>
                <a:effectLst>
                  <a:outerShdw blurRad="38100" dist="38100" dir="2700000" algn="tl">
                    <a:srgbClr val="000000">
                      <a:alpha val="43137"/>
                    </a:srgbClr>
                  </a:outerShdw>
                </a:effectLst>
              </a:rPr>
              <a:t>and transform my life.  I will learn it, live it and give it to those around me.  </a:t>
            </a:r>
            <a:r>
              <a:rPr lang="en-US" sz="3600" dirty="0" smtClean="0">
                <a:solidFill>
                  <a:schemeClr val="bg1"/>
                </a:solidFill>
                <a:effectLst>
                  <a:outerShdw blurRad="38100" dist="38100" dir="2700000" algn="tl">
                    <a:srgbClr val="000000">
                      <a:alpha val="43137"/>
                    </a:srgbClr>
                  </a:outerShdw>
                </a:effectLst>
              </a:rPr>
              <a:t>Amen</a:t>
            </a:r>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7669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2308324"/>
          </a:xfrm>
          <a:prstGeom prst="rect">
            <a:avLst/>
          </a:prstGeom>
          <a:noFill/>
        </p:spPr>
        <p:txBody>
          <a:bodyPr wrap="square" rtlCol="0">
            <a:spAutoFit/>
          </a:bodyPr>
          <a:lstStyle/>
          <a:p>
            <a:r>
              <a:rPr lang="en-US" sz="3600" baseline="30000" dirty="0" smtClean="0">
                <a:solidFill>
                  <a:schemeClr val="bg1"/>
                </a:solidFill>
                <a:effectLst>
                  <a:outerShdw blurRad="38100" dist="38100" dir="2700000" algn="tl">
                    <a:srgbClr val="000000">
                      <a:alpha val="43137"/>
                    </a:srgbClr>
                  </a:outerShdw>
                </a:effectLst>
              </a:rPr>
              <a:t>11</a:t>
            </a:r>
            <a:r>
              <a:rPr lang="en-US" sz="3600" dirty="0" smtClean="0">
                <a:solidFill>
                  <a:schemeClr val="bg1"/>
                </a:solidFill>
                <a:effectLst>
                  <a:outerShdw blurRad="38100" dist="38100" dir="2700000" algn="tl">
                    <a:srgbClr val="000000">
                      <a:alpha val="43137"/>
                    </a:srgbClr>
                  </a:outerShdw>
                </a:effectLst>
              </a:rPr>
              <a:t> </a:t>
            </a:r>
            <a:r>
              <a:rPr lang="en-US" sz="3600" dirty="0">
                <a:solidFill>
                  <a:schemeClr val="bg1"/>
                </a:solidFill>
                <a:effectLst>
                  <a:outerShdw blurRad="38100" dist="38100" dir="2700000" algn="tl">
                    <a:srgbClr val="000000">
                      <a:alpha val="43137"/>
                    </a:srgbClr>
                  </a:outerShdw>
                </a:effectLst>
              </a:rPr>
              <a:t>But when Cephas </a:t>
            </a:r>
            <a:r>
              <a:rPr lang="en-US" sz="3600" dirty="0" smtClean="0">
                <a:solidFill>
                  <a:schemeClr val="bg1"/>
                </a:solidFill>
                <a:effectLst>
                  <a:outerShdw blurRad="38100" dist="38100" dir="2700000" algn="tl">
                    <a:srgbClr val="000000">
                      <a:alpha val="43137"/>
                    </a:srgbClr>
                  </a:outerShdw>
                </a:effectLst>
              </a:rPr>
              <a:t>came </a:t>
            </a:r>
            <a:r>
              <a:rPr lang="en-US" sz="3600" dirty="0">
                <a:solidFill>
                  <a:schemeClr val="bg1"/>
                </a:solidFill>
                <a:effectLst>
                  <a:outerShdw blurRad="38100" dist="38100" dir="2700000" algn="tl">
                    <a:srgbClr val="000000">
                      <a:alpha val="43137"/>
                    </a:srgbClr>
                  </a:outerShdw>
                </a:effectLst>
              </a:rPr>
              <a:t>to Antioch, I opposed him to his face, because he stood condemned</a:t>
            </a:r>
            <a:r>
              <a:rPr lang="en-US" sz="3600" dirty="0" smtClean="0">
                <a:solidFill>
                  <a:schemeClr val="bg1"/>
                </a:solidFill>
                <a:effectLst>
                  <a:outerShdw blurRad="38100" dist="38100" dir="2700000" algn="tl">
                    <a:srgbClr val="000000">
                      <a:alpha val="43137"/>
                    </a:srgbClr>
                  </a:outerShdw>
                </a:effectLst>
              </a:rPr>
              <a:t>.</a:t>
            </a:r>
          </a:p>
          <a:p>
            <a:endParaRPr lang="en-US" sz="3600" dirty="0">
              <a:solidFill>
                <a:schemeClr val="bg1"/>
              </a:solidFill>
              <a:effectLst>
                <a:outerShdw blurRad="38100" dist="38100" dir="2700000" algn="tl">
                  <a:srgbClr val="000000">
                    <a:alpha val="43137"/>
                  </a:srgbClr>
                </a:outerShdw>
              </a:effectLst>
            </a:endParaRPr>
          </a:p>
          <a:p>
            <a:pPr algn="r"/>
            <a:r>
              <a:rPr lang="en-US" sz="3600" dirty="0">
                <a:solidFill>
                  <a:schemeClr val="bg1"/>
                </a:solidFill>
                <a:effectLst>
                  <a:outerShdw blurRad="38100" dist="38100" dir="2700000" algn="tl">
                    <a:srgbClr val="000000">
                      <a:alpha val="43137"/>
                    </a:srgbClr>
                  </a:outerShdw>
                </a:effectLst>
              </a:rPr>
              <a:t>Galatians 2:11 (ESV) </a:t>
            </a:r>
          </a:p>
        </p:txBody>
      </p:sp>
    </p:spTree>
    <p:extLst>
      <p:ext uri="{BB962C8B-B14F-4D97-AF65-F5344CB8AC3E}">
        <p14:creationId xmlns:p14="http://schemas.microsoft.com/office/powerpoint/2010/main" val="3636315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2862322"/>
          </a:xfrm>
          <a:prstGeom prst="rect">
            <a:avLst/>
          </a:prstGeom>
          <a:noFill/>
        </p:spPr>
        <p:txBody>
          <a:bodyPr wrap="square" rtlCol="0">
            <a:spAutoFit/>
          </a:bodyPr>
          <a:lstStyle/>
          <a:p>
            <a:r>
              <a:rPr lang="en-US" sz="3600" baseline="30000" dirty="0" smtClean="0">
                <a:solidFill>
                  <a:schemeClr val="bg1"/>
                </a:solidFill>
                <a:effectLst>
                  <a:outerShdw blurRad="38100" dist="38100" dir="2700000" algn="tl">
                    <a:srgbClr val="000000">
                      <a:alpha val="43137"/>
                    </a:srgbClr>
                  </a:outerShdw>
                </a:effectLst>
              </a:rPr>
              <a:t>11</a:t>
            </a:r>
            <a:r>
              <a:rPr lang="en-US" sz="3600" dirty="0" smtClean="0">
                <a:solidFill>
                  <a:schemeClr val="bg1"/>
                </a:solidFill>
                <a:effectLst>
                  <a:outerShdw blurRad="38100" dist="38100" dir="2700000" algn="tl">
                    <a:srgbClr val="000000">
                      <a:alpha val="43137"/>
                    </a:srgbClr>
                  </a:outerShdw>
                </a:effectLst>
              </a:rPr>
              <a:t> </a:t>
            </a:r>
            <a:r>
              <a:rPr lang="en-US" sz="3600" dirty="0">
                <a:solidFill>
                  <a:schemeClr val="bg1"/>
                </a:solidFill>
                <a:effectLst>
                  <a:outerShdw blurRad="38100" dist="38100" dir="2700000" algn="tl">
                    <a:srgbClr val="000000">
                      <a:alpha val="43137"/>
                    </a:srgbClr>
                  </a:outerShdw>
                </a:effectLst>
              </a:rPr>
              <a:t>But when Cephas </a:t>
            </a:r>
            <a:r>
              <a:rPr lang="en-US" sz="3600" dirty="0" smtClean="0">
                <a:solidFill>
                  <a:schemeClr val="bg1"/>
                </a:solidFill>
                <a:effectLst>
                  <a:outerShdw blurRad="38100" dist="38100" dir="2700000" algn="tl">
                    <a:srgbClr val="000000">
                      <a:alpha val="43137"/>
                    </a:srgbClr>
                  </a:outerShdw>
                </a:effectLst>
              </a:rPr>
              <a:t>came </a:t>
            </a:r>
            <a:r>
              <a:rPr lang="en-US" sz="3600" dirty="0">
                <a:solidFill>
                  <a:schemeClr val="bg1"/>
                </a:solidFill>
                <a:effectLst>
                  <a:outerShdw blurRad="38100" dist="38100" dir="2700000" algn="tl">
                    <a:srgbClr val="000000">
                      <a:alpha val="43137"/>
                    </a:srgbClr>
                  </a:outerShdw>
                </a:effectLst>
              </a:rPr>
              <a:t>to Antioch, I opposed him to his face, because he stood condemned</a:t>
            </a:r>
            <a:r>
              <a:rPr lang="en-US" sz="3600" dirty="0" smtClean="0">
                <a:solidFill>
                  <a:schemeClr val="bg1"/>
                </a:solidFill>
                <a:effectLst>
                  <a:outerShdw blurRad="38100" dist="38100" dir="2700000" algn="tl">
                    <a:srgbClr val="000000">
                      <a:alpha val="43137"/>
                    </a:srgbClr>
                  </a:outerShdw>
                </a:effectLst>
              </a:rPr>
              <a:t>. </a:t>
            </a:r>
            <a:r>
              <a:rPr lang="en-US" sz="3600" baseline="30000" dirty="0"/>
              <a:t>12</a:t>
            </a:r>
            <a:r>
              <a:rPr lang="en-US" sz="3600" dirty="0"/>
              <a:t> For before certain men came from James, he </a:t>
            </a:r>
            <a:r>
              <a:rPr lang="en-US" sz="3600" dirty="0" smtClean="0"/>
              <a:t>was </a:t>
            </a:r>
            <a:r>
              <a:rPr lang="en-US" sz="3600" dirty="0"/>
              <a:t>eating with the Gentiles; </a:t>
            </a:r>
            <a:endParaRPr lang="en-US" sz="3600" dirty="0" smtClean="0"/>
          </a:p>
          <a:p>
            <a:endParaRPr lang="en-US" sz="3600" dirty="0">
              <a:solidFill>
                <a:schemeClr val="bg1"/>
              </a:solidFill>
              <a:effectLst>
                <a:outerShdw blurRad="38100" dist="38100" dir="2700000" algn="tl">
                  <a:srgbClr val="000000">
                    <a:alpha val="43137"/>
                  </a:srgbClr>
                </a:outerShdw>
              </a:effectLst>
            </a:endParaRPr>
          </a:p>
          <a:p>
            <a:pPr algn="r"/>
            <a:r>
              <a:rPr lang="en-US" sz="3600" dirty="0">
                <a:solidFill>
                  <a:schemeClr val="bg1"/>
                </a:solidFill>
                <a:effectLst>
                  <a:outerShdw blurRad="38100" dist="38100" dir="2700000" algn="tl">
                    <a:srgbClr val="000000">
                      <a:alpha val="43137"/>
                    </a:srgbClr>
                  </a:outerShdw>
                </a:effectLst>
              </a:rPr>
              <a:t>Galatians </a:t>
            </a:r>
            <a:r>
              <a:rPr lang="en-US" sz="3600" dirty="0" smtClean="0">
                <a:solidFill>
                  <a:schemeClr val="bg1"/>
                </a:solidFill>
                <a:effectLst>
                  <a:outerShdw blurRad="38100" dist="38100" dir="2700000" algn="tl">
                    <a:srgbClr val="000000">
                      <a:alpha val="43137"/>
                    </a:srgbClr>
                  </a:outerShdw>
                </a:effectLst>
              </a:rPr>
              <a:t>2:11-12 </a:t>
            </a:r>
            <a:r>
              <a:rPr lang="en-US" sz="3600" dirty="0">
                <a:solidFill>
                  <a:schemeClr val="bg1"/>
                </a:solidFill>
                <a:effectLst>
                  <a:outerShdw blurRad="38100" dist="38100" dir="2700000" algn="tl">
                    <a:srgbClr val="000000">
                      <a:alpha val="43137"/>
                    </a:srgbClr>
                  </a:outerShdw>
                </a:effectLst>
              </a:rPr>
              <a:t>(ESV) </a:t>
            </a:r>
          </a:p>
        </p:txBody>
      </p:sp>
    </p:spTree>
    <p:extLst>
      <p:ext uri="{BB962C8B-B14F-4D97-AF65-F5344CB8AC3E}">
        <p14:creationId xmlns:p14="http://schemas.microsoft.com/office/powerpoint/2010/main" val="1733532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3970318"/>
          </a:xfrm>
          <a:prstGeom prst="rect">
            <a:avLst/>
          </a:prstGeom>
          <a:noFill/>
        </p:spPr>
        <p:txBody>
          <a:bodyPr wrap="square" rtlCol="0">
            <a:spAutoFit/>
          </a:bodyPr>
          <a:lstStyle/>
          <a:p>
            <a:r>
              <a:rPr lang="en-US" sz="3600" baseline="30000" dirty="0" smtClean="0">
                <a:solidFill>
                  <a:schemeClr val="bg1"/>
                </a:solidFill>
                <a:effectLst>
                  <a:outerShdw blurRad="38100" dist="38100" dir="2700000" algn="tl">
                    <a:srgbClr val="000000">
                      <a:alpha val="43137"/>
                    </a:srgbClr>
                  </a:outerShdw>
                </a:effectLst>
              </a:rPr>
              <a:t>11</a:t>
            </a:r>
            <a:r>
              <a:rPr lang="en-US" sz="3600" dirty="0" smtClean="0">
                <a:solidFill>
                  <a:schemeClr val="bg1"/>
                </a:solidFill>
                <a:effectLst>
                  <a:outerShdw blurRad="38100" dist="38100" dir="2700000" algn="tl">
                    <a:srgbClr val="000000">
                      <a:alpha val="43137"/>
                    </a:srgbClr>
                  </a:outerShdw>
                </a:effectLst>
              </a:rPr>
              <a:t> </a:t>
            </a:r>
            <a:r>
              <a:rPr lang="en-US" sz="3600" dirty="0">
                <a:solidFill>
                  <a:schemeClr val="bg1"/>
                </a:solidFill>
                <a:effectLst>
                  <a:outerShdw blurRad="38100" dist="38100" dir="2700000" algn="tl">
                    <a:srgbClr val="000000">
                      <a:alpha val="43137"/>
                    </a:srgbClr>
                  </a:outerShdw>
                </a:effectLst>
              </a:rPr>
              <a:t>But when Cephas </a:t>
            </a:r>
            <a:r>
              <a:rPr lang="en-US" sz="3600" dirty="0" smtClean="0">
                <a:solidFill>
                  <a:schemeClr val="bg1"/>
                </a:solidFill>
                <a:effectLst>
                  <a:outerShdw blurRad="38100" dist="38100" dir="2700000" algn="tl">
                    <a:srgbClr val="000000">
                      <a:alpha val="43137"/>
                    </a:srgbClr>
                  </a:outerShdw>
                </a:effectLst>
              </a:rPr>
              <a:t>came </a:t>
            </a:r>
            <a:r>
              <a:rPr lang="en-US" sz="3600" dirty="0">
                <a:solidFill>
                  <a:schemeClr val="bg1"/>
                </a:solidFill>
                <a:effectLst>
                  <a:outerShdw blurRad="38100" dist="38100" dir="2700000" algn="tl">
                    <a:srgbClr val="000000">
                      <a:alpha val="43137"/>
                    </a:srgbClr>
                  </a:outerShdw>
                </a:effectLst>
              </a:rPr>
              <a:t>to Antioch, I opposed him to his face, because he stood condemned</a:t>
            </a:r>
            <a:r>
              <a:rPr lang="en-US" sz="3600" dirty="0" smtClean="0">
                <a:solidFill>
                  <a:schemeClr val="bg1"/>
                </a:solidFill>
                <a:effectLst>
                  <a:outerShdw blurRad="38100" dist="38100" dir="2700000" algn="tl">
                    <a:srgbClr val="000000">
                      <a:alpha val="43137"/>
                    </a:srgbClr>
                  </a:outerShdw>
                </a:effectLst>
              </a:rPr>
              <a:t>. </a:t>
            </a:r>
            <a:r>
              <a:rPr lang="en-US" sz="3600" baseline="30000" dirty="0">
                <a:solidFill>
                  <a:schemeClr val="bg1"/>
                </a:solidFill>
                <a:effectLst>
                  <a:outerShdw blurRad="38100" dist="38100" dir="2700000" algn="tl">
                    <a:srgbClr val="000000">
                      <a:alpha val="43137"/>
                    </a:srgbClr>
                  </a:outerShdw>
                </a:effectLst>
              </a:rPr>
              <a:t>12</a:t>
            </a:r>
            <a:r>
              <a:rPr lang="en-US" sz="3600" dirty="0">
                <a:solidFill>
                  <a:schemeClr val="bg1"/>
                </a:solidFill>
                <a:effectLst>
                  <a:outerShdw blurRad="38100" dist="38100" dir="2700000" algn="tl">
                    <a:srgbClr val="000000">
                      <a:alpha val="43137"/>
                    </a:srgbClr>
                  </a:outerShdw>
                </a:effectLst>
              </a:rPr>
              <a:t> For before certain men came from James, he </a:t>
            </a:r>
            <a:r>
              <a:rPr lang="en-US" sz="3600" dirty="0" smtClean="0">
                <a:solidFill>
                  <a:schemeClr val="bg1"/>
                </a:solidFill>
                <a:effectLst>
                  <a:outerShdw blurRad="38100" dist="38100" dir="2700000" algn="tl">
                    <a:srgbClr val="000000">
                      <a:alpha val="43137"/>
                    </a:srgbClr>
                  </a:outerShdw>
                </a:effectLst>
              </a:rPr>
              <a:t>was </a:t>
            </a:r>
            <a:r>
              <a:rPr lang="en-US" sz="3600" dirty="0">
                <a:solidFill>
                  <a:schemeClr val="bg1"/>
                </a:solidFill>
                <a:effectLst>
                  <a:outerShdw blurRad="38100" dist="38100" dir="2700000" algn="tl">
                    <a:srgbClr val="000000">
                      <a:alpha val="43137"/>
                    </a:srgbClr>
                  </a:outerShdw>
                </a:effectLst>
              </a:rPr>
              <a:t>eating with the Gentiles; </a:t>
            </a:r>
            <a:r>
              <a:rPr lang="en-US" sz="3600" dirty="0" smtClean="0"/>
              <a:t>but </a:t>
            </a:r>
            <a:r>
              <a:rPr lang="en-US" sz="3600" dirty="0"/>
              <a:t>when they came he drew back and separated himself, fearing the circumcision party.</a:t>
            </a:r>
          </a:p>
          <a:p>
            <a:endParaRPr lang="en-US" sz="3600" dirty="0">
              <a:solidFill>
                <a:schemeClr val="bg1"/>
              </a:solidFill>
              <a:effectLst>
                <a:outerShdw blurRad="38100" dist="38100" dir="2700000" algn="tl">
                  <a:srgbClr val="000000">
                    <a:alpha val="43137"/>
                  </a:srgbClr>
                </a:outerShdw>
              </a:effectLst>
            </a:endParaRPr>
          </a:p>
          <a:p>
            <a:pPr algn="r"/>
            <a:r>
              <a:rPr lang="en-US" sz="3600" dirty="0">
                <a:solidFill>
                  <a:schemeClr val="bg1"/>
                </a:solidFill>
                <a:effectLst>
                  <a:outerShdw blurRad="38100" dist="38100" dir="2700000" algn="tl">
                    <a:srgbClr val="000000">
                      <a:alpha val="43137"/>
                    </a:srgbClr>
                  </a:outerShdw>
                </a:effectLst>
              </a:rPr>
              <a:t>Galatians </a:t>
            </a:r>
            <a:r>
              <a:rPr lang="en-US" sz="3600" dirty="0" smtClean="0">
                <a:solidFill>
                  <a:schemeClr val="bg1"/>
                </a:solidFill>
                <a:effectLst>
                  <a:outerShdw blurRad="38100" dist="38100" dir="2700000" algn="tl">
                    <a:srgbClr val="000000">
                      <a:alpha val="43137"/>
                    </a:srgbClr>
                  </a:outerShdw>
                </a:effectLst>
              </a:rPr>
              <a:t>2:11-12 </a:t>
            </a:r>
            <a:r>
              <a:rPr lang="en-US" sz="3600" dirty="0">
                <a:solidFill>
                  <a:schemeClr val="bg1"/>
                </a:solidFill>
                <a:effectLst>
                  <a:outerShdw blurRad="38100" dist="38100" dir="2700000" algn="tl">
                    <a:srgbClr val="000000">
                      <a:alpha val="43137"/>
                    </a:srgbClr>
                  </a:outerShdw>
                </a:effectLst>
              </a:rPr>
              <a:t>(ESV) </a:t>
            </a:r>
          </a:p>
        </p:txBody>
      </p:sp>
    </p:spTree>
    <p:extLst>
      <p:ext uri="{BB962C8B-B14F-4D97-AF65-F5344CB8AC3E}">
        <p14:creationId xmlns:p14="http://schemas.microsoft.com/office/powerpoint/2010/main" val="3686784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2308324"/>
          </a:xfrm>
          <a:prstGeom prst="rect">
            <a:avLst/>
          </a:prstGeom>
          <a:noFill/>
        </p:spPr>
        <p:txBody>
          <a:bodyPr wrap="square" rtlCol="0">
            <a:spAutoFit/>
          </a:bodyPr>
          <a:lstStyle/>
          <a:p>
            <a:pPr algn="ctr"/>
            <a:endParaRPr lang="en-US" sz="3600" dirty="0" smtClean="0">
              <a:solidFill>
                <a:schemeClr val="bg1"/>
              </a:solidFill>
              <a:effectLst>
                <a:outerShdw blurRad="38100" dist="38100" dir="2700000" algn="tl">
                  <a:srgbClr val="000000">
                    <a:alpha val="43137"/>
                  </a:srgbClr>
                </a:outerShdw>
              </a:effectLst>
            </a:endParaRPr>
          </a:p>
          <a:p>
            <a:pPr algn="ctr"/>
            <a:endParaRPr lang="en-US" sz="3600" dirty="0">
              <a:solidFill>
                <a:schemeClr val="bg1"/>
              </a:solidFill>
              <a:effectLst>
                <a:outerShdw blurRad="38100" dist="38100" dir="2700000" algn="tl">
                  <a:srgbClr val="000000">
                    <a:alpha val="43137"/>
                  </a:srgbClr>
                </a:outerShdw>
              </a:effectLst>
            </a:endParaRPr>
          </a:p>
          <a:p>
            <a:pPr algn="ctr"/>
            <a:r>
              <a:rPr lang="en-US" sz="3600" dirty="0" smtClean="0">
                <a:solidFill>
                  <a:schemeClr val="bg1"/>
                </a:solidFill>
                <a:effectLst>
                  <a:outerShdw blurRad="38100" dist="38100" dir="2700000" algn="tl">
                    <a:srgbClr val="000000">
                      <a:alpha val="43137"/>
                    </a:srgbClr>
                  </a:outerShdw>
                </a:effectLst>
              </a:rPr>
              <a:t>Jesus </a:t>
            </a:r>
            <a:r>
              <a:rPr lang="en-US" sz="3600" dirty="0">
                <a:solidFill>
                  <a:schemeClr val="bg1"/>
                </a:solidFill>
                <a:effectLst>
                  <a:outerShdw blurRad="38100" dist="38100" dir="2700000" algn="tl">
                    <a:srgbClr val="000000">
                      <a:alpha val="43137"/>
                    </a:srgbClr>
                  </a:outerShdw>
                </a:effectLst>
              </a:rPr>
              <a:t>comes along – He doesn’t change </a:t>
            </a:r>
            <a:r>
              <a:rPr lang="en-US" sz="3600" dirty="0" smtClean="0">
                <a:solidFill>
                  <a:schemeClr val="bg1"/>
                </a:solidFill>
                <a:effectLst>
                  <a:outerShdw blurRad="38100" dist="38100" dir="2700000" algn="tl">
                    <a:srgbClr val="000000">
                      <a:alpha val="43137"/>
                    </a:srgbClr>
                  </a:outerShdw>
                </a:effectLst>
              </a:rPr>
              <a:t>everything </a:t>
            </a:r>
          </a:p>
          <a:p>
            <a:pPr algn="ctr"/>
            <a:r>
              <a:rPr lang="en-US" sz="3600" dirty="0" smtClean="0">
                <a:solidFill>
                  <a:schemeClr val="bg1"/>
                </a:solidFill>
                <a:effectLst>
                  <a:outerShdw blurRad="38100" dist="38100" dir="2700000" algn="tl">
                    <a:srgbClr val="000000">
                      <a:alpha val="43137"/>
                    </a:srgbClr>
                  </a:outerShdw>
                </a:effectLst>
              </a:rPr>
              <a:t>HE </a:t>
            </a:r>
            <a:r>
              <a:rPr lang="en-US" sz="3600" dirty="0">
                <a:solidFill>
                  <a:schemeClr val="bg1"/>
                </a:solidFill>
                <a:effectLst>
                  <a:outerShdw blurRad="38100" dist="38100" dir="2700000" algn="tl">
                    <a:srgbClr val="000000">
                      <a:alpha val="43137"/>
                    </a:srgbClr>
                  </a:outerShdw>
                </a:effectLst>
              </a:rPr>
              <a:t>FULFILLS </a:t>
            </a:r>
            <a:r>
              <a:rPr lang="en-US" sz="3600" dirty="0" smtClean="0">
                <a:solidFill>
                  <a:schemeClr val="bg1"/>
                </a:solidFill>
                <a:effectLst>
                  <a:outerShdw blurRad="38100" dist="38100" dir="2700000" algn="tl">
                    <a:srgbClr val="000000">
                      <a:alpha val="43137"/>
                    </a:srgbClr>
                  </a:outerShdw>
                </a:effectLst>
              </a:rPr>
              <a:t>EVERYTHING!</a:t>
            </a:r>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63753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s://scontent-ort2-1.xx.fbcdn.net/v/t1.0-9/11781888_1657472724507205_8497887506679573352_n.jpg?_nc_cat=111&amp;_nc_sid=cdbe9c&amp;_nc_ohc=ZFBJTvAIfhMAX9jn_fD&amp;_nc_ht=scontent-ort2-1.xx&amp;oh=f539911ac32ca5c51a176409a5bed2a8&amp;oe=5F7474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0811" cy="46956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content-ort2-1.xx.fbcdn.net/v/t1.0-9/11040603_1657472931173851_7436767141479759427_n.jpg?_nc_cat=102&amp;_nc_sid=cdbe9c&amp;_nc_ohc=td1X85wIOowAX-yPwxV&amp;_nc_ht=scontent-ort2-1.xx&amp;oh=340a34216f2020a97a92a6a57584bb36&amp;oe=5F7426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2256" y="2410690"/>
            <a:ext cx="5929744" cy="44473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548582" y="230909"/>
            <a:ext cx="5273963" cy="1754326"/>
          </a:xfrm>
          <a:prstGeom prst="rect">
            <a:avLst/>
          </a:prstGeom>
          <a:noFill/>
        </p:spPr>
        <p:txBody>
          <a:bodyPr wrap="square" rtlCol="0">
            <a:spAutoFit/>
          </a:bodyPr>
          <a:lstStyle/>
          <a:p>
            <a:r>
              <a:rPr lang="en-US" sz="3600" dirty="0" smtClean="0">
                <a:solidFill>
                  <a:schemeClr val="bg1"/>
                </a:solidFill>
              </a:rPr>
              <a:t>Argentina, Russia, Germany, Finland, Sudan, North </a:t>
            </a:r>
            <a:r>
              <a:rPr lang="en-US" sz="3600" dirty="0" smtClean="0">
                <a:solidFill>
                  <a:schemeClr val="bg1"/>
                </a:solidFill>
              </a:rPr>
              <a:t>America, </a:t>
            </a:r>
            <a:r>
              <a:rPr lang="en-US" sz="3600" dirty="0" smtClean="0">
                <a:solidFill>
                  <a:schemeClr val="bg1"/>
                </a:solidFill>
              </a:rPr>
              <a:t>others…</a:t>
            </a:r>
            <a:endParaRPr lang="en-US" sz="3600" dirty="0">
              <a:solidFill>
                <a:schemeClr val="bg1"/>
              </a:solidFill>
            </a:endParaRPr>
          </a:p>
        </p:txBody>
      </p:sp>
    </p:spTree>
    <p:extLst>
      <p:ext uri="{BB962C8B-B14F-4D97-AF65-F5344CB8AC3E}">
        <p14:creationId xmlns:p14="http://schemas.microsoft.com/office/powerpoint/2010/main" val="1967008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5078313"/>
          </a:xfrm>
          <a:prstGeom prst="rect">
            <a:avLst/>
          </a:prstGeom>
          <a:noFill/>
        </p:spPr>
        <p:txBody>
          <a:bodyPr wrap="square" rtlCol="0">
            <a:spAutoFit/>
          </a:bodyPr>
          <a:lstStyle/>
          <a:p>
            <a:r>
              <a:rPr lang="en-US" sz="3600" baseline="30000" dirty="0" smtClean="0">
                <a:solidFill>
                  <a:schemeClr val="bg1"/>
                </a:solidFill>
                <a:effectLst>
                  <a:outerShdw blurRad="38100" dist="38100" dir="2700000" algn="tl">
                    <a:srgbClr val="000000">
                      <a:alpha val="43137"/>
                    </a:srgbClr>
                  </a:outerShdw>
                </a:effectLst>
              </a:rPr>
              <a:t>11</a:t>
            </a:r>
            <a:r>
              <a:rPr lang="en-US" sz="3600" dirty="0" smtClean="0">
                <a:solidFill>
                  <a:schemeClr val="bg1"/>
                </a:solidFill>
                <a:effectLst>
                  <a:outerShdw blurRad="38100" dist="38100" dir="2700000" algn="tl">
                    <a:srgbClr val="000000">
                      <a:alpha val="43137"/>
                    </a:srgbClr>
                  </a:outerShdw>
                </a:effectLst>
              </a:rPr>
              <a:t> </a:t>
            </a:r>
            <a:r>
              <a:rPr lang="en-US" sz="3600" dirty="0">
                <a:solidFill>
                  <a:schemeClr val="bg1"/>
                </a:solidFill>
                <a:effectLst>
                  <a:outerShdw blurRad="38100" dist="38100" dir="2700000" algn="tl">
                    <a:srgbClr val="000000">
                      <a:alpha val="43137"/>
                    </a:srgbClr>
                  </a:outerShdw>
                </a:effectLst>
              </a:rPr>
              <a:t>But when Cephas </a:t>
            </a:r>
            <a:r>
              <a:rPr lang="en-US" sz="3600" dirty="0" smtClean="0">
                <a:solidFill>
                  <a:schemeClr val="bg1"/>
                </a:solidFill>
                <a:effectLst>
                  <a:outerShdw blurRad="38100" dist="38100" dir="2700000" algn="tl">
                    <a:srgbClr val="000000">
                      <a:alpha val="43137"/>
                    </a:srgbClr>
                  </a:outerShdw>
                </a:effectLst>
              </a:rPr>
              <a:t>came </a:t>
            </a:r>
            <a:r>
              <a:rPr lang="en-US" sz="3600" dirty="0">
                <a:solidFill>
                  <a:schemeClr val="bg1"/>
                </a:solidFill>
                <a:effectLst>
                  <a:outerShdw blurRad="38100" dist="38100" dir="2700000" algn="tl">
                    <a:srgbClr val="000000">
                      <a:alpha val="43137"/>
                    </a:srgbClr>
                  </a:outerShdw>
                </a:effectLst>
              </a:rPr>
              <a:t>to Antioch, I opposed him to his face, because he stood condemned</a:t>
            </a:r>
            <a:r>
              <a:rPr lang="en-US" sz="3600" dirty="0" smtClean="0">
                <a:solidFill>
                  <a:schemeClr val="bg1"/>
                </a:solidFill>
                <a:effectLst>
                  <a:outerShdw blurRad="38100" dist="38100" dir="2700000" algn="tl">
                    <a:srgbClr val="000000">
                      <a:alpha val="43137"/>
                    </a:srgbClr>
                  </a:outerShdw>
                </a:effectLst>
              </a:rPr>
              <a:t>. </a:t>
            </a:r>
            <a:r>
              <a:rPr lang="en-US" sz="3600" baseline="30000" dirty="0">
                <a:solidFill>
                  <a:schemeClr val="bg1"/>
                </a:solidFill>
                <a:effectLst>
                  <a:outerShdw blurRad="38100" dist="38100" dir="2700000" algn="tl">
                    <a:srgbClr val="000000">
                      <a:alpha val="43137"/>
                    </a:srgbClr>
                  </a:outerShdw>
                </a:effectLst>
              </a:rPr>
              <a:t>12</a:t>
            </a:r>
            <a:r>
              <a:rPr lang="en-US" sz="3600" dirty="0">
                <a:solidFill>
                  <a:schemeClr val="bg1"/>
                </a:solidFill>
                <a:effectLst>
                  <a:outerShdw blurRad="38100" dist="38100" dir="2700000" algn="tl">
                    <a:srgbClr val="000000">
                      <a:alpha val="43137"/>
                    </a:srgbClr>
                  </a:outerShdw>
                </a:effectLst>
              </a:rPr>
              <a:t> For before certain men came from James, he </a:t>
            </a:r>
            <a:r>
              <a:rPr lang="en-US" sz="3600" dirty="0" smtClean="0">
                <a:solidFill>
                  <a:schemeClr val="bg1"/>
                </a:solidFill>
                <a:effectLst>
                  <a:outerShdw blurRad="38100" dist="38100" dir="2700000" algn="tl">
                    <a:srgbClr val="000000">
                      <a:alpha val="43137"/>
                    </a:srgbClr>
                  </a:outerShdw>
                </a:effectLst>
              </a:rPr>
              <a:t>was </a:t>
            </a:r>
            <a:r>
              <a:rPr lang="en-US" sz="3600" dirty="0">
                <a:solidFill>
                  <a:schemeClr val="bg1"/>
                </a:solidFill>
                <a:effectLst>
                  <a:outerShdw blurRad="38100" dist="38100" dir="2700000" algn="tl">
                    <a:srgbClr val="000000">
                      <a:alpha val="43137"/>
                    </a:srgbClr>
                  </a:outerShdw>
                </a:effectLst>
              </a:rPr>
              <a:t>eating with the Gentiles; </a:t>
            </a:r>
            <a:r>
              <a:rPr lang="en-US" sz="3600" dirty="0" smtClean="0">
                <a:solidFill>
                  <a:schemeClr val="bg1"/>
                </a:solidFill>
                <a:effectLst>
                  <a:outerShdw blurRad="38100" dist="38100" dir="2700000" algn="tl">
                    <a:srgbClr val="000000">
                      <a:alpha val="43137"/>
                    </a:srgbClr>
                  </a:outerShdw>
                </a:effectLst>
              </a:rPr>
              <a:t>but </a:t>
            </a:r>
            <a:r>
              <a:rPr lang="en-US" sz="3600" dirty="0">
                <a:solidFill>
                  <a:schemeClr val="bg1"/>
                </a:solidFill>
                <a:effectLst>
                  <a:outerShdw blurRad="38100" dist="38100" dir="2700000" algn="tl">
                    <a:srgbClr val="000000">
                      <a:alpha val="43137"/>
                    </a:srgbClr>
                  </a:outerShdw>
                </a:effectLst>
              </a:rPr>
              <a:t>when they came he drew back and separated himself, fearing the circumcision party</a:t>
            </a:r>
            <a:r>
              <a:rPr lang="en-US" sz="3600" dirty="0" smtClean="0">
                <a:solidFill>
                  <a:schemeClr val="bg1"/>
                </a:solidFill>
                <a:effectLst>
                  <a:outerShdw blurRad="38100" dist="38100" dir="2700000" algn="tl">
                    <a:srgbClr val="000000">
                      <a:alpha val="43137"/>
                    </a:srgbClr>
                  </a:outerShdw>
                </a:effectLst>
              </a:rPr>
              <a:t>.  </a:t>
            </a:r>
            <a:r>
              <a:rPr lang="en-US" sz="3600" baseline="30000" dirty="0"/>
              <a:t>13</a:t>
            </a:r>
            <a:r>
              <a:rPr lang="en-US" sz="3600" dirty="0"/>
              <a:t> And the rest of the Jews acted hypocritically along with him, so that even Barnabas was led astray by their hypocrisy.</a:t>
            </a:r>
          </a:p>
          <a:p>
            <a:endParaRPr lang="en-US" sz="3600" dirty="0">
              <a:solidFill>
                <a:schemeClr val="bg1"/>
              </a:solidFill>
              <a:effectLst>
                <a:outerShdw blurRad="38100" dist="38100" dir="2700000" algn="tl">
                  <a:srgbClr val="000000">
                    <a:alpha val="43137"/>
                  </a:srgbClr>
                </a:outerShdw>
              </a:effectLst>
            </a:endParaRPr>
          </a:p>
          <a:p>
            <a:pPr algn="r"/>
            <a:r>
              <a:rPr lang="en-US" sz="3600" dirty="0">
                <a:solidFill>
                  <a:schemeClr val="bg1"/>
                </a:solidFill>
                <a:effectLst>
                  <a:outerShdw blurRad="38100" dist="38100" dir="2700000" algn="tl">
                    <a:srgbClr val="000000">
                      <a:alpha val="43137"/>
                    </a:srgbClr>
                  </a:outerShdw>
                </a:effectLst>
              </a:rPr>
              <a:t>Galatians </a:t>
            </a:r>
            <a:r>
              <a:rPr lang="en-US" sz="3600" dirty="0" smtClean="0">
                <a:solidFill>
                  <a:schemeClr val="bg1"/>
                </a:solidFill>
                <a:effectLst>
                  <a:outerShdw blurRad="38100" dist="38100" dir="2700000" algn="tl">
                    <a:srgbClr val="000000">
                      <a:alpha val="43137"/>
                    </a:srgbClr>
                  </a:outerShdw>
                </a:effectLst>
              </a:rPr>
              <a:t>2:11-13 </a:t>
            </a:r>
            <a:r>
              <a:rPr lang="en-US" sz="3600" dirty="0">
                <a:solidFill>
                  <a:schemeClr val="bg1"/>
                </a:solidFill>
                <a:effectLst>
                  <a:outerShdw blurRad="38100" dist="38100" dir="2700000" algn="tl">
                    <a:srgbClr val="000000">
                      <a:alpha val="43137"/>
                    </a:srgbClr>
                  </a:outerShdw>
                </a:effectLst>
              </a:rPr>
              <a:t>(ESV) </a:t>
            </a:r>
          </a:p>
        </p:txBody>
      </p:sp>
    </p:spTree>
    <p:extLst>
      <p:ext uri="{BB962C8B-B14F-4D97-AF65-F5344CB8AC3E}">
        <p14:creationId xmlns:p14="http://schemas.microsoft.com/office/powerpoint/2010/main" val="16830087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3416320"/>
          </a:xfrm>
          <a:prstGeom prst="rect">
            <a:avLst/>
          </a:prstGeom>
          <a:noFill/>
        </p:spPr>
        <p:txBody>
          <a:bodyPr wrap="square" rtlCol="0">
            <a:spAutoFit/>
          </a:bodyPr>
          <a:lstStyle/>
          <a:p>
            <a:r>
              <a:rPr lang="en-US" sz="3600" baseline="30000" dirty="0" smtClean="0">
                <a:solidFill>
                  <a:schemeClr val="bg1"/>
                </a:solidFill>
                <a:effectLst>
                  <a:outerShdw blurRad="38100" dist="38100" dir="2700000" algn="tl">
                    <a:srgbClr val="000000">
                      <a:alpha val="43137"/>
                    </a:srgbClr>
                  </a:outerShdw>
                </a:effectLst>
              </a:rPr>
              <a:t>14</a:t>
            </a:r>
            <a:r>
              <a:rPr lang="en-US" sz="3600" dirty="0" smtClean="0">
                <a:solidFill>
                  <a:schemeClr val="bg1"/>
                </a:solidFill>
                <a:effectLst>
                  <a:outerShdw blurRad="38100" dist="38100" dir="2700000" algn="tl">
                    <a:srgbClr val="000000">
                      <a:alpha val="43137"/>
                    </a:srgbClr>
                  </a:outerShdw>
                </a:effectLst>
              </a:rPr>
              <a:t> </a:t>
            </a:r>
            <a:r>
              <a:rPr lang="en-US" sz="3600" dirty="0">
                <a:solidFill>
                  <a:schemeClr val="bg1"/>
                </a:solidFill>
                <a:effectLst>
                  <a:outerShdw blurRad="38100" dist="38100" dir="2700000" algn="tl">
                    <a:srgbClr val="000000">
                      <a:alpha val="43137"/>
                    </a:srgbClr>
                  </a:outerShdw>
                </a:effectLst>
              </a:rPr>
              <a:t>But when I saw that their conduct was not in step with the truth of the gospel, I said to Cephas before them all, “If you, though a Jew, live like a Gentile and not like a Jew, how can you force the Gentiles to live like Jews?” </a:t>
            </a:r>
          </a:p>
          <a:p>
            <a:endParaRPr lang="en-US" sz="3600" dirty="0">
              <a:solidFill>
                <a:schemeClr val="bg1"/>
              </a:solidFill>
              <a:effectLst>
                <a:outerShdw blurRad="38100" dist="38100" dir="2700000" algn="tl">
                  <a:srgbClr val="000000">
                    <a:alpha val="43137"/>
                  </a:srgbClr>
                </a:outerShdw>
              </a:effectLst>
            </a:endParaRPr>
          </a:p>
          <a:p>
            <a:pPr algn="r"/>
            <a:r>
              <a:rPr lang="en-US" sz="3600" dirty="0">
                <a:solidFill>
                  <a:schemeClr val="bg1"/>
                </a:solidFill>
                <a:effectLst>
                  <a:outerShdw blurRad="38100" dist="38100" dir="2700000" algn="tl">
                    <a:srgbClr val="000000">
                      <a:alpha val="43137"/>
                    </a:srgbClr>
                  </a:outerShdw>
                </a:effectLst>
              </a:rPr>
              <a:t>Galatians 2:14 (ESV) </a:t>
            </a:r>
          </a:p>
        </p:txBody>
      </p:sp>
    </p:spTree>
    <p:extLst>
      <p:ext uri="{BB962C8B-B14F-4D97-AF65-F5344CB8AC3E}">
        <p14:creationId xmlns:p14="http://schemas.microsoft.com/office/powerpoint/2010/main" val="1546582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2288</TotalTime>
  <Words>575</Words>
  <Application>Microsoft Office PowerPoint</Application>
  <PresentationFormat>Widescreen</PresentationFormat>
  <Paragraphs>43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Viner Hand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Yoder</dc:creator>
  <cp:lastModifiedBy>Scott Yoder</cp:lastModifiedBy>
  <cp:revision>46</cp:revision>
  <dcterms:created xsi:type="dcterms:W3CDTF">2020-07-28T13:09:29Z</dcterms:created>
  <dcterms:modified xsi:type="dcterms:W3CDTF">2020-09-03T20:09:47Z</dcterms:modified>
</cp:coreProperties>
</file>