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64" r:id="rId2"/>
    <p:sldId id="256" r:id="rId3"/>
    <p:sldId id="261" r:id="rId4"/>
    <p:sldId id="262" r:id="rId5"/>
    <p:sldId id="277" r:id="rId6"/>
    <p:sldId id="259" r:id="rId7"/>
    <p:sldId id="278" r:id="rId8"/>
    <p:sldId id="265" r:id="rId9"/>
    <p:sldId id="267" r:id="rId10"/>
    <p:sldId id="258" r:id="rId11"/>
    <p:sldId id="269" r:id="rId12"/>
    <p:sldId id="270" r:id="rId13"/>
    <p:sldId id="276" r:id="rId14"/>
    <p:sldId id="271" r:id="rId15"/>
    <p:sldId id="272" r:id="rId16"/>
    <p:sldId id="273" r:id="rId17"/>
    <p:sldId id="279" r:id="rId18"/>
    <p:sldId id="268" r:id="rId19"/>
    <p:sldId id="274" r:id="rId20"/>
    <p:sldId id="275" r:id="rId21"/>
    <p:sldId id="26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11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674"/>
  </p:normalViewPr>
  <p:slideViewPr>
    <p:cSldViewPr snapToGrid="0">
      <p:cViewPr varScale="1">
        <p:scale>
          <a:sx n="124" d="100"/>
          <a:sy n="124" d="100"/>
        </p:scale>
        <p:origin x="640" y="168"/>
      </p:cViewPr>
      <p:guideLst/>
    </p:cSldViewPr>
  </p:slideViewPr>
  <p:notesTextViewPr>
    <p:cViewPr>
      <p:scale>
        <a:sx n="1" d="1"/>
        <a:sy n="1" d="1"/>
      </p:scale>
      <p:origin x="0" y="0"/>
    </p:cViewPr>
  </p:notesTextViewPr>
  <p:sorterViewPr>
    <p:cViewPr>
      <p:scale>
        <a:sx n="100" d="100"/>
        <a:sy n="100" d="100"/>
      </p:scale>
      <p:origin x="0" y="-185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D9B554-F061-4212-94BF-A554D1C869B4}" type="datetimeFigureOut">
              <a:rPr lang="en-US" smtClean="0"/>
              <a:t>7/12/20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9D783D9-178A-4139-92A9-0A2BF206AB38}" type="slidenum">
              <a:rPr lang="en-US" smtClean="0"/>
              <a:t>‹#›</a:t>
            </a:fld>
            <a:endParaRPr lang="en-US"/>
          </a:p>
        </p:txBody>
      </p:sp>
    </p:spTree>
    <p:extLst>
      <p:ext uri="{BB962C8B-B14F-4D97-AF65-F5344CB8AC3E}">
        <p14:creationId xmlns:p14="http://schemas.microsoft.com/office/powerpoint/2010/main" val="2119004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9D783D9-178A-4139-92A9-0A2BF206AB38}" type="slidenum">
              <a:rPr lang="en-US" smtClean="0"/>
              <a:t>3</a:t>
            </a:fld>
            <a:endParaRPr lang="en-US"/>
          </a:p>
        </p:txBody>
      </p:sp>
    </p:spTree>
    <p:extLst>
      <p:ext uri="{BB962C8B-B14F-4D97-AF65-F5344CB8AC3E}">
        <p14:creationId xmlns:p14="http://schemas.microsoft.com/office/powerpoint/2010/main" val="22573907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CE5CBE5-AE4C-4934-9225-B7FB297054D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2664991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5CBE5-AE4C-4934-9225-B7FB297054D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23445922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5CBE5-AE4C-4934-9225-B7FB297054D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4090894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CE5CBE5-AE4C-4934-9225-B7FB297054D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14512430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CE5CBE5-AE4C-4934-9225-B7FB297054D4}" type="datetimeFigureOut">
              <a:rPr lang="en-US" smtClean="0"/>
              <a:t>7/12/20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37481895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CE5CBE5-AE4C-4934-9225-B7FB297054D4}" type="datetimeFigureOut">
              <a:rPr lang="en-US" smtClean="0"/>
              <a:t>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14684422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CE5CBE5-AE4C-4934-9225-B7FB297054D4}" type="datetimeFigureOut">
              <a:rPr lang="en-US" smtClean="0"/>
              <a:t>7/12/20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286167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CE5CBE5-AE4C-4934-9225-B7FB297054D4}" type="datetimeFigureOut">
              <a:rPr lang="en-US" smtClean="0"/>
              <a:t>7/12/20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19715505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E5CBE5-AE4C-4934-9225-B7FB297054D4}" type="datetimeFigureOut">
              <a:rPr lang="en-US" smtClean="0"/>
              <a:t>7/12/20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17078445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5CBE5-AE4C-4934-9225-B7FB297054D4}" type="datetimeFigureOut">
              <a:rPr lang="en-US" smtClean="0"/>
              <a:t>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36306070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CE5CBE5-AE4C-4934-9225-B7FB297054D4}" type="datetimeFigureOut">
              <a:rPr lang="en-US" smtClean="0"/>
              <a:t>7/12/20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62E3EF-C8FA-466F-8DA5-9744AFF7AC56}" type="slidenum">
              <a:rPr lang="en-US" smtClean="0"/>
              <a:t>‹#›</a:t>
            </a:fld>
            <a:endParaRPr lang="en-US"/>
          </a:p>
        </p:txBody>
      </p:sp>
    </p:spTree>
    <p:extLst>
      <p:ext uri="{BB962C8B-B14F-4D97-AF65-F5344CB8AC3E}">
        <p14:creationId xmlns:p14="http://schemas.microsoft.com/office/powerpoint/2010/main" val="453401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E5CBE5-AE4C-4934-9225-B7FB297054D4}" type="datetimeFigureOut">
              <a:rPr lang="en-US" smtClean="0"/>
              <a:t>7/12/20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62E3EF-C8FA-466F-8DA5-9744AFF7AC56}" type="slidenum">
              <a:rPr lang="en-US" smtClean="0"/>
              <a:t>‹#›</a:t>
            </a:fld>
            <a:endParaRPr lang="en-US"/>
          </a:p>
        </p:txBody>
      </p:sp>
    </p:spTree>
    <p:extLst>
      <p:ext uri="{BB962C8B-B14F-4D97-AF65-F5344CB8AC3E}">
        <p14:creationId xmlns:p14="http://schemas.microsoft.com/office/powerpoint/2010/main" val="2042721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2310" y="19671"/>
            <a:ext cx="10257494" cy="6838329"/>
          </a:xfrm>
          <a:prstGeom prst="rect">
            <a:avLst/>
          </a:prstGeom>
        </p:spPr>
      </p:pic>
    </p:spTree>
    <p:extLst>
      <p:ext uri="{BB962C8B-B14F-4D97-AF65-F5344CB8AC3E}">
        <p14:creationId xmlns:p14="http://schemas.microsoft.com/office/powerpoint/2010/main" val="5948935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effectLst>
                  <a:outerShdw blurRad="38100" dist="38100" dir="2700000" algn="tl">
                    <a:srgbClr val="000000">
                      <a:alpha val="43137"/>
                    </a:srgbClr>
                  </a:outerShdw>
                </a:effectLst>
              </a:rPr>
              <a:t>The Sovereignty of God</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95296" y="4689913"/>
            <a:ext cx="1406274" cy="1824356"/>
          </a:xfrm>
        </p:spPr>
      </p:pic>
      <p:sp>
        <p:nvSpPr>
          <p:cNvPr id="6" name="TextBox 5"/>
          <p:cNvSpPr txBox="1"/>
          <p:nvPr/>
        </p:nvSpPr>
        <p:spPr>
          <a:xfrm>
            <a:off x="885030" y="1409412"/>
            <a:ext cx="10321525" cy="2308324"/>
          </a:xfrm>
          <a:prstGeom prst="rect">
            <a:avLst/>
          </a:prstGeom>
          <a:noFill/>
        </p:spPr>
        <p:txBody>
          <a:bodyPr wrap="square" rtlCol="0">
            <a:spAutoFit/>
          </a:bodyPr>
          <a:lstStyle/>
          <a:p>
            <a:r>
              <a:rPr lang="en-US" sz="3600" i="1" dirty="0">
                <a:solidFill>
                  <a:schemeClr val="accent4">
                    <a:lumMod val="20000"/>
                    <a:lumOff val="80000"/>
                  </a:schemeClr>
                </a:solidFill>
              </a:rPr>
              <a:t>“God’s sovereignty is the attribute by which He rules His entire creation as the all-knowing, all-powerful;  absolutely free; great and majestic God that He is.”</a:t>
            </a:r>
          </a:p>
          <a:p>
            <a:r>
              <a:rPr lang="en-US" sz="3600" i="1" dirty="0">
                <a:solidFill>
                  <a:schemeClr val="accent4">
                    <a:lumMod val="20000"/>
                    <a:lumOff val="80000"/>
                  </a:schemeClr>
                </a:solidFill>
              </a:rPr>
              <a:t>				</a:t>
            </a:r>
            <a:r>
              <a:rPr lang="en-US" sz="2800" i="1" dirty="0">
                <a:solidFill>
                  <a:schemeClr val="accent4">
                    <a:lumMod val="20000"/>
                    <a:lumOff val="80000"/>
                  </a:schemeClr>
                </a:solidFill>
              </a:rPr>
              <a:t>- A.W. Tozer, </a:t>
            </a:r>
            <a:r>
              <a:rPr lang="en-US" sz="2800" i="1" u="sng" dirty="0">
                <a:solidFill>
                  <a:schemeClr val="accent4">
                    <a:lumMod val="20000"/>
                    <a:lumOff val="80000"/>
                  </a:schemeClr>
                </a:solidFill>
              </a:rPr>
              <a:t>The Knowledge of the Holy</a:t>
            </a:r>
          </a:p>
        </p:txBody>
      </p:sp>
    </p:spTree>
    <p:extLst>
      <p:ext uri="{BB962C8B-B14F-4D97-AF65-F5344CB8AC3E}">
        <p14:creationId xmlns:p14="http://schemas.microsoft.com/office/powerpoint/2010/main" val="658176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948776" y="550015"/>
            <a:ext cx="1113780" cy="1661993"/>
          </a:xfrm>
          <a:prstGeom prst="rect">
            <a:avLst/>
          </a:prstGeom>
          <a:noFill/>
        </p:spPr>
        <p:txBody>
          <a:bodyPr wrap="square" rtlCol="0">
            <a:spAutoFit/>
          </a:bodyPr>
          <a:lstStyle/>
          <a:p>
            <a:endParaRPr lang="en-US" sz="3600" baseline="30000" dirty="0">
              <a:solidFill>
                <a:schemeClr val="accent4">
                  <a:lumMod val="20000"/>
                  <a:lumOff val="80000"/>
                </a:schemeClr>
              </a:solidFill>
            </a:endParaRPr>
          </a:p>
          <a:p>
            <a:endParaRPr lang="en-US" sz="3600" baseline="30000" dirty="0">
              <a:solidFill>
                <a:schemeClr val="accent4">
                  <a:lumMod val="20000"/>
                  <a:lumOff val="80000"/>
                </a:schemeClr>
              </a:solidFill>
            </a:endParaRPr>
          </a:p>
          <a:p>
            <a:endParaRPr lang="en-US" sz="3600" dirty="0">
              <a:solidFill>
                <a:schemeClr val="bg1"/>
              </a:solidFill>
            </a:endParaRPr>
          </a:p>
          <a:p>
            <a:endParaRPr lang="en-US" dirty="0"/>
          </a:p>
        </p:txBody>
      </p:sp>
      <p:sp>
        <p:nvSpPr>
          <p:cNvPr id="4" name="Title 3"/>
          <p:cNvSpPr>
            <a:spLocks noGrp="1"/>
          </p:cNvSpPr>
          <p:nvPr>
            <p:ph type="title"/>
          </p:nvPr>
        </p:nvSpPr>
        <p:spPr>
          <a:xfrm>
            <a:off x="838200" y="365126"/>
            <a:ext cx="10515600" cy="1030538"/>
          </a:xfrm>
        </p:spPr>
        <p:txBody>
          <a:bodyPr/>
          <a:lstStyle/>
          <a:p>
            <a:pPr algn="ctr"/>
            <a:r>
              <a:rPr lang="en-US" b="1" dirty="0">
                <a:solidFill>
                  <a:srgbClr val="FFFF00"/>
                </a:solidFill>
              </a:rPr>
              <a:t>The Goodness of God – vv. 7-13</a:t>
            </a:r>
          </a:p>
        </p:txBody>
      </p:sp>
      <p:sp>
        <p:nvSpPr>
          <p:cNvPr id="5" name="Content Placeholder 4"/>
          <p:cNvSpPr>
            <a:spLocks noGrp="1"/>
          </p:cNvSpPr>
          <p:nvPr>
            <p:ph idx="1"/>
          </p:nvPr>
        </p:nvSpPr>
        <p:spPr>
          <a:xfrm>
            <a:off x="495015" y="1447489"/>
            <a:ext cx="11295932" cy="4351338"/>
          </a:xfrm>
        </p:spPr>
        <p:txBody>
          <a:bodyPr/>
          <a:lstStyle/>
          <a:p>
            <a:pPr marL="0" indent="0">
              <a:buNone/>
            </a:pPr>
            <a:r>
              <a:rPr lang="en-US" sz="3600" baseline="30000" dirty="0">
                <a:solidFill>
                  <a:schemeClr val="accent4">
                    <a:lumMod val="20000"/>
                    <a:lumOff val="80000"/>
                  </a:schemeClr>
                </a:solidFill>
              </a:rPr>
              <a:t>7</a:t>
            </a:r>
            <a:r>
              <a:rPr lang="en-US" sz="3600" dirty="0">
                <a:solidFill>
                  <a:schemeClr val="accent4">
                    <a:lumMod val="20000"/>
                    <a:lumOff val="80000"/>
                  </a:schemeClr>
                </a:solidFill>
              </a:rPr>
              <a:t> They shall pour forth the fame of your abundant goodness</a:t>
            </a:r>
          </a:p>
          <a:p>
            <a:pPr marL="0" indent="0">
              <a:buNone/>
            </a:pPr>
            <a:r>
              <a:rPr lang="en-US" sz="3600" dirty="0">
                <a:solidFill>
                  <a:schemeClr val="accent4">
                    <a:lumMod val="20000"/>
                    <a:lumOff val="80000"/>
                  </a:schemeClr>
                </a:solidFill>
              </a:rPr>
              <a:t>	and shall sing aloud of your righteousness.</a:t>
            </a:r>
            <a:endParaRPr lang="en-US" sz="3600" baseline="30000" dirty="0">
              <a:solidFill>
                <a:schemeClr val="accent4">
                  <a:lumMod val="20000"/>
                  <a:lumOff val="80000"/>
                </a:schemeClr>
              </a:solidFill>
            </a:endParaRPr>
          </a:p>
          <a:p>
            <a:pPr marL="0" indent="0">
              <a:buNone/>
            </a:pPr>
            <a:r>
              <a:rPr lang="en-US" sz="3600" baseline="30000" dirty="0">
                <a:solidFill>
                  <a:schemeClr val="accent4">
                    <a:lumMod val="20000"/>
                    <a:lumOff val="80000"/>
                  </a:schemeClr>
                </a:solidFill>
              </a:rPr>
              <a:t>8 </a:t>
            </a:r>
            <a:r>
              <a:rPr lang="en-US" sz="3600" dirty="0">
                <a:solidFill>
                  <a:schemeClr val="accent4">
                    <a:lumMod val="20000"/>
                    <a:lumOff val="80000"/>
                  </a:schemeClr>
                </a:solidFill>
              </a:rPr>
              <a:t>The LORD is gracious and merciful,</a:t>
            </a:r>
          </a:p>
          <a:p>
            <a:pPr marL="0" indent="0">
              <a:buNone/>
            </a:pPr>
            <a:r>
              <a:rPr lang="en-US" sz="3600" dirty="0">
                <a:solidFill>
                  <a:schemeClr val="accent4">
                    <a:lumMod val="20000"/>
                    <a:lumOff val="80000"/>
                  </a:schemeClr>
                </a:solidFill>
              </a:rPr>
              <a:t>	slow to anger and abounding in steadfast love.</a:t>
            </a:r>
          </a:p>
          <a:p>
            <a:pPr marL="0" indent="0">
              <a:buNone/>
            </a:pPr>
            <a:r>
              <a:rPr lang="en-US" sz="3600" baseline="30000" dirty="0">
                <a:solidFill>
                  <a:schemeClr val="accent4">
                    <a:lumMod val="20000"/>
                    <a:lumOff val="80000"/>
                  </a:schemeClr>
                </a:solidFill>
              </a:rPr>
              <a:t>9</a:t>
            </a:r>
            <a:r>
              <a:rPr lang="en-US" sz="3600" dirty="0">
                <a:solidFill>
                  <a:schemeClr val="accent4">
                    <a:lumMod val="20000"/>
                    <a:lumOff val="80000"/>
                  </a:schemeClr>
                </a:solidFill>
              </a:rPr>
              <a:t> The LORD is good to all,</a:t>
            </a:r>
          </a:p>
          <a:p>
            <a:pPr marL="0" indent="0">
              <a:buNone/>
            </a:pPr>
            <a:r>
              <a:rPr lang="en-US" sz="3600" dirty="0">
                <a:solidFill>
                  <a:schemeClr val="accent4">
                    <a:lumMod val="20000"/>
                    <a:lumOff val="80000"/>
                  </a:schemeClr>
                </a:solidFill>
              </a:rPr>
              <a:t>	and his mercy is over all that he has made.</a:t>
            </a:r>
          </a:p>
          <a:p>
            <a:pPr marL="0" indent="0">
              <a:buNone/>
            </a:pPr>
            <a:endParaRPr lang="en-US" dirty="0"/>
          </a:p>
        </p:txBody>
      </p:sp>
    </p:spTree>
    <p:extLst>
      <p:ext uri="{BB962C8B-B14F-4D97-AF65-F5344CB8AC3E}">
        <p14:creationId xmlns:p14="http://schemas.microsoft.com/office/powerpoint/2010/main" val="564295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412511" y="550015"/>
            <a:ext cx="11433438" cy="5355312"/>
          </a:xfrm>
          <a:prstGeom prst="rect">
            <a:avLst/>
          </a:prstGeom>
          <a:noFill/>
        </p:spPr>
        <p:txBody>
          <a:bodyPr wrap="square" rtlCol="0">
            <a:spAutoFit/>
          </a:bodyPr>
          <a:lstStyle/>
          <a:p>
            <a:r>
              <a:rPr lang="en-US" dirty="0"/>
              <a:t>[</a:t>
            </a:r>
            <a:r>
              <a:rPr lang="en-US" sz="3600" baseline="30000" dirty="0">
                <a:solidFill>
                  <a:schemeClr val="accent4">
                    <a:lumMod val="20000"/>
                    <a:lumOff val="80000"/>
                  </a:schemeClr>
                </a:solidFill>
              </a:rPr>
              <a:t>10</a:t>
            </a:r>
            <a:r>
              <a:rPr lang="en-US" sz="3600" dirty="0">
                <a:solidFill>
                  <a:schemeClr val="accent4">
                    <a:lumMod val="20000"/>
                    <a:lumOff val="80000"/>
                  </a:schemeClr>
                </a:solidFill>
              </a:rPr>
              <a:t> All your works shall give thanks to you, O LORD,</a:t>
            </a:r>
          </a:p>
          <a:p>
            <a:r>
              <a:rPr lang="en-US" sz="3600" dirty="0">
                <a:solidFill>
                  <a:schemeClr val="accent4">
                    <a:lumMod val="20000"/>
                    <a:lumOff val="80000"/>
                  </a:schemeClr>
                </a:solidFill>
              </a:rPr>
              <a:t>	and all your saints shall bless you!</a:t>
            </a:r>
          </a:p>
          <a:p>
            <a:r>
              <a:rPr lang="en-US" sz="3600" baseline="30000" dirty="0">
                <a:solidFill>
                  <a:schemeClr val="accent4">
                    <a:lumMod val="20000"/>
                    <a:lumOff val="80000"/>
                  </a:schemeClr>
                </a:solidFill>
              </a:rPr>
              <a:t>11</a:t>
            </a:r>
            <a:r>
              <a:rPr lang="en-US" sz="3600" dirty="0">
                <a:solidFill>
                  <a:schemeClr val="accent4">
                    <a:lumMod val="20000"/>
                    <a:lumOff val="80000"/>
                  </a:schemeClr>
                </a:solidFill>
              </a:rPr>
              <a:t> They shall speak of the glory of your kingdom</a:t>
            </a:r>
          </a:p>
          <a:p>
            <a:r>
              <a:rPr lang="en-US" sz="3600" dirty="0">
                <a:solidFill>
                  <a:schemeClr val="accent4">
                    <a:lumMod val="20000"/>
                    <a:lumOff val="80000"/>
                  </a:schemeClr>
                </a:solidFill>
              </a:rPr>
              <a:t>	and tell of your power, </a:t>
            </a:r>
          </a:p>
          <a:p>
            <a:r>
              <a:rPr lang="en-US" sz="3600" baseline="30000" dirty="0">
                <a:solidFill>
                  <a:schemeClr val="accent4">
                    <a:lumMod val="20000"/>
                    <a:lumOff val="80000"/>
                  </a:schemeClr>
                </a:solidFill>
              </a:rPr>
              <a:t>12</a:t>
            </a:r>
            <a:r>
              <a:rPr lang="en-US" sz="3600" dirty="0">
                <a:solidFill>
                  <a:schemeClr val="accent4">
                    <a:lumMod val="20000"/>
                    <a:lumOff val="80000"/>
                  </a:schemeClr>
                </a:solidFill>
              </a:rPr>
              <a:t> to make known to the children of man your mighty deeds,</a:t>
            </a:r>
          </a:p>
          <a:p>
            <a:r>
              <a:rPr lang="en-US" sz="3600" dirty="0">
                <a:solidFill>
                  <a:schemeClr val="accent4">
                    <a:lumMod val="20000"/>
                    <a:lumOff val="80000"/>
                  </a:schemeClr>
                </a:solidFill>
              </a:rPr>
              <a:t>	and the glorious splendor of your kingdom.</a:t>
            </a:r>
          </a:p>
          <a:p>
            <a:r>
              <a:rPr lang="en-US" sz="3600" baseline="30000" dirty="0">
                <a:solidFill>
                  <a:schemeClr val="accent4">
                    <a:lumMod val="20000"/>
                    <a:lumOff val="80000"/>
                  </a:schemeClr>
                </a:solidFill>
              </a:rPr>
              <a:t>13a</a:t>
            </a:r>
            <a:r>
              <a:rPr lang="en-US" sz="3600" dirty="0">
                <a:solidFill>
                  <a:schemeClr val="accent4">
                    <a:lumMod val="20000"/>
                    <a:lumOff val="80000"/>
                  </a:schemeClr>
                </a:solidFill>
              </a:rPr>
              <a:t> Your kingdom is an everlasting kingdom,</a:t>
            </a:r>
          </a:p>
          <a:p>
            <a:r>
              <a:rPr lang="en-US" sz="3600" dirty="0">
                <a:solidFill>
                  <a:schemeClr val="accent4">
                    <a:lumMod val="20000"/>
                    <a:lumOff val="80000"/>
                  </a:schemeClr>
                </a:solidFill>
              </a:rPr>
              <a:t>	and your dominion endures throughout all generations.</a:t>
            </a:r>
          </a:p>
          <a:p>
            <a:endParaRPr lang="en-US" sz="3600" dirty="0">
              <a:solidFill>
                <a:schemeClr val="bg1"/>
              </a:solidFill>
            </a:endParaRPr>
          </a:p>
          <a:p>
            <a:endParaRPr lang="en-US" dirty="0"/>
          </a:p>
        </p:txBody>
      </p:sp>
    </p:spTree>
    <p:extLst>
      <p:ext uri="{BB962C8B-B14F-4D97-AF65-F5344CB8AC3E}">
        <p14:creationId xmlns:p14="http://schemas.microsoft.com/office/powerpoint/2010/main" val="33250723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effectLst>
                  <a:outerShdw blurRad="38100" dist="38100" dir="2700000" algn="tl">
                    <a:srgbClr val="000000">
                      <a:alpha val="43137"/>
                    </a:srgbClr>
                  </a:outerShdw>
                </a:effectLst>
              </a:rPr>
              <a:t>The Goodness of God</a:t>
            </a:r>
          </a:p>
        </p:txBody>
      </p:sp>
      <p:pic>
        <p:nvPicPr>
          <p:cNvPr id="5"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0295296" y="4689913"/>
            <a:ext cx="1406274" cy="1824356"/>
          </a:xfrm>
        </p:spPr>
      </p:pic>
      <p:sp>
        <p:nvSpPr>
          <p:cNvPr id="6" name="TextBox 5"/>
          <p:cNvSpPr txBox="1"/>
          <p:nvPr/>
        </p:nvSpPr>
        <p:spPr>
          <a:xfrm>
            <a:off x="885030" y="1409412"/>
            <a:ext cx="10321525" cy="4524315"/>
          </a:xfrm>
          <a:prstGeom prst="rect">
            <a:avLst/>
          </a:prstGeom>
          <a:noFill/>
        </p:spPr>
        <p:txBody>
          <a:bodyPr wrap="square" rtlCol="0">
            <a:spAutoFit/>
          </a:bodyPr>
          <a:lstStyle/>
          <a:p>
            <a:r>
              <a:rPr lang="en-US" sz="3600" i="1" dirty="0">
                <a:solidFill>
                  <a:schemeClr val="accent4">
                    <a:lumMod val="20000"/>
                    <a:lumOff val="80000"/>
                  </a:schemeClr>
                </a:solidFill>
              </a:rPr>
              <a:t>“The goodness of God is that which disposes Him to be kind, cordial, benevolent, and full of good will toward men and women.  He is tenderhearted and of quick sympathy, and His unfailing attitude toward all moral beings is open, frank, and friendly. By His nature He is inclined to bestow blessedness and He takes total pleasure in the happiness of His people.”</a:t>
            </a:r>
          </a:p>
          <a:p>
            <a:r>
              <a:rPr lang="en-US" sz="3600" i="1" dirty="0">
                <a:solidFill>
                  <a:schemeClr val="accent4">
                    <a:lumMod val="20000"/>
                    <a:lumOff val="80000"/>
                  </a:schemeClr>
                </a:solidFill>
              </a:rPr>
              <a:t>			</a:t>
            </a:r>
            <a:r>
              <a:rPr lang="en-US" sz="2800" i="1" dirty="0">
                <a:solidFill>
                  <a:schemeClr val="accent4">
                    <a:lumMod val="20000"/>
                    <a:lumOff val="80000"/>
                  </a:schemeClr>
                </a:solidFill>
              </a:rPr>
              <a:t>- A.W. Tozer, </a:t>
            </a:r>
            <a:r>
              <a:rPr lang="en-US" sz="2800" i="1" u="sng" dirty="0">
                <a:solidFill>
                  <a:schemeClr val="accent4">
                    <a:lumMod val="20000"/>
                    <a:lumOff val="80000"/>
                  </a:schemeClr>
                </a:solidFill>
              </a:rPr>
              <a:t>The Knowledge of the Holy</a:t>
            </a:r>
          </a:p>
        </p:txBody>
      </p:sp>
    </p:spTree>
    <p:extLst>
      <p:ext uri="{BB962C8B-B14F-4D97-AF65-F5344CB8AC3E}">
        <p14:creationId xmlns:p14="http://schemas.microsoft.com/office/powerpoint/2010/main" val="41288907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1928"/>
            <a:ext cx="12192000" cy="6929928"/>
          </a:xfrm>
          <a:prstGeom prst="rect">
            <a:avLst/>
          </a:prstGeom>
        </p:spPr>
      </p:pic>
      <p:sp>
        <p:nvSpPr>
          <p:cNvPr id="4" name="Title 3"/>
          <p:cNvSpPr>
            <a:spLocks noGrp="1"/>
          </p:cNvSpPr>
          <p:nvPr>
            <p:ph type="title"/>
          </p:nvPr>
        </p:nvSpPr>
        <p:spPr>
          <a:xfrm>
            <a:off x="838200" y="365125"/>
            <a:ext cx="10515600" cy="886159"/>
          </a:xfrm>
        </p:spPr>
        <p:txBody>
          <a:bodyPr/>
          <a:lstStyle/>
          <a:p>
            <a:pPr algn="ctr"/>
            <a:r>
              <a:rPr lang="en-US" b="1" dirty="0">
                <a:solidFill>
                  <a:srgbClr val="FFFF00"/>
                </a:solidFill>
                <a:effectLst>
                  <a:outerShdw blurRad="38100" dist="38100" dir="2700000" algn="tl">
                    <a:srgbClr val="000000">
                      <a:alpha val="43137"/>
                    </a:srgbClr>
                  </a:outerShdw>
                </a:effectLst>
              </a:rPr>
              <a:t>The Faithful Care of God – vv. 13b-20</a:t>
            </a:r>
            <a:endParaRPr lang="en-US" dirty="0"/>
          </a:p>
        </p:txBody>
      </p:sp>
      <p:sp>
        <p:nvSpPr>
          <p:cNvPr id="5" name="Content Placeholder 4"/>
          <p:cNvSpPr>
            <a:spLocks noGrp="1"/>
          </p:cNvSpPr>
          <p:nvPr>
            <p:ph idx="1"/>
          </p:nvPr>
        </p:nvSpPr>
        <p:spPr>
          <a:xfrm>
            <a:off x="1161907" y="1279243"/>
            <a:ext cx="10116266" cy="4351338"/>
          </a:xfrm>
        </p:spPr>
        <p:txBody>
          <a:bodyPr>
            <a:normAutofit fontScale="92500" lnSpcReduction="20000"/>
          </a:bodyPr>
          <a:lstStyle/>
          <a:p>
            <a:pPr marL="0" indent="0">
              <a:buNone/>
            </a:pPr>
            <a:r>
              <a:rPr lang="en-US" sz="3900" baseline="30000" dirty="0">
                <a:solidFill>
                  <a:schemeClr val="accent4">
                    <a:lumMod val="20000"/>
                    <a:lumOff val="80000"/>
                  </a:schemeClr>
                </a:solidFill>
              </a:rPr>
              <a:t>13b</a:t>
            </a:r>
            <a:r>
              <a:rPr lang="en-US" baseline="30000" dirty="0">
                <a:solidFill>
                  <a:schemeClr val="accent4">
                    <a:lumMod val="20000"/>
                    <a:lumOff val="80000"/>
                  </a:schemeClr>
                </a:solidFill>
              </a:rPr>
              <a:t>  </a:t>
            </a:r>
            <a:r>
              <a:rPr lang="en-US" sz="3900" dirty="0">
                <a:solidFill>
                  <a:schemeClr val="accent4">
                    <a:lumMod val="20000"/>
                    <a:lumOff val="80000"/>
                  </a:schemeClr>
                </a:solidFill>
              </a:rPr>
              <a:t>The LORD is faithful in all his words </a:t>
            </a:r>
          </a:p>
          <a:p>
            <a:pPr marL="0" indent="0">
              <a:buNone/>
            </a:pPr>
            <a:r>
              <a:rPr lang="en-US" sz="3900" dirty="0">
                <a:solidFill>
                  <a:schemeClr val="accent4">
                    <a:lumMod val="20000"/>
                    <a:lumOff val="80000"/>
                  </a:schemeClr>
                </a:solidFill>
              </a:rPr>
              <a:t>	and kind in all his works.</a:t>
            </a:r>
          </a:p>
          <a:p>
            <a:pPr marL="0" indent="0">
              <a:buNone/>
            </a:pPr>
            <a:r>
              <a:rPr lang="en-US" sz="3900" baseline="30000" dirty="0">
                <a:solidFill>
                  <a:schemeClr val="accent4">
                    <a:lumMod val="20000"/>
                    <a:lumOff val="80000"/>
                  </a:schemeClr>
                </a:solidFill>
              </a:rPr>
              <a:t>14</a:t>
            </a:r>
            <a:r>
              <a:rPr lang="en-US" sz="3900" dirty="0">
                <a:solidFill>
                  <a:schemeClr val="accent4">
                    <a:lumMod val="20000"/>
                    <a:lumOff val="80000"/>
                  </a:schemeClr>
                </a:solidFill>
              </a:rPr>
              <a:t> The LORD upholds all who are falling</a:t>
            </a:r>
          </a:p>
          <a:p>
            <a:pPr marL="0" indent="0">
              <a:buNone/>
            </a:pPr>
            <a:r>
              <a:rPr lang="en-US" sz="3900" dirty="0">
                <a:solidFill>
                  <a:schemeClr val="accent4">
                    <a:lumMod val="20000"/>
                    <a:lumOff val="80000"/>
                  </a:schemeClr>
                </a:solidFill>
              </a:rPr>
              <a:t>	and raises up all who are bowed down.</a:t>
            </a:r>
          </a:p>
          <a:p>
            <a:pPr marL="0" indent="0">
              <a:buNone/>
            </a:pPr>
            <a:r>
              <a:rPr lang="en-US" sz="3900" baseline="30000" dirty="0">
                <a:solidFill>
                  <a:schemeClr val="accent4">
                    <a:lumMod val="20000"/>
                    <a:lumOff val="80000"/>
                  </a:schemeClr>
                </a:solidFill>
              </a:rPr>
              <a:t>15</a:t>
            </a:r>
            <a:r>
              <a:rPr lang="en-US" sz="3900" dirty="0">
                <a:solidFill>
                  <a:schemeClr val="accent4">
                    <a:lumMod val="20000"/>
                    <a:lumOff val="80000"/>
                  </a:schemeClr>
                </a:solidFill>
              </a:rPr>
              <a:t> The eyes of all look to you,</a:t>
            </a:r>
          </a:p>
          <a:p>
            <a:pPr marL="0" indent="0">
              <a:buNone/>
            </a:pPr>
            <a:r>
              <a:rPr lang="en-US" sz="3900" dirty="0">
                <a:solidFill>
                  <a:schemeClr val="accent4">
                    <a:lumMod val="20000"/>
                    <a:lumOff val="80000"/>
                  </a:schemeClr>
                </a:solidFill>
              </a:rPr>
              <a:t>	and you give them their food in due season.</a:t>
            </a:r>
          </a:p>
          <a:p>
            <a:pPr marL="0" indent="0">
              <a:buNone/>
            </a:pPr>
            <a:r>
              <a:rPr lang="en-US" sz="3900" baseline="30000" dirty="0">
                <a:solidFill>
                  <a:schemeClr val="accent4">
                    <a:lumMod val="20000"/>
                    <a:lumOff val="80000"/>
                  </a:schemeClr>
                </a:solidFill>
              </a:rPr>
              <a:t>16  </a:t>
            </a:r>
            <a:r>
              <a:rPr lang="en-US" sz="3900" dirty="0">
                <a:solidFill>
                  <a:schemeClr val="accent4">
                    <a:lumMod val="20000"/>
                    <a:lumOff val="80000"/>
                  </a:schemeClr>
                </a:solidFill>
              </a:rPr>
              <a:t>You open your hand;</a:t>
            </a:r>
          </a:p>
          <a:p>
            <a:pPr marL="0" indent="0">
              <a:buNone/>
            </a:pPr>
            <a:r>
              <a:rPr lang="en-US" sz="3900" dirty="0">
                <a:solidFill>
                  <a:schemeClr val="accent4">
                    <a:lumMod val="20000"/>
                    <a:lumOff val="80000"/>
                  </a:schemeClr>
                </a:solidFill>
              </a:rPr>
              <a:t>	you satisfy the desire of every living thing.</a:t>
            </a:r>
          </a:p>
          <a:p>
            <a:pPr marL="0" indent="0">
              <a:buNone/>
            </a:pPr>
            <a:endParaRPr lang="en-US" dirty="0"/>
          </a:p>
        </p:txBody>
      </p:sp>
    </p:spTree>
    <p:extLst>
      <p:ext uri="{BB962C8B-B14F-4D97-AF65-F5344CB8AC3E}">
        <p14:creationId xmlns:p14="http://schemas.microsoft.com/office/powerpoint/2010/main" val="12819115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368161" y="197346"/>
            <a:ext cx="10292157" cy="5847755"/>
          </a:xfrm>
          <a:prstGeom prst="rect">
            <a:avLst/>
          </a:prstGeom>
          <a:noFill/>
        </p:spPr>
        <p:txBody>
          <a:bodyPr wrap="square" rtlCol="0">
            <a:spAutoFit/>
          </a:bodyPr>
          <a:lstStyle/>
          <a:p>
            <a:endParaRPr lang="en-US" sz="3200" dirty="0"/>
          </a:p>
          <a:p>
            <a:r>
              <a:rPr lang="en-US" sz="3600" baseline="30000" dirty="0">
                <a:solidFill>
                  <a:schemeClr val="accent4">
                    <a:lumMod val="20000"/>
                    <a:lumOff val="80000"/>
                  </a:schemeClr>
                </a:solidFill>
              </a:rPr>
              <a:t>17 </a:t>
            </a:r>
            <a:r>
              <a:rPr lang="en-US" sz="3600" dirty="0">
                <a:solidFill>
                  <a:schemeClr val="accent4">
                    <a:lumMod val="20000"/>
                    <a:lumOff val="80000"/>
                  </a:schemeClr>
                </a:solidFill>
              </a:rPr>
              <a:t>The LORD is righteous in all his ways</a:t>
            </a:r>
          </a:p>
          <a:p>
            <a:r>
              <a:rPr lang="en-US" sz="3600" dirty="0">
                <a:solidFill>
                  <a:schemeClr val="accent4">
                    <a:lumMod val="20000"/>
                    <a:lumOff val="80000"/>
                  </a:schemeClr>
                </a:solidFill>
              </a:rPr>
              <a:t>	and kind in all his works.</a:t>
            </a:r>
          </a:p>
          <a:p>
            <a:r>
              <a:rPr lang="en-US" sz="3600" baseline="30000" dirty="0">
                <a:solidFill>
                  <a:schemeClr val="accent4">
                    <a:lumMod val="20000"/>
                    <a:lumOff val="80000"/>
                  </a:schemeClr>
                </a:solidFill>
              </a:rPr>
              <a:t>18 </a:t>
            </a:r>
            <a:r>
              <a:rPr lang="en-US" sz="3600" dirty="0">
                <a:solidFill>
                  <a:schemeClr val="accent4">
                    <a:lumMod val="20000"/>
                    <a:lumOff val="80000"/>
                  </a:schemeClr>
                </a:solidFill>
              </a:rPr>
              <a:t>The LORD is near to all who call on him,</a:t>
            </a:r>
          </a:p>
          <a:p>
            <a:r>
              <a:rPr lang="en-US" sz="3600" dirty="0">
                <a:solidFill>
                  <a:schemeClr val="accent4">
                    <a:lumMod val="20000"/>
                    <a:lumOff val="80000"/>
                  </a:schemeClr>
                </a:solidFill>
              </a:rPr>
              <a:t>	to all who call on him in truth.</a:t>
            </a:r>
          </a:p>
          <a:p>
            <a:r>
              <a:rPr lang="en-US" sz="3600" baseline="30000" dirty="0">
                <a:solidFill>
                  <a:schemeClr val="accent4">
                    <a:lumMod val="20000"/>
                    <a:lumOff val="80000"/>
                  </a:schemeClr>
                </a:solidFill>
              </a:rPr>
              <a:t>19</a:t>
            </a:r>
            <a:r>
              <a:rPr lang="en-US" sz="3600" dirty="0">
                <a:solidFill>
                  <a:schemeClr val="accent4">
                    <a:lumMod val="20000"/>
                    <a:lumOff val="80000"/>
                  </a:schemeClr>
                </a:solidFill>
              </a:rPr>
              <a:t> He fulfills the desire of those who fear him;</a:t>
            </a:r>
          </a:p>
          <a:p>
            <a:r>
              <a:rPr lang="en-US" sz="3600" dirty="0">
                <a:solidFill>
                  <a:schemeClr val="accent4">
                    <a:lumMod val="20000"/>
                    <a:lumOff val="80000"/>
                  </a:schemeClr>
                </a:solidFill>
              </a:rPr>
              <a:t>	he also hears their cry and saves them.</a:t>
            </a:r>
          </a:p>
          <a:p>
            <a:r>
              <a:rPr lang="en-US" sz="3600" baseline="30000" dirty="0">
                <a:solidFill>
                  <a:schemeClr val="accent4">
                    <a:lumMod val="20000"/>
                    <a:lumOff val="80000"/>
                  </a:schemeClr>
                </a:solidFill>
              </a:rPr>
              <a:t>20</a:t>
            </a:r>
            <a:r>
              <a:rPr lang="en-US" sz="3600" dirty="0">
                <a:solidFill>
                  <a:schemeClr val="accent4">
                    <a:lumMod val="20000"/>
                    <a:lumOff val="80000"/>
                  </a:schemeClr>
                </a:solidFill>
              </a:rPr>
              <a:t> The LORD preserves all who love him,</a:t>
            </a:r>
          </a:p>
          <a:p>
            <a:r>
              <a:rPr lang="en-US" sz="3600" dirty="0">
                <a:solidFill>
                  <a:schemeClr val="accent4">
                    <a:lumMod val="20000"/>
                    <a:lumOff val="80000"/>
                  </a:schemeClr>
                </a:solidFill>
              </a:rPr>
              <a:t>	but all the wicked he will destroy.</a:t>
            </a:r>
          </a:p>
          <a:p>
            <a:endParaRPr lang="en-US" sz="3600" dirty="0">
              <a:solidFill>
                <a:schemeClr val="accent4">
                  <a:lumMod val="20000"/>
                  <a:lumOff val="80000"/>
                </a:schemeClr>
              </a:solidFill>
            </a:endParaRPr>
          </a:p>
          <a:p>
            <a:r>
              <a:rPr lang="en-US" dirty="0"/>
              <a:t>	</a:t>
            </a:r>
          </a:p>
        </p:txBody>
      </p:sp>
    </p:spTree>
    <p:extLst>
      <p:ext uri="{BB962C8B-B14F-4D97-AF65-F5344CB8AC3E}">
        <p14:creationId xmlns:p14="http://schemas.microsoft.com/office/powerpoint/2010/main" val="4094266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effectLst>
                  <a:outerShdw blurRad="38100" dist="38100" dir="2700000" algn="tl">
                    <a:srgbClr val="000000">
                      <a:alpha val="43137"/>
                    </a:srgbClr>
                  </a:outerShdw>
                </a:effectLst>
              </a:rPr>
              <a:t>The Faithfulness &amp; Care of God</a:t>
            </a: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295296" y="4898953"/>
            <a:ext cx="1406274" cy="1591223"/>
          </a:xfrm>
        </p:spPr>
      </p:pic>
      <p:sp>
        <p:nvSpPr>
          <p:cNvPr id="6" name="TextBox 5"/>
          <p:cNvSpPr txBox="1"/>
          <p:nvPr/>
        </p:nvSpPr>
        <p:spPr>
          <a:xfrm>
            <a:off x="885030" y="1409412"/>
            <a:ext cx="10321525" cy="2862322"/>
          </a:xfrm>
          <a:prstGeom prst="rect">
            <a:avLst/>
          </a:prstGeom>
          <a:noFill/>
        </p:spPr>
        <p:txBody>
          <a:bodyPr wrap="square" rtlCol="0">
            <a:spAutoFit/>
          </a:bodyPr>
          <a:lstStyle/>
          <a:p>
            <a:r>
              <a:rPr lang="en-US" sz="3600" i="1" dirty="0">
                <a:solidFill>
                  <a:schemeClr val="accent4">
                    <a:lumMod val="20000"/>
                    <a:lumOff val="80000"/>
                  </a:schemeClr>
                </a:solidFill>
              </a:rPr>
              <a:t>“God is dependable, trustworthy, loyal, resolute, constant, reliable and true to His word—always and forever… He keeps his promises and is consistent with his character as He cares for creation &amp; His people.”</a:t>
            </a:r>
          </a:p>
          <a:p>
            <a:r>
              <a:rPr lang="en-US" sz="3600" i="1" dirty="0">
                <a:solidFill>
                  <a:schemeClr val="accent4">
                    <a:lumMod val="20000"/>
                    <a:lumOff val="80000"/>
                  </a:schemeClr>
                </a:solidFill>
              </a:rPr>
              <a:t>					</a:t>
            </a:r>
            <a:r>
              <a:rPr lang="en-US" sz="2800" i="1" dirty="0">
                <a:solidFill>
                  <a:schemeClr val="accent4">
                    <a:lumMod val="20000"/>
                    <a:lumOff val="80000"/>
                  </a:schemeClr>
                </a:solidFill>
              </a:rPr>
              <a:t>- Chip Ingram, </a:t>
            </a:r>
            <a:r>
              <a:rPr lang="en-US" sz="2800" i="1" u="sng" dirty="0">
                <a:solidFill>
                  <a:schemeClr val="accent4">
                    <a:lumMod val="20000"/>
                    <a:lumOff val="80000"/>
                  </a:schemeClr>
                </a:solidFill>
              </a:rPr>
              <a:t>The Real God</a:t>
            </a:r>
          </a:p>
        </p:txBody>
      </p:sp>
    </p:spTree>
    <p:extLst>
      <p:ext uri="{BB962C8B-B14F-4D97-AF65-F5344CB8AC3E}">
        <p14:creationId xmlns:p14="http://schemas.microsoft.com/office/powerpoint/2010/main" val="1202203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31278" y="618767"/>
            <a:ext cx="10422785" cy="3693319"/>
          </a:xfrm>
          <a:prstGeom prst="rect">
            <a:avLst/>
          </a:prstGeom>
          <a:noFill/>
        </p:spPr>
        <p:txBody>
          <a:bodyPr wrap="square" rtlCol="0">
            <a:spAutoFit/>
          </a:bodyPr>
          <a:lstStyle/>
          <a:p>
            <a:endParaRPr lang="en-US" sz="3600" dirty="0">
              <a:solidFill>
                <a:schemeClr val="accent4">
                  <a:lumMod val="20000"/>
                  <a:lumOff val="80000"/>
                </a:schemeClr>
              </a:solidFill>
            </a:endParaRPr>
          </a:p>
          <a:p>
            <a:endParaRPr lang="en-US" sz="2800" dirty="0">
              <a:solidFill>
                <a:schemeClr val="accent4">
                  <a:lumMod val="20000"/>
                  <a:lumOff val="80000"/>
                </a:schemeClr>
              </a:solidFill>
            </a:endParaRPr>
          </a:p>
          <a:p>
            <a:r>
              <a:rPr lang="en-US" sz="3600" baseline="30000" dirty="0">
                <a:solidFill>
                  <a:schemeClr val="accent4">
                    <a:lumMod val="20000"/>
                    <a:lumOff val="80000"/>
                  </a:schemeClr>
                </a:solidFill>
              </a:rPr>
              <a:t>21</a:t>
            </a:r>
            <a:r>
              <a:rPr lang="en-US" sz="3600" dirty="0">
                <a:solidFill>
                  <a:schemeClr val="accent4">
                    <a:lumMod val="20000"/>
                    <a:lumOff val="80000"/>
                  </a:schemeClr>
                </a:solidFill>
              </a:rPr>
              <a:t> My mouth will speak the praise of the LORD,</a:t>
            </a:r>
          </a:p>
          <a:p>
            <a:r>
              <a:rPr lang="en-US" sz="3600" dirty="0">
                <a:solidFill>
                  <a:schemeClr val="accent4">
                    <a:lumMod val="20000"/>
                    <a:lumOff val="80000"/>
                  </a:schemeClr>
                </a:solidFill>
              </a:rPr>
              <a:t>	and let all flesh bless his holy name </a:t>
            </a:r>
          </a:p>
          <a:p>
            <a:r>
              <a:rPr lang="en-US" sz="3600" dirty="0">
                <a:solidFill>
                  <a:schemeClr val="accent4">
                    <a:lumMod val="20000"/>
                    <a:lumOff val="80000"/>
                  </a:schemeClr>
                </a:solidFill>
              </a:rPr>
              <a:t>		forever and ever.</a:t>
            </a:r>
          </a:p>
          <a:p>
            <a:endParaRPr lang="en-US" sz="3600" b="1" dirty="0">
              <a:solidFill>
                <a:schemeClr val="bg1"/>
              </a:solidFill>
            </a:endParaRPr>
          </a:p>
          <a:p>
            <a:endParaRPr lang="en-US" dirty="0"/>
          </a:p>
        </p:txBody>
      </p:sp>
      <p:sp>
        <p:nvSpPr>
          <p:cNvPr id="6" name="Title 5"/>
          <p:cNvSpPr>
            <a:spLocks noGrp="1"/>
          </p:cNvSpPr>
          <p:nvPr>
            <p:ph type="title"/>
          </p:nvPr>
        </p:nvSpPr>
        <p:spPr>
          <a:xfrm>
            <a:off x="838200" y="365126"/>
            <a:ext cx="10515600" cy="1051164"/>
          </a:xfrm>
        </p:spPr>
        <p:txBody>
          <a:bodyPr/>
          <a:lstStyle/>
          <a:p>
            <a:pPr algn="ctr"/>
            <a:r>
              <a:rPr lang="en-US" b="1" dirty="0">
                <a:solidFill>
                  <a:srgbClr val="FFFF00"/>
                </a:solidFill>
              </a:rPr>
              <a:t>David’s Invitation for Us to Praise God – v. 21</a:t>
            </a:r>
          </a:p>
        </p:txBody>
      </p:sp>
    </p:spTree>
    <p:extLst>
      <p:ext uri="{BB962C8B-B14F-4D97-AF65-F5344CB8AC3E}">
        <p14:creationId xmlns:p14="http://schemas.microsoft.com/office/powerpoint/2010/main" val="885804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rPr>
              <a:t>David’s Assignments for Us Today</a:t>
            </a:r>
          </a:p>
        </p:txBody>
      </p:sp>
      <p:sp>
        <p:nvSpPr>
          <p:cNvPr id="4" name="Content Placeholder 3"/>
          <p:cNvSpPr>
            <a:spLocks noGrp="1"/>
          </p:cNvSpPr>
          <p:nvPr>
            <p:ph idx="1"/>
          </p:nvPr>
        </p:nvSpPr>
        <p:spPr>
          <a:xfrm>
            <a:off x="893202" y="1523117"/>
            <a:ext cx="10515600" cy="2849503"/>
          </a:xfrm>
        </p:spPr>
        <p:txBody>
          <a:bodyPr>
            <a:normAutofit fontScale="55000" lnSpcReduction="20000"/>
          </a:bodyPr>
          <a:lstStyle/>
          <a:p>
            <a:pPr marL="514350" indent="-514350">
              <a:lnSpc>
                <a:spcPct val="120000"/>
              </a:lnSpc>
              <a:buFont typeface="+mj-lt"/>
              <a:buAutoNum type="arabicPeriod"/>
            </a:pPr>
            <a:r>
              <a:rPr lang="en-US" sz="6500" dirty="0">
                <a:solidFill>
                  <a:srgbClr val="FFFF00"/>
                </a:solidFill>
              </a:rPr>
              <a:t>Make praise to God a daily practice all the days of your life.</a:t>
            </a:r>
            <a:endParaRPr lang="en-US" sz="3600" dirty="0">
              <a:solidFill>
                <a:srgbClr val="FFFF00"/>
              </a:solidFill>
            </a:endParaRPr>
          </a:p>
          <a:p>
            <a:pPr marL="0" indent="0">
              <a:lnSpc>
                <a:spcPct val="170000"/>
              </a:lnSpc>
              <a:buNone/>
            </a:pPr>
            <a:r>
              <a:rPr lang="en-US" sz="5500" i="1" baseline="30000" dirty="0">
                <a:solidFill>
                  <a:schemeClr val="accent4">
                    <a:lumMod val="20000"/>
                    <a:lumOff val="80000"/>
                  </a:schemeClr>
                </a:solidFill>
              </a:rPr>
              <a:t>“</a:t>
            </a:r>
            <a:r>
              <a:rPr lang="en-US" sz="5500" i="1" dirty="0">
                <a:solidFill>
                  <a:schemeClr val="accent4">
                    <a:lumMod val="20000"/>
                    <a:lumOff val="80000"/>
                  </a:schemeClr>
                </a:solidFill>
              </a:rPr>
              <a:t>Every day I will bless you and praise your name forever and ever.”</a:t>
            </a:r>
          </a:p>
          <a:p>
            <a:pPr marL="0" indent="0">
              <a:buNone/>
            </a:pPr>
            <a:endParaRPr lang="en-US" sz="5500" dirty="0">
              <a:solidFill>
                <a:srgbClr val="FFFF00"/>
              </a:solidFill>
            </a:endParaRPr>
          </a:p>
        </p:txBody>
      </p:sp>
    </p:spTree>
    <p:extLst>
      <p:ext uri="{BB962C8B-B14F-4D97-AF65-F5344CB8AC3E}">
        <p14:creationId xmlns:p14="http://schemas.microsoft.com/office/powerpoint/2010/main" val="26742527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rPr>
              <a:t>David’s Assignments for Us Today</a:t>
            </a:r>
          </a:p>
        </p:txBody>
      </p:sp>
      <p:sp>
        <p:nvSpPr>
          <p:cNvPr id="4" name="Content Placeholder 3"/>
          <p:cNvSpPr>
            <a:spLocks noGrp="1"/>
          </p:cNvSpPr>
          <p:nvPr>
            <p:ph idx="1"/>
          </p:nvPr>
        </p:nvSpPr>
        <p:spPr/>
        <p:txBody>
          <a:bodyPr/>
          <a:lstStyle/>
          <a:p>
            <a:pPr marL="514350" indent="-514350">
              <a:buFont typeface="+mj-lt"/>
              <a:buAutoNum type="arabicPeriod"/>
            </a:pPr>
            <a:r>
              <a:rPr lang="en-US" dirty="0">
                <a:solidFill>
                  <a:schemeClr val="accent4">
                    <a:lumMod val="20000"/>
                    <a:lumOff val="80000"/>
                  </a:schemeClr>
                </a:solidFill>
              </a:rPr>
              <a:t>Make praise to God a daily practice all the days of your life.</a:t>
            </a:r>
          </a:p>
          <a:p>
            <a:pPr marL="514350" indent="-514350">
              <a:buFont typeface="+mj-lt"/>
              <a:buAutoNum type="arabicPeriod"/>
            </a:pPr>
            <a:r>
              <a:rPr lang="en-US" sz="3600" dirty="0">
                <a:solidFill>
                  <a:srgbClr val="FFFF00"/>
                </a:solidFill>
              </a:rPr>
              <a:t>Make sure to tell your family members of the ways you have seen God at work in your life.</a:t>
            </a:r>
          </a:p>
          <a:p>
            <a:pPr marL="0" indent="0" algn="ctr">
              <a:buNone/>
            </a:pPr>
            <a:r>
              <a:rPr lang="en-US" sz="3000" i="1" dirty="0">
                <a:solidFill>
                  <a:schemeClr val="accent4">
                    <a:lumMod val="20000"/>
                    <a:lumOff val="80000"/>
                  </a:schemeClr>
                </a:solidFill>
              </a:rPr>
              <a:t>“One generation shall commend your works to another,</a:t>
            </a:r>
          </a:p>
          <a:p>
            <a:pPr marL="0" indent="0" algn="ctr">
              <a:buNone/>
            </a:pPr>
            <a:r>
              <a:rPr lang="en-US" sz="3000" i="1" dirty="0">
                <a:solidFill>
                  <a:schemeClr val="accent4">
                    <a:lumMod val="20000"/>
                    <a:lumOff val="80000"/>
                  </a:schemeClr>
                </a:solidFill>
              </a:rPr>
              <a:t>and shall declare your mighty acts.” (v. 4)</a:t>
            </a:r>
          </a:p>
          <a:p>
            <a:pPr marL="0" indent="0">
              <a:buNone/>
            </a:pPr>
            <a:endParaRPr lang="en-US" sz="3600" dirty="0">
              <a:solidFill>
                <a:srgbClr val="FFFF00"/>
              </a:solidFill>
            </a:endParaRPr>
          </a:p>
        </p:txBody>
      </p:sp>
    </p:spTree>
    <p:extLst>
      <p:ext uri="{BB962C8B-B14F-4D97-AF65-F5344CB8AC3E}">
        <p14:creationId xmlns:p14="http://schemas.microsoft.com/office/powerpoint/2010/main" val="320942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44" y="-30681"/>
            <a:ext cx="12246544" cy="6888681"/>
          </a:xfrm>
          <a:prstGeom prst="rect">
            <a:avLst/>
          </a:prstGeom>
        </p:spPr>
      </p:pic>
      <p:sp>
        <p:nvSpPr>
          <p:cNvPr id="2" name="Rectangle 1"/>
          <p:cNvSpPr/>
          <p:nvPr/>
        </p:nvSpPr>
        <p:spPr>
          <a:xfrm>
            <a:off x="4544499" y="3753853"/>
            <a:ext cx="2942581" cy="467512"/>
          </a:xfrm>
          <a:prstGeom prst="rect">
            <a:avLst/>
          </a:prstGeom>
          <a:solidFill>
            <a:srgbClr val="14110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12199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rPr>
              <a:t>David’s Assignments for Us Today</a:t>
            </a:r>
          </a:p>
        </p:txBody>
      </p:sp>
      <p:sp>
        <p:nvSpPr>
          <p:cNvPr id="4" name="Content Placeholder 3"/>
          <p:cNvSpPr>
            <a:spLocks noGrp="1"/>
          </p:cNvSpPr>
          <p:nvPr>
            <p:ph idx="1"/>
          </p:nvPr>
        </p:nvSpPr>
        <p:spPr/>
        <p:txBody>
          <a:bodyPr/>
          <a:lstStyle/>
          <a:p>
            <a:pPr marL="514350" indent="-514350">
              <a:buFont typeface="+mj-lt"/>
              <a:buAutoNum type="arabicPeriod"/>
            </a:pPr>
            <a:r>
              <a:rPr lang="en-US" dirty="0">
                <a:solidFill>
                  <a:schemeClr val="accent4">
                    <a:lumMod val="20000"/>
                    <a:lumOff val="80000"/>
                  </a:schemeClr>
                </a:solidFill>
              </a:rPr>
              <a:t>Make praise to God a daily practice all the days of your life.</a:t>
            </a:r>
          </a:p>
          <a:p>
            <a:pPr marL="514350" indent="-514350">
              <a:buFont typeface="+mj-lt"/>
              <a:buAutoNum type="arabicPeriod"/>
            </a:pPr>
            <a:r>
              <a:rPr lang="en-US" dirty="0">
                <a:solidFill>
                  <a:schemeClr val="accent4">
                    <a:lumMod val="20000"/>
                    <a:lumOff val="80000"/>
                  </a:schemeClr>
                </a:solidFill>
              </a:rPr>
              <a:t>Make sure to tell your family members of the ways you have seen God at work in your life.</a:t>
            </a:r>
          </a:p>
          <a:p>
            <a:pPr marL="514350" indent="-514350">
              <a:buFont typeface="+mj-lt"/>
              <a:buAutoNum type="arabicPeriod"/>
            </a:pPr>
            <a:r>
              <a:rPr lang="en-US" sz="3600" dirty="0">
                <a:solidFill>
                  <a:srgbClr val="FFFF00"/>
                </a:solidFill>
              </a:rPr>
              <a:t>Rest in the character of God through all of life’s situations – and keep praising Him for who He is and all He has done in your life—</a:t>
            </a:r>
            <a:r>
              <a:rPr lang="en-US" sz="3600" i="1" dirty="0">
                <a:solidFill>
                  <a:srgbClr val="FFFF00"/>
                </a:solidFill>
              </a:rPr>
              <a:t>and encourage others to do likewise!</a:t>
            </a:r>
          </a:p>
          <a:p>
            <a:pPr marL="514350" indent="-514350">
              <a:buFont typeface="+mj-lt"/>
              <a:buAutoNum type="arabicPeriod"/>
            </a:pPr>
            <a:endParaRPr lang="en-US" dirty="0">
              <a:solidFill>
                <a:schemeClr val="accent4">
                  <a:lumMod val="20000"/>
                  <a:lumOff val="80000"/>
                </a:schemeClr>
              </a:solidFill>
            </a:endParaRPr>
          </a:p>
        </p:txBody>
      </p:sp>
    </p:spTree>
    <p:extLst>
      <p:ext uri="{BB962C8B-B14F-4D97-AF65-F5344CB8AC3E}">
        <p14:creationId xmlns:p14="http://schemas.microsoft.com/office/powerpoint/2010/main" val="7604154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a:xfrm>
            <a:off x="838200" y="365126"/>
            <a:ext cx="10515600" cy="1078664"/>
          </a:xfrm>
        </p:spPr>
        <p:txBody>
          <a:bodyPr/>
          <a:lstStyle/>
          <a:p>
            <a:pPr algn="ctr"/>
            <a:r>
              <a:rPr lang="en-US" b="1" i="1" u="sng" dirty="0">
                <a:solidFill>
                  <a:srgbClr val="FFFF00"/>
                </a:solidFill>
              </a:rPr>
              <a:t>Praise the Lord</a:t>
            </a:r>
            <a:r>
              <a:rPr lang="en-US" b="1" i="1" dirty="0">
                <a:solidFill>
                  <a:srgbClr val="FFFF00"/>
                </a:solidFill>
              </a:rPr>
              <a:t> </a:t>
            </a:r>
            <a:r>
              <a:rPr lang="en-US" b="1" dirty="0">
                <a:solidFill>
                  <a:srgbClr val="FFFF00"/>
                </a:solidFill>
              </a:rPr>
              <a:t>by The Imperials (1979)</a:t>
            </a:r>
          </a:p>
        </p:txBody>
      </p:sp>
      <p:sp>
        <p:nvSpPr>
          <p:cNvPr id="4" name="Content Placeholder 3"/>
          <p:cNvSpPr>
            <a:spLocks noGrp="1"/>
          </p:cNvSpPr>
          <p:nvPr>
            <p:ph idx="1"/>
          </p:nvPr>
        </p:nvSpPr>
        <p:spPr>
          <a:xfrm>
            <a:off x="556890" y="1564367"/>
            <a:ext cx="11367181" cy="4351338"/>
          </a:xfrm>
        </p:spPr>
        <p:txBody>
          <a:bodyPr>
            <a:noAutofit/>
          </a:bodyPr>
          <a:lstStyle/>
          <a:p>
            <a:pPr marL="0" indent="0">
              <a:buNone/>
            </a:pPr>
            <a:r>
              <a:rPr lang="en-US" sz="3000" i="1" dirty="0">
                <a:solidFill>
                  <a:schemeClr val="accent4">
                    <a:lumMod val="20000"/>
                    <a:lumOff val="80000"/>
                  </a:schemeClr>
                </a:solidFill>
              </a:rPr>
              <a:t>When you’re up against the struggle that shatters all your dreams</a:t>
            </a:r>
          </a:p>
          <a:p>
            <a:pPr marL="0" indent="0">
              <a:buNone/>
            </a:pPr>
            <a:r>
              <a:rPr lang="en-US" sz="3000" i="1" dirty="0">
                <a:solidFill>
                  <a:schemeClr val="accent4">
                    <a:lumMod val="20000"/>
                    <a:lumOff val="80000"/>
                  </a:schemeClr>
                </a:solidFill>
              </a:rPr>
              <a:t>And you hopes have been cruelly crushed by Satan’s manifested schemes</a:t>
            </a:r>
          </a:p>
          <a:p>
            <a:pPr marL="0" indent="0">
              <a:buNone/>
            </a:pPr>
            <a:r>
              <a:rPr lang="en-US" sz="3000" i="1" dirty="0">
                <a:solidFill>
                  <a:schemeClr val="accent4">
                    <a:lumMod val="20000"/>
                    <a:lumOff val="80000"/>
                  </a:schemeClr>
                </a:solidFill>
              </a:rPr>
              <a:t>And you feel the urge within you to submit to earthly fears</a:t>
            </a:r>
          </a:p>
          <a:p>
            <a:pPr marL="0" indent="0">
              <a:buNone/>
            </a:pPr>
            <a:r>
              <a:rPr lang="en-US" sz="3000" i="1" dirty="0">
                <a:solidFill>
                  <a:schemeClr val="accent4">
                    <a:lumMod val="20000"/>
                    <a:lumOff val="80000"/>
                  </a:schemeClr>
                </a:solidFill>
              </a:rPr>
              <a:t>Don’t let the faith you’re standing in seem to disappear.</a:t>
            </a:r>
          </a:p>
          <a:p>
            <a:pPr marL="0" indent="0">
              <a:buNone/>
            </a:pPr>
            <a:r>
              <a:rPr lang="en-US" sz="3000" i="1" dirty="0">
                <a:solidFill>
                  <a:schemeClr val="accent4">
                    <a:lumMod val="20000"/>
                    <a:lumOff val="80000"/>
                  </a:schemeClr>
                </a:solidFill>
              </a:rPr>
              <a:t>Praise the Lord! He can work through those who praise Him</a:t>
            </a:r>
          </a:p>
          <a:p>
            <a:pPr marL="0" indent="0">
              <a:buNone/>
            </a:pPr>
            <a:r>
              <a:rPr lang="en-US" sz="3000" i="1" dirty="0">
                <a:solidFill>
                  <a:schemeClr val="accent4">
                    <a:lumMod val="20000"/>
                    <a:lumOff val="80000"/>
                  </a:schemeClr>
                </a:solidFill>
              </a:rPr>
              <a:t>Praise the Lord!  For our God inhabits praise</a:t>
            </a:r>
          </a:p>
          <a:p>
            <a:pPr marL="0" indent="0">
              <a:buNone/>
            </a:pPr>
            <a:r>
              <a:rPr lang="en-US" sz="3000" i="1" dirty="0">
                <a:solidFill>
                  <a:schemeClr val="accent4">
                    <a:lumMod val="20000"/>
                    <a:lumOff val="80000"/>
                  </a:schemeClr>
                </a:solidFill>
              </a:rPr>
              <a:t>Praise the Lord! For the chains that seem to bind you serve only to remind you that they drop powerless behind you when you praise Him.</a:t>
            </a:r>
          </a:p>
        </p:txBody>
      </p:sp>
    </p:spTree>
    <p:extLst>
      <p:ext uri="{BB962C8B-B14F-4D97-AF65-F5344CB8AC3E}">
        <p14:creationId xmlns:p14="http://schemas.microsoft.com/office/powerpoint/2010/main" val="3328413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978" y="178756"/>
            <a:ext cx="12144021" cy="6187668"/>
          </a:xfrm>
          <a:prstGeom prst="rect">
            <a:avLst/>
          </a:prstGeom>
        </p:spPr>
      </p:pic>
    </p:spTree>
    <p:extLst>
      <p:ext uri="{BB962C8B-B14F-4D97-AF65-F5344CB8AC3E}">
        <p14:creationId xmlns:p14="http://schemas.microsoft.com/office/powerpoint/2010/main" val="33345990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758" y="445753"/>
            <a:ext cx="11848178" cy="5625037"/>
          </a:xfrm>
          <a:prstGeom prst="rect">
            <a:avLst/>
          </a:prstGeom>
        </p:spPr>
      </p:pic>
    </p:spTree>
    <p:extLst>
      <p:ext uri="{BB962C8B-B14F-4D97-AF65-F5344CB8AC3E}">
        <p14:creationId xmlns:p14="http://schemas.microsoft.com/office/powerpoint/2010/main" val="3339581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lumMod val="10000"/>
          </a:schemeClr>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4250" y="0"/>
            <a:ext cx="5143500" cy="6858000"/>
          </a:xfrm>
          <a:prstGeom prst="rect">
            <a:avLst/>
          </a:prstGeom>
        </p:spPr>
      </p:pic>
    </p:spTree>
    <p:extLst>
      <p:ext uri="{BB962C8B-B14F-4D97-AF65-F5344CB8AC3E}">
        <p14:creationId xmlns:p14="http://schemas.microsoft.com/office/powerpoint/2010/main" val="3018050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itle 2"/>
          <p:cNvSpPr>
            <a:spLocks noGrp="1"/>
          </p:cNvSpPr>
          <p:nvPr>
            <p:ph type="title"/>
          </p:nvPr>
        </p:nvSpPr>
        <p:spPr/>
        <p:txBody>
          <a:bodyPr/>
          <a:lstStyle/>
          <a:p>
            <a:pPr algn="ctr"/>
            <a:r>
              <a:rPr lang="en-US" b="1" dirty="0">
                <a:solidFill>
                  <a:srgbClr val="FFFF00"/>
                </a:solidFill>
              </a:rPr>
              <a:t>David’s Call to the COVID-19 Generation</a:t>
            </a:r>
            <a:br>
              <a:rPr lang="en-US" b="1" dirty="0">
                <a:solidFill>
                  <a:srgbClr val="FFFF00"/>
                </a:solidFill>
              </a:rPr>
            </a:br>
            <a:r>
              <a:rPr lang="en-US" b="1" dirty="0">
                <a:solidFill>
                  <a:srgbClr val="FFFF00"/>
                </a:solidFill>
              </a:rPr>
              <a:t>Key Observations on Psalm 145</a:t>
            </a:r>
          </a:p>
        </p:txBody>
      </p:sp>
      <p:sp>
        <p:nvSpPr>
          <p:cNvPr id="4" name="Content Placeholder 3"/>
          <p:cNvSpPr>
            <a:spLocks noGrp="1"/>
          </p:cNvSpPr>
          <p:nvPr>
            <p:ph idx="1"/>
          </p:nvPr>
        </p:nvSpPr>
        <p:spPr>
          <a:xfrm>
            <a:off x="838199" y="1825625"/>
            <a:ext cx="10916265" cy="4351338"/>
          </a:xfrm>
        </p:spPr>
        <p:txBody>
          <a:bodyPr>
            <a:normAutofit/>
          </a:bodyPr>
          <a:lstStyle/>
          <a:p>
            <a:r>
              <a:rPr lang="en-US" sz="3600" dirty="0">
                <a:solidFill>
                  <a:schemeClr val="accent4">
                    <a:lumMod val="20000"/>
                    <a:lumOff val="80000"/>
                  </a:schemeClr>
                </a:solidFill>
              </a:rPr>
              <a:t>Note its </a:t>
            </a:r>
            <a:r>
              <a:rPr lang="en-US" sz="3600" dirty="0">
                <a:solidFill>
                  <a:srgbClr val="FFFF00"/>
                </a:solidFill>
              </a:rPr>
              <a:t>placement</a:t>
            </a:r>
            <a:r>
              <a:rPr lang="en-US" sz="3600" dirty="0">
                <a:solidFill>
                  <a:schemeClr val="accent4">
                    <a:lumMod val="20000"/>
                    <a:lumOff val="80000"/>
                  </a:schemeClr>
                </a:solidFill>
              </a:rPr>
              <a:t> in the book of Psalms-</a:t>
            </a:r>
          </a:p>
          <a:p>
            <a:r>
              <a:rPr lang="en-US" sz="3600" dirty="0">
                <a:solidFill>
                  <a:schemeClr val="accent4">
                    <a:lumMod val="20000"/>
                    <a:lumOff val="80000"/>
                  </a:schemeClr>
                </a:solidFill>
              </a:rPr>
              <a:t>Note its </a:t>
            </a:r>
            <a:r>
              <a:rPr lang="en-US" sz="3600" dirty="0">
                <a:solidFill>
                  <a:srgbClr val="FFFF00"/>
                </a:solidFill>
              </a:rPr>
              <a:t>superscription</a:t>
            </a:r>
            <a:r>
              <a:rPr lang="en-US" sz="3600" dirty="0">
                <a:solidFill>
                  <a:schemeClr val="accent4">
                    <a:lumMod val="20000"/>
                    <a:lumOff val="80000"/>
                  </a:schemeClr>
                </a:solidFill>
              </a:rPr>
              <a:t> – </a:t>
            </a:r>
            <a:r>
              <a:rPr lang="en-US" sz="3600" i="1" dirty="0">
                <a:solidFill>
                  <a:schemeClr val="accent4">
                    <a:lumMod val="20000"/>
                    <a:lumOff val="80000"/>
                  </a:schemeClr>
                </a:solidFill>
              </a:rPr>
              <a:t>“A Song of Praise. Of David.”</a:t>
            </a:r>
          </a:p>
          <a:p>
            <a:r>
              <a:rPr lang="en-US" sz="3600" dirty="0">
                <a:solidFill>
                  <a:schemeClr val="accent4">
                    <a:lumMod val="20000"/>
                    <a:lumOff val="80000"/>
                  </a:schemeClr>
                </a:solidFill>
              </a:rPr>
              <a:t>Note its </a:t>
            </a:r>
            <a:r>
              <a:rPr lang="en-US" sz="3600" dirty="0">
                <a:solidFill>
                  <a:srgbClr val="FFFF00"/>
                </a:solidFill>
              </a:rPr>
              <a:t>memorable design </a:t>
            </a:r>
            <a:r>
              <a:rPr lang="en-US" sz="3600" dirty="0">
                <a:solidFill>
                  <a:schemeClr val="accent4">
                    <a:lumMod val="20000"/>
                    <a:lumOff val="80000"/>
                  </a:schemeClr>
                </a:solidFill>
              </a:rPr>
              <a:t>– Alphabetic acrostic psalm – </a:t>
            </a:r>
            <a:r>
              <a:rPr lang="en-US" sz="3600" dirty="0" err="1">
                <a:solidFill>
                  <a:schemeClr val="accent4">
                    <a:lumMod val="20000"/>
                    <a:lumOff val="80000"/>
                  </a:schemeClr>
                </a:solidFill>
              </a:rPr>
              <a:t>a,b,c</a:t>
            </a:r>
            <a:r>
              <a:rPr lang="en-US" sz="3600" dirty="0">
                <a:solidFill>
                  <a:schemeClr val="accent4">
                    <a:lumMod val="20000"/>
                    <a:lumOff val="80000"/>
                  </a:schemeClr>
                </a:solidFill>
              </a:rPr>
              <a:t>… in the Hebrew language</a:t>
            </a:r>
          </a:p>
          <a:p>
            <a:r>
              <a:rPr lang="en-US" sz="3600">
                <a:solidFill>
                  <a:schemeClr val="accent4">
                    <a:lumMod val="20000"/>
                    <a:lumOff val="80000"/>
                  </a:schemeClr>
                </a:solidFill>
              </a:rPr>
              <a:t>Note its </a:t>
            </a:r>
            <a:r>
              <a:rPr lang="en-US" sz="3600" dirty="0">
                <a:solidFill>
                  <a:srgbClr val="FFFF00"/>
                </a:solidFill>
              </a:rPr>
              <a:t>interactive structure </a:t>
            </a:r>
            <a:r>
              <a:rPr lang="en-US" sz="3600" dirty="0">
                <a:solidFill>
                  <a:schemeClr val="accent4">
                    <a:lumMod val="20000"/>
                    <a:lumOff val="80000"/>
                  </a:schemeClr>
                </a:solidFill>
              </a:rPr>
              <a:t>– </a:t>
            </a:r>
            <a:r>
              <a:rPr lang="en-US" sz="3600" i="1" dirty="0">
                <a:solidFill>
                  <a:schemeClr val="accent4">
                    <a:lumMod val="20000"/>
                    <a:lumOff val="80000"/>
                  </a:schemeClr>
                </a:solidFill>
              </a:rPr>
              <a:t>“I will…they shall…the LORD is…” – 2-line introduction; four paragraphs with key themes about God and a 1-line conclusion.</a:t>
            </a:r>
          </a:p>
        </p:txBody>
      </p:sp>
    </p:spTree>
    <p:extLst>
      <p:ext uri="{BB962C8B-B14F-4D97-AF65-F5344CB8AC3E}">
        <p14:creationId xmlns:p14="http://schemas.microsoft.com/office/powerpoint/2010/main" val="42265752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107"/>
            <a:ext cx="12192000" cy="7254209"/>
          </a:xfrm>
          <a:prstGeom prst="rect">
            <a:avLst/>
          </a:prstGeom>
        </p:spPr>
      </p:pic>
      <p:sp>
        <p:nvSpPr>
          <p:cNvPr id="3" name="Title 2"/>
          <p:cNvSpPr>
            <a:spLocks noGrp="1"/>
          </p:cNvSpPr>
          <p:nvPr>
            <p:ph type="title"/>
          </p:nvPr>
        </p:nvSpPr>
        <p:spPr/>
        <p:txBody>
          <a:bodyPr/>
          <a:lstStyle/>
          <a:p>
            <a:pPr algn="ctr"/>
            <a:r>
              <a:rPr lang="en-US" b="1" dirty="0">
                <a:solidFill>
                  <a:srgbClr val="FFFF00"/>
                </a:solidFill>
              </a:rPr>
              <a:t>David’s Call to the COVID-19 Generation</a:t>
            </a:r>
            <a:br>
              <a:rPr lang="en-US" b="1" dirty="0">
                <a:solidFill>
                  <a:srgbClr val="FFFF00"/>
                </a:solidFill>
              </a:rPr>
            </a:br>
            <a:r>
              <a:rPr lang="en-US" b="1" dirty="0">
                <a:solidFill>
                  <a:srgbClr val="FFFF00"/>
                </a:solidFill>
              </a:rPr>
              <a:t>Three Questions to Answer from Psalm 145</a:t>
            </a:r>
          </a:p>
        </p:txBody>
      </p:sp>
      <p:sp>
        <p:nvSpPr>
          <p:cNvPr id="4" name="Content Placeholder 3"/>
          <p:cNvSpPr>
            <a:spLocks noGrp="1"/>
          </p:cNvSpPr>
          <p:nvPr>
            <p:ph idx="1"/>
          </p:nvPr>
        </p:nvSpPr>
        <p:spPr>
          <a:xfrm>
            <a:off x="838200" y="1825625"/>
            <a:ext cx="10908890" cy="4351338"/>
          </a:xfrm>
        </p:spPr>
        <p:txBody>
          <a:bodyPr>
            <a:normAutofit/>
          </a:bodyPr>
          <a:lstStyle/>
          <a:p>
            <a:pPr marL="742950" indent="-742950">
              <a:lnSpc>
                <a:spcPct val="150000"/>
              </a:lnSpc>
              <a:buFont typeface="+mj-lt"/>
              <a:buAutoNum type="arabicPeriod"/>
            </a:pPr>
            <a:r>
              <a:rPr lang="en-US" sz="3600" i="1" dirty="0">
                <a:solidFill>
                  <a:schemeClr val="accent4">
                    <a:lumMod val="20000"/>
                    <a:lumOff val="80000"/>
                  </a:schemeClr>
                </a:solidFill>
              </a:rPr>
              <a:t>What does this psalm teach me </a:t>
            </a:r>
            <a:r>
              <a:rPr lang="en-US" sz="3600" i="1" u="sng" dirty="0">
                <a:solidFill>
                  <a:schemeClr val="accent4">
                    <a:lumMod val="20000"/>
                    <a:lumOff val="80000"/>
                  </a:schemeClr>
                </a:solidFill>
              </a:rPr>
              <a:t>about God</a:t>
            </a:r>
            <a:r>
              <a:rPr lang="en-US" sz="3600" i="1" dirty="0">
                <a:solidFill>
                  <a:schemeClr val="accent4">
                    <a:lumMod val="20000"/>
                    <a:lumOff val="80000"/>
                  </a:schemeClr>
                </a:solidFill>
              </a:rPr>
              <a:t>?</a:t>
            </a:r>
          </a:p>
          <a:p>
            <a:pPr marL="742950" indent="-742950">
              <a:lnSpc>
                <a:spcPct val="150000"/>
              </a:lnSpc>
              <a:buFont typeface="+mj-lt"/>
              <a:buAutoNum type="arabicPeriod"/>
            </a:pPr>
            <a:r>
              <a:rPr lang="en-US" sz="3600" i="1" dirty="0">
                <a:solidFill>
                  <a:schemeClr val="accent4">
                    <a:lumMod val="20000"/>
                    <a:lumOff val="80000"/>
                  </a:schemeClr>
                </a:solidFill>
              </a:rPr>
              <a:t>What does this psalm teach me </a:t>
            </a:r>
            <a:r>
              <a:rPr lang="en-US" sz="3600" i="1" u="sng" dirty="0">
                <a:solidFill>
                  <a:schemeClr val="accent4">
                    <a:lumMod val="20000"/>
                    <a:lumOff val="80000"/>
                  </a:schemeClr>
                </a:solidFill>
              </a:rPr>
              <a:t>about myself/others</a:t>
            </a:r>
            <a:r>
              <a:rPr lang="en-US" sz="3600" i="1" dirty="0">
                <a:solidFill>
                  <a:schemeClr val="accent4">
                    <a:lumMod val="20000"/>
                    <a:lumOff val="80000"/>
                  </a:schemeClr>
                </a:solidFill>
              </a:rPr>
              <a:t>?</a:t>
            </a:r>
          </a:p>
          <a:p>
            <a:pPr marL="742950" indent="-742950">
              <a:lnSpc>
                <a:spcPct val="150000"/>
              </a:lnSpc>
              <a:buFont typeface="+mj-lt"/>
              <a:buAutoNum type="arabicPeriod"/>
            </a:pPr>
            <a:r>
              <a:rPr lang="en-US" sz="3600" i="1" dirty="0">
                <a:solidFill>
                  <a:schemeClr val="accent4">
                    <a:lumMod val="20000"/>
                    <a:lumOff val="80000"/>
                  </a:schemeClr>
                </a:solidFill>
              </a:rPr>
              <a:t>What does this psalm </a:t>
            </a:r>
            <a:r>
              <a:rPr lang="en-US" sz="3600" i="1" u="sng" dirty="0">
                <a:solidFill>
                  <a:schemeClr val="accent4">
                    <a:lumMod val="20000"/>
                    <a:lumOff val="80000"/>
                  </a:schemeClr>
                </a:solidFill>
              </a:rPr>
              <a:t>call me/others to do/respond</a:t>
            </a:r>
            <a:r>
              <a:rPr lang="en-US" sz="3600" i="1" dirty="0">
                <a:solidFill>
                  <a:schemeClr val="accent4">
                    <a:lumMod val="20000"/>
                    <a:lumOff val="80000"/>
                  </a:schemeClr>
                </a:solidFill>
              </a:rPr>
              <a:t>?</a:t>
            </a:r>
          </a:p>
        </p:txBody>
      </p:sp>
    </p:spTree>
    <p:extLst>
      <p:ext uri="{BB962C8B-B14F-4D97-AF65-F5344CB8AC3E}">
        <p14:creationId xmlns:p14="http://schemas.microsoft.com/office/powerpoint/2010/main" val="1672646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1051904" y="550015"/>
            <a:ext cx="10422785" cy="5516895"/>
          </a:xfrm>
          <a:prstGeom prst="rect">
            <a:avLst/>
          </a:prstGeom>
          <a:noFill/>
        </p:spPr>
        <p:txBody>
          <a:bodyPr wrap="square" rtlCol="0">
            <a:spAutoFit/>
          </a:bodyPr>
          <a:lstStyle/>
          <a:p>
            <a:endParaRPr lang="en-US" sz="3600" dirty="0">
              <a:solidFill>
                <a:schemeClr val="accent4">
                  <a:lumMod val="20000"/>
                  <a:lumOff val="80000"/>
                </a:schemeClr>
              </a:solidFill>
            </a:endParaRPr>
          </a:p>
          <a:p>
            <a:endParaRPr lang="en-US" sz="3600" dirty="0">
              <a:solidFill>
                <a:schemeClr val="accent4">
                  <a:lumMod val="20000"/>
                  <a:lumOff val="80000"/>
                </a:schemeClr>
              </a:solidFill>
            </a:endParaRPr>
          </a:p>
          <a:p>
            <a:endParaRPr lang="en-US" sz="1050" dirty="0">
              <a:solidFill>
                <a:schemeClr val="accent4">
                  <a:lumMod val="20000"/>
                  <a:lumOff val="80000"/>
                </a:schemeClr>
              </a:solidFill>
            </a:endParaRPr>
          </a:p>
          <a:p>
            <a:r>
              <a:rPr lang="en-US" sz="3600" dirty="0">
                <a:solidFill>
                  <a:schemeClr val="accent4">
                    <a:lumMod val="20000"/>
                    <a:lumOff val="80000"/>
                  </a:schemeClr>
                </a:solidFill>
              </a:rPr>
              <a:t>I will extol you, my God and King,</a:t>
            </a:r>
          </a:p>
          <a:p>
            <a:r>
              <a:rPr lang="en-US" sz="3600" dirty="0">
                <a:solidFill>
                  <a:schemeClr val="accent4">
                    <a:lumMod val="20000"/>
                    <a:lumOff val="80000"/>
                  </a:schemeClr>
                </a:solidFill>
              </a:rPr>
              <a:t>	and bless your name forever and ever.</a:t>
            </a:r>
          </a:p>
          <a:p>
            <a:r>
              <a:rPr lang="en-US" sz="3600" baseline="30000" dirty="0">
                <a:solidFill>
                  <a:schemeClr val="accent4">
                    <a:lumMod val="20000"/>
                    <a:lumOff val="80000"/>
                  </a:schemeClr>
                </a:solidFill>
              </a:rPr>
              <a:t>2</a:t>
            </a:r>
            <a:r>
              <a:rPr lang="en-US" sz="3600" dirty="0">
                <a:solidFill>
                  <a:schemeClr val="accent4">
                    <a:lumMod val="20000"/>
                    <a:lumOff val="80000"/>
                  </a:schemeClr>
                </a:solidFill>
              </a:rPr>
              <a:t> Every day I will bless you</a:t>
            </a:r>
          </a:p>
          <a:p>
            <a:r>
              <a:rPr lang="en-US" sz="3600" dirty="0">
                <a:solidFill>
                  <a:schemeClr val="accent4">
                    <a:lumMod val="20000"/>
                    <a:lumOff val="80000"/>
                  </a:schemeClr>
                </a:solidFill>
              </a:rPr>
              <a:t>	and praise your name forever and ever.</a:t>
            </a:r>
          </a:p>
          <a:p>
            <a:endParaRPr lang="en-US" sz="3600" dirty="0">
              <a:solidFill>
                <a:schemeClr val="bg1"/>
              </a:solidFill>
            </a:endParaRPr>
          </a:p>
          <a:p>
            <a:endParaRPr lang="en-US" sz="3600" dirty="0">
              <a:solidFill>
                <a:schemeClr val="bg1"/>
              </a:solidFill>
            </a:endParaRPr>
          </a:p>
          <a:p>
            <a:r>
              <a:rPr lang="en-US" sz="3600" dirty="0">
                <a:solidFill>
                  <a:schemeClr val="bg1"/>
                </a:solidFill>
              </a:rPr>
              <a:t>David declares the </a:t>
            </a:r>
            <a:r>
              <a:rPr lang="en-US" sz="3600" dirty="0">
                <a:solidFill>
                  <a:srgbClr val="FFFF00"/>
                </a:solidFill>
              </a:rPr>
              <a:t>first reason </a:t>
            </a:r>
            <a:r>
              <a:rPr lang="en-US" sz="3600" dirty="0">
                <a:solidFill>
                  <a:schemeClr val="bg1"/>
                </a:solidFill>
              </a:rPr>
              <a:t>for praising God…</a:t>
            </a:r>
          </a:p>
          <a:p>
            <a:endParaRPr lang="en-US" dirty="0"/>
          </a:p>
        </p:txBody>
      </p:sp>
      <p:sp>
        <p:nvSpPr>
          <p:cNvPr id="6" name="Title 5"/>
          <p:cNvSpPr>
            <a:spLocks noGrp="1"/>
          </p:cNvSpPr>
          <p:nvPr>
            <p:ph type="title"/>
          </p:nvPr>
        </p:nvSpPr>
        <p:spPr/>
        <p:txBody>
          <a:bodyPr/>
          <a:lstStyle/>
          <a:p>
            <a:pPr algn="ctr"/>
            <a:r>
              <a:rPr lang="en-US" b="1" dirty="0">
                <a:solidFill>
                  <a:srgbClr val="FFFF00"/>
                </a:solidFill>
              </a:rPr>
              <a:t>David’s Personal Call to Praise – vv. 1-2</a:t>
            </a:r>
          </a:p>
        </p:txBody>
      </p:sp>
    </p:spTree>
    <p:extLst>
      <p:ext uri="{BB962C8B-B14F-4D97-AF65-F5344CB8AC3E}">
        <p14:creationId xmlns:p14="http://schemas.microsoft.com/office/powerpoint/2010/main" val="12412475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xtBox 2"/>
          <p:cNvSpPr txBox="1"/>
          <p:nvPr/>
        </p:nvSpPr>
        <p:spPr>
          <a:xfrm>
            <a:off x="543141" y="550015"/>
            <a:ext cx="11302808" cy="7017306"/>
          </a:xfrm>
          <a:prstGeom prst="rect">
            <a:avLst/>
          </a:prstGeom>
          <a:noFill/>
        </p:spPr>
        <p:txBody>
          <a:bodyPr wrap="square" rtlCol="0">
            <a:spAutoFit/>
          </a:bodyPr>
          <a:lstStyle/>
          <a:p>
            <a:r>
              <a:rPr lang="en-US" sz="3600" baseline="30000" dirty="0">
                <a:solidFill>
                  <a:schemeClr val="accent4">
                    <a:lumMod val="20000"/>
                    <a:lumOff val="80000"/>
                  </a:schemeClr>
                </a:solidFill>
              </a:rPr>
              <a:t>3</a:t>
            </a:r>
            <a:r>
              <a:rPr lang="en-US" sz="3600" dirty="0">
                <a:solidFill>
                  <a:schemeClr val="accent4">
                    <a:lumMod val="20000"/>
                    <a:lumOff val="80000"/>
                  </a:schemeClr>
                </a:solidFill>
              </a:rPr>
              <a:t> Great is the LORD, and greatly to be praised,</a:t>
            </a:r>
          </a:p>
          <a:p>
            <a:r>
              <a:rPr lang="en-US" sz="3600" dirty="0">
                <a:solidFill>
                  <a:schemeClr val="accent4">
                    <a:lumMod val="20000"/>
                    <a:lumOff val="80000"/>
                  </a:schemeClr>
                </a:solidFill>
              </a:rPr>
              <a:t>	and his greatness is unsearchable.</a:t>
            </a:r>
            <a:endParaRPr lang="en-US" sz="3600" baseline="30000" dirty="0">
              <a:solidFill>
                <a:schemeClr val="accent4">
                  <a:lumMod val="20000"/>
                  <a:lumOff val="80000"/>
                </a:schemeClr>
              </a:solidFill>
            </a:endParaRPr>
          </a:p>
          <a:p>
            <a:r>
              <a:rPr lang="en-US" sz="3600" baseline="30000" dirty="0">
                <a:solidFill>
                  <a:schemeClr val="accent4">
                    <a:lumMod val="20000"/>
                    <a:lumOff val="80000"/>
                  </a:schemeClr>
                </a:solidFill>
              </a:rPr>
              <a:t>4</a:t>
            </a:r>
            <a:r>
              <a:rPr lang="en-US" sz="3600" dirty="0">
                <a:solidFill>
                  <a:schemeClr val="accent4">
                    <a:lumMod val="20000"/>
                    <a:lumOff val="80000"/>
                  </a:schemeClr>
                </a:solidFill>
              </a:rPr>
              <a:t> One generation shall commend your works to another,</a:t>
            </a:r>
          </a:p>
          <a:p>
            <a:r>
              <a:rPr lang="en-US" sz="3600" dirty="0">
                <a:solidFill>
                  <a:schemeClr val="accent4">
                    <a:lumMod val="20000"/>
                    <a:lumOff val="80000"/>
                  </a:schemeClr>
                </a:solidFill>
              </a:rPr>
              <a:t>	and shall declare your mighty acts.</a:t>
            </a:r>
          </a:p>
          <a:p>
            <a:r>
              <a:rPr lang="en-US" sz="3600" baseline="30000" dirty="0">
                <a:solidFill>
                  <a:schemeClr val="accent4">
                    <a:lumMod val="20000"/>
                    <a:lumOff val="80000"/>
                  </a:schemeClr>
                </a:solidFill>
              </a:rPr>
              <a:t>5</a:t>
            </a:r>
            <a:r>
              <a:rPr lang="en-US" sz="3600" dirty="0">
                <a:solidFill>
                  <a:schemeClr val="accent4">
                    <a:lumMod val="20000"/>
                    <a:lumOff val="80000"/>
                  </a:schemeClr>
                </a:solidFill>
              </a:rPr>
              <a:t> On the glorious splendor of your majesty,</a:t>
            </a:r>
          </a:p>
          <a:p>
            <a:r>
              <a:rPr lang="en-US" sz="3600" dirty="0">
                <a:solidFill>
                  <a:schemeClr val="accent4">
                    <a:lumMod val="20000"/>
                    <a:lumOff val="80000"/>
                  </a:schemeClr>
                </a:solidFill>
              </a:rPr>
              <a:t>	and on your wondrous works, I will meditate.</a:t>
            </a:r>
          </a:p>
          <a:p>
            <a:r>
              <a:rPr lang="en-US" sz="3600" baseline="30000" dirty="0">
                <a:solidFill>
                  <a:schemeClr val="accent4">
                    <a:lumMod val="20000"/>
                    <a:lumOff val="80000"/>
                  </a:schemeClr>
                </a:solidFill>
              </a:rPr>
              <a:t>6</a:t>
            </a:r>
            <a:r>
              <a:rPr lang="en-US" sz="3600" dirty="0">
                <a:solidFill>
                  <a:schemeClr val="accent4">
                    <a:lumMod val="20000"/>
                    <a:lumOff val="80000"/>
                  </a:schemeClr>
                </a:solidFill>
              </a:rPr>
              <a:t> They shall speak of the might of your awesome deeds,</a:t>
            </a:r>
          </a:p>
          <a:p>
            <a:r>
              <a:rPr lang="en-US" sz="3600" dirty="0">
                <a:solidFill>
                  <a:schemeClr val="accent4">
                    <a:lumMod val="20000"/>
                    <a:lumOff val="80000"/>
                  </a:schemeClr>
                </a:solidFill>
              </a:rPr>
              <a:t>	and I will declare your greatness…</a:t>
            </a:r>
          </a:p>
          <a:p>
            <a:r>
              <a:rPr lang="en-US" sz="3600" baseline="30000" dirty="0">
                <a:solidFill>
                  <a:schemeClr val="accent4">
                    <a:lumMod val="20000"/>
                    <a:lumOff val="80000"/>
                  </a:schemeClr>
                </a:solidFill>
              </a:rPr>
              <a:t>13</a:t>
            </a:r>
            <a:r>
              <a:rPr lang="en-US" sz="3600" dirty="0">
                <a:solidFill>
                  <a:schemeClr val="accent4">
                    <a:lumMod val="20000"/>
                    <a:lumOff val="80000"/>
                  </a:schemeClr>
                </a:solidFill>
              </a:rPr>
              <a:t> Your kingdom is an everlasting kingdom, and your </a:t>
            </a:r>
          </a:p>
          <a:p>
            <a:r>
              <a:rPr lang="en-US" sz="3600" dirty="0">
                <a:solidFill>
                  <a:schemeClr val="accent4">
                    <a:lumMod val="20000"/>
                    <a:lumOff val="80000"/>
                  </a:schemeClr>
                </a:solidFill>
              </a:rPr>
              <a:t>         dominion endures throughout all generations.</a:t>
            </a:r>
          </a:p>
          <a:p>
            <a:endParaRPr lang="en-US" sz="3600" dirty="0">
              <a:solidFill>
                <a:schemeClr val="accent4">
                  <a:lumMod val="20000"/>
                  <a:lumOff val="80000"/>
                </a:schemeClr>
              </a:solidFill>
            </a:endParaRPr>
          </a:p>
          <a:p>
            <a:endParaRPr lang="en-US" sz="3600" dirty="0">
              <a:solidFill>
                <a:schemeClr val="bg1"/>
              </a:solidFill>
            </a:endParaRPr>
          </a:p>
          <a:p>
            <a:endParaRPr lang="en-US" dirty="0"/>
          </a:p>
        </p:txBody>
      </p:sp>
    </p:spTree>
    <p:extLst>
      <p:ext uri="{BB962C8B-B14F-4D97-AF65-F5344CB8AC3E}">
        <p14:creationId xmlns:p14="http://schemas.microsoft.com/office/powerpoint/2010/main" val="5460012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807</TotalTime>
  <Words>1096</Words>
  <Application>Microsoft Macintosh PowerPoint</Application>
  <PresentationFormat>Widescreen</PresentationFormat>
  <Paragraphs>104</Paragraphs>
  <Slides>21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David’s Call to the COVID-19 Generation Key Observations on Psalm 145</vt:lpstr>
      <vt:lpstr>David’s Call to the COVID-19 Generation Three Questions to Answer from Psalm 145</vt:lpstr>
      <vt:lpstr>David’s Personal Call to Praise – vv. 1-2</vt:lpstr>
      <vt:lpstr>PowerPoint Presentation</vt:lpstr>
      <vt:lpstr>The Sovereignty of God</vt:lpstr>
      <vt:lpstr>The Goodness of God – vv. 7-13</vt:lpstr>
      <vt:lpstr>PowerPoint Presentation</vt:lpstr>
      <vt:lpstr>The Goodness of God</vt:lpstr>
      <vt:lpstr>The Faithful Care of God – vv. 13b-20</vt:lpstr>
      <vt:lpstr>PowerPoint Presentation</vt:lpstr>
      <vt:lpstr>The Faithfulness &amp; Care of God</vt:lpstr>
      <vt:lpstr>David’s Invitation for Us to Praise God – v. 21</vt:lpstr>
      <vt:lpstr>David’s Assignments for Us Today</vt:lpstr>
      <vt:lpstr>David’s Assignments for Us Today</vt:lpstr>
      <vt:lpstr>David’s Assignments for Us Today</vt:lpstr>
      <vt:lpstr>Praise the Lord by The Imperials (1979)</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 Seitz</dc:creator>
  <cp:lastModifiedBy>Microsoft Office User</cp:lastModifiedBy>
  <cp:revision>41</cp:revision>
  <dcterms:created xsi:type="dcterms:W3CDTF">2020-07-07T19:51:29Z</dcterms:created>
  <dcterms:modified xsi:type="dcterms:W3CDTF">2020-07-12T13:11:06Z</dcterms:modified>
</cp:coreProperties>
</file>