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62" d="100"/>
          <a:sy n="62" d="100"/>
        </p:scale>
        <p:origin x="6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25768" indent="-390768" algn="ctr">
              <a:spcBef>
                <a:spcPts val="0"/>
              </a:spcBef>
              <a:defRPr sz="3200" i="1"/>
            </a:lvl2pPr>
            <a:lvl3pPr marL="1660768" indent="-390768" algn="ctr">
              <a:spcBef>
                <a:spcPts val="0"/>
              </a:spcBef>
              <a:defRPr sz="3200" i="1"/>
            </a:lvl3pPr>
            <a:lvl4pPr marL="2295768" indent="-390768" algn="ctr">
              <a:spcBef>
                <a:spcPts val="0"/>
              </a:spcBef>
              <a:defRPr sz="3200" i="1"/>
            </a:lvl4pPr>
            <a:lvl5pPr marL="2930768" indent="-390768"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21"/>
          </p:nvPr>
        </p:nvSpPr>
        <p:spPr>
          <a:xfrm>
            <a:off x="2387600" y="6076950"/>
            <a:ext cx="19621500" cy="825500"/>
          </a:xfrm>
          <a:prstGeom prst="rect">
            <a:avLst/>
          </a:prstGeom>
        </p:spPr>
        <p:txBody>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6" y="-393700"/>
            <a:ext cx="18135605"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5pPr>
      <a:lvl6pPr marL="3761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6pPr>
      <a:lvl7pPr marL="4396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7pPr>
      <a:lvl8pPr marL="5031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8pPr>
      <a:lvl9pPr marL="5666152" marR="0" indent="-586152"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benjamin-davies-JrZ1yE1PjQ0-unsplash.jpg" descr="benjamin-davies-JrZ1yE1PjQ0-unsplash.jpg"/>
          <p:cNvPicPr>
            <a:picLocks noChangeAspect="1"/>
          </p:cNvPicPr>
          <p:nvPr/>
        </p:nvPicPr>
        <p:blipFill>
          <a:blip r:embed="rId2">
            <a:extLst/>
          </a:blip>
          <a:stretch>
            <a:fillRect/>
          </a:stretch>
        </p:blipFill>
        <p:spPr>
          <a:xfrm>
            <a:off x="13209" y="-318294"/>
            <a:ext cx="24384004" cy="16257681"/>
          </a:xfrm>
          <a:prstGeom prst="rect">
            <a:avLst/>
          </a:prstGeom>
          <a:ln w="12700">
            <a:miter lim="400000"/>
          </a:ln>
        </p:spPr>
      </p:pic>
      <p:sp>
        <p:nvSpPr>
          <p:cNvPr id="120" name="Living in Light of His Soon Return"/>
          <p:cNvSpPr txBox="1">
            <a:spLocks noGrp="1"/>
          </p:cNvSpPr>
          <p:nvPr>
            <p:ph type="ctrTitle"/>
          </p:nvPr>
        </p:nvSpPr>
        <p:spPr>
          <a:xfrm>
            <a:off x="-530063" y="-266700"/>
            <a:ext cx="23410208" cy="4648200"/>
          </a:xfrm>
          <a:prstGeom prst="rect">
            <a:avLst/>
          </a:prstGeom>
        </p:spPr>
        <p:txBody>
          <a:bodyPr/>
          <a:lstStyle/>
          <a:p>
            <a:pPr defTabSz="726440">
              <a:defRPr sz="9800" b="1">
                <a:solidFill>
                  <a:srgbClr val="FFFFFF"/>
                </a:solidFill>
                <a:latin typeface="+mj-lt"/>
                <a:ea typeface="+mj-ea"/>
                <a:cs typeface="+mj-cs"/>
                <a:sym typeface="Helvetica Neue"/>
              </a:defRPr>
            </a:pPr>
            <a:r>
              <a:t>Living in Light of His Soon Return : </a:t>
            </a:r>
          </a:p>
          <a:p>
            <a:pPr defTabSz="726440">
              <a:defRPr sz="9800" b="1">
                <a:solidFill>
                  <a:srgbClr val="FFFFFF"/>
                </a:solidFill>
                <a:latin typeface="+mj-lt"/>
                <a:ea typeface="+mj-ea"/>
                <a:cs typeface="+mj-cs"/>
                <a:sym typeface="Helvetica Neue"/>
              </a:defRPr>
            </a:pPr>
            <a:r>
              <a:t>8 Principles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60"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61" name="HE WILL ESTABLISH THE LONG-AWAITED KINGDOM"/>
          <p:cNvSpPr txBox="1">
            <a:spLocks noGrp="1"/>
          </p:cNvSpPr>
          <p:nvPr>
            <p:ph type="body" sz="half" idx="1"/>
          </p:nvPr>
        </p:nvSpPr>
        <p:spPr>
          <a:xfrm>
            <a:off x="1190498" y="3149600"/>
            <a:ext cx="10223501" cy="9296400"/>
          </a:xfrm>
          <a:prstGeom prst="rect">
            <a:avLst/>
          </a:prstGeom>
        </p:spPr>
        <p:txBody>
          <a:bodyPr/>
          <a:lstStyle/>
          <a:p>
            <a:pPr marL="0" indent="0">
              <a:buSzTx/>
              <a:buNone/>
              <a:defRPr sz="4800" b="1"/>
            </a:pPr>
            <a:r>
              <a:t>HE WILL ESTABLISH THE LONG-AWAITED KINGDOM </a:t>
            </a:r>
          </a:p>
          <a:p>
            <a:pPr marL="0" indent="0">
              <a:buSzTx/>
              <a:buNone/>
              <a:defRPr sz="4800"/>
            </a:pPr>
            <a:r>
              <a:t> “His dominion is an everlasting dominion that will not pass away, and his kingdom is one that will not be destroyed.” - Dan. 7:14</a:t>
            </a:r>
          </a:p>
        </p:txBody>
      </p:sp>
      <p:sp>
        <p:nvSpPr>
          <p:cNvPr id="3" name="Picture Placeholder 2">
            <a:extLst>
              <a:ext uri="{FF2B5EF4-FFF2-40B4-BE49-F238E27FC236}">
                <a16:creationId xmlns:a16="http://schemas.microsoft.com/office/drawing/2014/main" id="{7110FB39-C7AE-7742-8709-BCBBE856155B}"/>
              </a:ext>
            </a:extLst>
          </p:cNvPr>
          <p:cNvSpPr>
            <a:spLocks noGrp="1"/>
          </p:cNvSpPr>
          <p:nvPr>
            <p:ph type="pic" sz="half" idx="21"/>
          </p:nvPr>
        </p:nvSpPr>
        <p:spPr/>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64"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65" name="HE WILL RESORE ISRAEL: SPIRITUALLY, POLITICALLY &amp; GEOGRAPHICALLY"/>
          <p:cNvSpPr txBox="1">
            <a:spLocks noGrp="1"/>
          </p:cNvSpPr>
          <p:nvPr>
            <p:ph type="body" sz="half" idx="1"/>
          </p:nvPr>
        </p:nvSpPr>
        <p:spPr>
          <a:prstGeom prst="rect">
            <a:avLst/>
          </a:prstGeom>
        </p:spPr>
        <p:txBody>
          <a:bodyPr/>
          <a:lstStyle/>
          <a:p>
            <a:pPr marL="0" indent="0">
              <a:buSzTx/>
              <a:buNone/>
              <a:defRPr sz="4800" b="1"/>
            </a:pPr>
            <a:r>
              <a:t>HE WILL RESORE ISRAEL: SPIRITUALLY, POLITICALLY &amp; GEOGRAPHICALLY  </a:t>
            </a:r>
          </a:p>
          <a:p>
            <a:pPr marL="0" indent="0">
              <a:buSzTx/>
              <a:buNone/>
              <a:defRPr sz="4800"/>
            </a:pPr>
            <a:r>
              <a:t>Isaiah 62:1-7</a:t>
            </a:r>
          </a:p>
        </p:txBody>
      </p:sp>
      <p:sp>
        <p:nvSpPr>
          <p:cNvPr id="3" name="Picture Placeholder 2">
            <a:extLst>
              <a:ext uri="{FF2B5EF4-FFF2-40B4-BE49-F238E27FC236}">
                <a16:creationId xmlns:a16="http://schemas.microsoft.com/office/drawing/2014/main" id="{139A6A11-2929-6249-99DB-E5D39B7385EB}"/>
              </a:ext>
            </a:extLst>
          </p:cNvPr>
          <p:cNvSpPr>
            <a:spLocks noGrp="1"/>
          </p:cNvSpPr>
          <p:nvPr>
            <p:ph type="pic" sz="half" idx="21"/>
          </p:nvPr>
        </p:nvSpPr>
        <p:spPr/>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69" name="What do we do now?"/>
          <p:cNvSpPr txBox="1">
            <a:spLocks noGrp="1"/>
          </p:cNvSpPr>
          <p:nvPr>
            <p:ph type="body" sz="quarter" idx="1"/>
          </p:nvPr>
        </p:nvSpPr>
        <p:spPr>
          <a:xfrm>
            <a:off x="3213644" y="6032413"/>
            <a:ext cx="10223501" cy="3530775"/>
          </a:xfrm>
          <a:prstGeom prst="rect">
            <a:avLst/>
          </a:prstGeom>
        </p:spPr>
        <p:txBody>
          <a:bodyPr/>
          <a:lstStyle>
            <a:lvl1pPr marL="0" indent="0">
              <a:buSzTx/>
              <a:buNone/>
              <a:defRPr sz="6700" b="1"/>
            </a:lvl1pPr>
          </a:lstStyle>
          <a:p>
            <a:r>
              <a:t>So What? </a:t>
            </a:r>
          </a:p>
        </p:txBody>
      </p:sp>
      <p:sp>
        <p:nvSpPr>
          <p:cNvPr id="3" name="Picture Placeholder 2">
            <a:extLst>
              <a:ext uri="{FF2B5EF4-FFF2-40B4-BE49-F238E27FC236}">
                <a16:creationId xmlns:a16="http://schemas.microsoft.com/office/drawing/2014/main" id="{C63D0F15-5A3F-5F4D-BBE5-90488D4BD301}"/>
              </a:ext>
            </a:extLst>
          </p:cNvPr>
          <p:cNvSpPr>
            <a:spLocks noGrp="1"/>
          </p:cNvSpPr>
          <p:nvPr>
            <p:ph type="pic" sz="half" idx="21"/>
          </p:nvPr>
        </p:nvSpPr>
        <p:spPr/>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 </a:t>
            </a:r>
          </a:p>
        </p:txBody>
      </p:sp>
      <p:sp>
        <p:nvSpPr>
          <p:cNvPr id="173" name="Principle #1: We are to witness for the Lord…"/>
          <p:cNvSpPr txBox="1">
            <a:spLocks noGrp="1"/>
          </p:cNvSpPr>
          <p:nvPr>
            <p:ph type="body" sz="half" idx="1"/>
          </p:nvPr>
        </p:nvSpPr>
        <p:spPr>
          <a:xfrm>
            <a:off x="884435" y="2423861"/>
            <a:ext cx="11853234" cy="10614230"/>
          </a:xfrm>
          <a:prstGeom prst="rect">
            <a:avLst/>
          </a:prstGeom>
        </p:spPr>
        <p:txBody>
          <a:bodyPr/>
          <a:lstStyle/>
          <a:p>
            <a:pPr marL="0" indent="0">
              <a:buSzTx/>
              <a:buNone/>
              <a:defRPr sz="4200" b="1"/>
            </a:pPr>
            <a:r>
              <a:t>Principle #1: We are to witness for the Lord</a:t>
            </a:r>
            <a:r>
              <a:rPr b="0"/>
              <a:t> </a:t>
            </a:r>
          </a:p>
          <a:p>
            <a:pPr marL="0" indent="0">
              <a:buSzTx/>
              <a:buNone/>
              <a:defRPr sz="4200"/>
            </a:pPr>
            <a:r>
              <a:t>Then He said to them all, “If anyone wants to come with Me, he must deny himself, take up his cross daily, and follow Me.</a:t>
            </a:r>
            <a:r>
              <a:rPr b="1">
                <a:latin typeface="Arial"/>
                <a:ea typeface="Arial"/>
                <a:cs typeface="Arial"/>
                <a:sym typeface="Arial"/>
              </a:rPr>
              <a:t> </a:t>
            </a:r>
            <a:r>
              <a:t>For whoever wants to save his life will lose it, but whoever loses his life because of Me will save it. What is a man benefited if he gains the whole world, yet loses or forfeits himself? </a:t>
            </a:r>
            <a:r>
              <a:rPr b="1"/>
              <a:t>For whoever is ashamed of Me and My words, the Son of Man will be ashamed of him when He comes in His glory and that of the Father and the holy angels.”</a:t>
            </a:r>
            <a:r>
              <a:t> </a:t>
            </a:r>
          </a:p>
          <a:p>
            <a:pPr marL="0" indent="0">
              <a:buSzTx/>
              <a:buNone/>
              <a:defRPr sz="4200"/>
            </a:pPr>
            <a:r>
              <a:t>-Luke 9:23-26</a:t>
            </a:r>
          </a:p>
        </p:txBody>
      </p:sp>
      <p:sp>
        <p:nvSpPr>
          <p:cNvPr id="3" name="Picture Placeholder 2">
            <a:extLst>
              <a:ext uri="{FF2B5EF4-FFF2-40B4-BE49-F238E27FC236}">
                <a16:creationId xmlns:a16="http://schemas.microsoft.com/office/drawing/2014/main" id="{7BB2742D-A9C7-9F4D-BD16-578B33F9B12C}"/>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77" name="Principle #2: We are to earnestly desire His return…"/>
          <p:cNvSpPr txBox="1">
            <a:spLocks noGrp="1"/>
          </p:cNvSpPr>
          <p:nvPr>
            <p:ph type="body" sz="half" idx="1"/>
          </p:nvPr>
        </p:nvSpPr>
        <p:spPr>
          <a:xfrm>
            <a:off x="942848" y="2824261"/>
            <a:ext cx="11300422" cy="10741423"/>
          </a:xfrm>
          <a:prstGeom prst="rect">
            <a:avLst/>
          </a:prstGeom>
        </p:spPr>
        <p:txBody>
          <a:bodyPr/>
          <a:lstStyle/>
          <a:p>
            <a:pPr marL="0" indent="0" defTabSz="744930">
              <a:spcBef>
                <a:spcPts val="4000"/>
              </a:spcBef>
              <a:buSzTx/>
              <a:buNone/>
              <a:defRPr sz="4200" b="1"/>
            </a:pPr>
            <a:r>
              <a:t>Principle #2:</a:t>
            </a:r>
            <a:r>
              <a:rPr b="0"/>
              <a:t> </a:t>
            </a:r>
            <a:r>
              <a:t>We are to earnestly desire His return</a:t>
            </a:r>
            <a:r>
              <a:rPr b="0"/>
              <a:t>                                                                                                                               </a:t>
            </a:r>
          </a:p>
          <a:p>
            <a:pPr marL="0" lvl="1" indent="412576" defTabSz="744930">
              <a:spcBef>
                <a:spcPts val="4000"/>
              </a:spcBef>
              <a:buSzTx/>
              <a:buNone/>
              <a:defRPr sz="4200"/>
            </a:pPr>
            <a:r>
              <a:t>“But the Day of the Lord will come like a thief; on that day the heavens will pass away with a loud noise, the elements will burn and be dissolved, and the earth and the works on it will be disclosed. </a:t>
            </a:r>
            <a:r>
              <a:rPr b="1"/>
              <a:t>Since all these things are to be destroyed in this way, it is clear what sort of people you should be in holy conduct and as you wait for and earnestly desire the coming  of the day of God.</a:t>
            </a:r>
            <a:r>
              <a:t> The heavens will be on fire and be dissolved because of it, and the elements will melt with the heat.” </a:t>
            </a:r>
          </a:p>
          <a:p>
            <a:pPr marL="0" lvl="1" indent="412576" defTabSz="744930">
              <a:spcBef>
                <a:spcPts val="4000"/>
              </a:spcBef>
              <a:buSzTx/>
              <a:buNone/>
              <a:defRPr sz="4200"/>
            </a:pPr>
            <a:r>
              <a:t>- 1 Peter 3:10-11</a:t>
            </a:r>
          </a:p>
        </p:txBody>
      </p:sp>
      <p:sp>
        <p:nvSpPr>
          <p:cNvPr id="3" name="Picture Placeholder 2">
            <a:extLst>
              <a:ext uri="{FF2B5EF4-FFF2-40B4-BE49-F238E27FC236}">
                <a16:creationId xmlns:a16="http://schemas.microsoft.com/office/drawing/2014/main" id="{98B6D0D8-66A4-E241-80FD-7D893A753751}"/>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81" name="Principle #3: We Are to Put off the Flesh:…"/>
          <p:cNvSpPr txBox="1">
            <a:spLocks noGrp="1"/>
          </p:cNvSpPr>
          <p:nvPr>
            <p:ph type="body" sz="half" idx="1"/>
          </p:nvPr>
        </p:nvSpPr>
        <p:spPr>
          <a:xfrm>
            <a:off x="823317" y="2821879"/>
            <a:ext cx="11089283" cy="9624122"/>
          </a:xfrm>
          <a:prstGeom prst="rect">
            <a:avLst/>
          </a:prstGeom>
        </p:spPr>
        <p:txBody>
          <a:bodyPr/>
          <a:lstStyle/>
          <a:p>
            <a:pPr marL="0" indent="0" defTabSz="712653">
              <a:spcBef>
                <a:spcPts val="3800"/>
              </a:spcBef>
              <a:buSzTx/>
              <a:buNone/>
              <a:defRPr sz="3900" b="1"/>
            </a:pPr>
            <a:r>
              <a:t>Principle #3: We Are to Put off the Flesh</a:t>
            </a:r>
          </a:p>
          <a:p>
            <a:pPr marL="0" indent="0" defTabSz="712653">
              <a:spcBef>
                <a:spcPts val="3800"/>
              </a:spcBef>
              <a:buSzTx/>
              <a:buNone/>
              <a:defRPr sz="3900" b="1">
                <a:latin typeface="Arial"/>
                <a:ea typeface="Arial"/>
                <a:cs typeface="Arial"/>
                <a:sym typeface="Arial"/>
              </a:defRPr>
            </a:pPr>
            <a:r>
              <a:t> </a:t>
            </a:r>
            <a:r>
              <a:rPr b="0"/>
              <a:t>“</a:t>
            </a:r>
            <a:r>
              <a:rPr b="0">
                <a:latin typeface="+mj-lt"/>
                <a:ea typeface="+mj-ea"/>
                <a:cs typeface="+mj-cs"/>
                <a:sym typeface="Helvetica Neue"/>
              </a:rPr>
              <a:t>Besides this, knowing the time, it is already the hour for you to wake up from sleep, </a:t>
            </a:r>
            <a:r>
              <a:rPr>
                <a:latin typeface="+mj-lt"/>
                <a:ea typeface="+mj-ea"/>
                <a:cs typeface="+mj-cs"/>
                <a:sym typeface="Helvetica Neue"/>
              </a:rPr>
              <a:t>for now our salvation is nearer than when we first believed. The night is nearly over, and the daylight is near,</a:t>
            </a:r>
            <a:r>
              <a:rPr b="0">
                <a:latin typeface="+mj-lt"/>
                <a:ea typeface="+mj-ea"/>
                <a:cs typeface="+mj-cs"/>
                <a:sym typeface="Helvetica Neue"/>
              </a:rPr>
              <a:t> so let us discard the deeds of darkness and put on the armor of light. Let us walk with decency, as in the daylight: not in carousing and drunkenness; not in sexual impurity and promiscuity; not in quarreling and jealousy. </a:t>
            </a:r>
            <a:r>
              <a:rPr>
                <a:latin typeface="+mj-lt"/>
                <a:ea typeface="+mj-ea"/>
                <a:cs typeface="+mj-cs"/>
                <a:sym typeface="Helvetica Neue"/>
              </a:rPr>
              <a:t>But put on the Lord Jesus Christ, and make no plans to satisfy the fleshly desires.”</a:t>
            </a:r>
            <a:r>
              <a:rPr b="0">
                <a:latin typeface="+mj-lt"/>
                <a:ea typeface="+mj-ea"/>
                <a:cs typeface="+mj-cs"/>
                <a:sym typeface="Helvetica Neue"/>
              </a:rPr>
              <a:t> </a:t>
            </a:r>
          </a:p>
          <a:p>
            <a:pPr marL="0" indent="0" defTabSz="712653">
              <a:spcBef>
                <a:spcPts val="3800"/>
              </a:spcBef>
              <a:buSzTx/>
              <a:buNone/>
              <a:defRPr sz="3900"/>
            </a:pPr>
            <a:r>
              <a:t>- Romans 13:11-12</a:t>
            </a:r>
          </a:p>
        </p:txBody>
      </p:sp>
      <p:sp>
        <p:nvSpPr>
          <p:cNvPr id="3" name="Picture Placeholder 2">
            <a:extLst>
              <a:ext uri="{FF2B5EF4-FFF2-40B4-BE49-F238E27FC236}">
                <a16:creationId xmlns:a16="http://schemas.microsoft.com/office/drawing/2014/main" id="{C7438657-21DC-EB41-9788-86091EBACCCA}"/>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85" name="Principle #4: We are to Steward our Resources Well:…"/>
          <p:cNvSpPr txBox="1">
            <a:spLocks noGrp="1"/>
          </p:cNvSpPr>
          <p:nvPr>
            <p:ph type="body" sz="quarter" idx="1"/>
          </p:nvPr>
        </p:nvSpPr>
        <p:spPr>
          <a:xfrm>
            <a:off x="1594128" y="4566849"/>
            <a:ext cx="10223501" cy="5077486"/>
          </a:xfrm>
          <a:prstGeom prst="rect">
            <a:avLst/>
          </a:prstGeom>
        </p:spPr>
        <p:txBody>
          <a:bodyPr/>
          <a:lstStyle/>
          <a:p>
            <a:pPr marL="0" indent="0">
              <a:buSzTx/>
              <a:buNone/>
              <a:defRPr sz="4400" b="1"/>
            </a:pPr>
            <a:r>
              <a:t>Principle #4: We are to Steward our Resources Well</a:t>
            </a:r>
          </a:p>
          <a:p>
            <a:pPr marL="0" indent="0">
              <a:buSzTx/>
              <a:buNone/>
              <a:defRPr sz="4400"/>
            </a:pPr>
            <a:r>
              <a:t>Luke 19:11-27</a:t>
            </a:r>
          </a:p>
        </p:txBody>
      </p:sp>
      <p:sp>
        <p:nvSpPr>
          <p:cNvPr id="3" name="Picture Placeholder 2">
            <a:extLst>
              <a:ext uri="{FF2B5EF4-FFF2-40B4-BE49-F238E27FC236}">
                <a16:creationId xmlns:a16="http://schemas.microsoft.com/office/drawing/2014/main" id="{4587E6E9-12A5-1F48-9DBD-B2AAF3FE1D04}"/>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89" name="Principle #5: We are Look and wait for Messiah.…"/>
          <p:cNvSpPr txBox="1">
            <a:spLocks noGrp="1"/>
          </p:cNvSpPr>
          <p:nvPr>
            <p:ph type="body" sz="half" idx="1"/>
          </p:nvPr>
        </p:nvSpPr>
        <p:spPr>
          <a:xfrm>
            <a:off x="753069" y="2989360"/>
            <a:ext cx="11159532" cy="9456640"/>
          </a:xfrm>
          <a:prstGeom prst="rect">
            <a:avLst/>
          </a:prstGeom>
        </p:spPr>
        <p:txBody>
          <a:bodyPr/>
          <a:lstStyle/>
          <a:p>
            <a:pPr marL="0" indent="0" defTabSz="734694">
              <a:spcBef>
                <a:spcPts val="4000"/>
              </a:spcBef>
              <a:buSzTx/>
              <a:buNone/>
              <a:defRPr sz="3900" b="1"/>
            </a:pPr>
            <a:r>
              <a:t>Principle #5: We are look and wait for Messiah                                                                        </a:t>
            </a:r>
          </a:p>
          <a:p>
            <a:pPr marL="0" indent="0" defTabSz="734694">
              <a:spcBef>
                <a:spcPts val="4000"/>
              </a:spcBef>
              <a:buSzTx/>
              <a:buNone/>
              <a:defRPr sz="3900" b="1"/>
            </a:pPr>
            <a:endParaRPr/>
          </a:p>
          <a:p>
            <a:pPr marL="0" indent="0" defTabSz="406908">
              <a:spcBef>
                <a:spcPts val="0"/>
              </a:spcBef>
              <a:buSzTx/>
              <a:buNone/>
              <a:defRPr sz="3900" b="1">
                <a:latin typeface="Arial"/>
                <a:ea typeface="Arial"/>
                <a:cs typeface="Arial"/>
                <a:sym typeface="Arial"/>
              </a:defRPr>
            </a:pPr>
            <a:r>
              <a:t>“</a:t>
            </a:r>
            <a:r>
              <a:rPr b="0">
                <a:latin typeface="+mj-lt"/>
                <a:ea typeface="+mj-ea"/>
                <a:cs typeface="+mj-cs"/>
                <a:sym typeface="Helvetica Neue"/>
              </a:rPr>
              <a:t>For the Lord’s message rang out from you, not only in Macedonia and Achaia, but in every place that your faith in God has gone out. Therefore, we don’t need to say anything,</a:t>
            </a:r>
            <a:r>
              <a:t> </a:t>
            </a:r>
            <a:r>
              <a:rPr b="0">
                <a:latin typeface="+mj-lt"/>
                <a:ea typeface="+mj-ea"/>
                <a:cs typeface="+mj-cs"/>
                <a:sym typeface="Helvetica Neue"/>
              </a:rPr>
              <a:t>for they themselves report what kind of reception we had from you: how you turned to God from idols to serve the living and true God </a:t>
            </a:r>
            <a:r>
              <a:rPr>
                <a:latin typeface="+mj-lt"/>
                <a:ea typeface="+mj-ea"/>
                <a:cs typeface="+mj-cs"/>
                <a:sym typeface="Helvetica Neue"/>
              </a:rPr>
              <a:t>and to wait for His Son from heaven, whom He raised from the dead—Jesus, who rescues us from the coming wrath.”</a:t>
            </a:r>
          </a:p>
          <a:p>
            <a:pPr marL="0" indent="0" defTabSz="406908">
              <a:spcBef>
                <a:spcPts val="0"/>
              </a:spcBef>
              <a:buSzTx/>
              <a:buNone/>
              <a:defRPr sz="3900"/>
            </a:pPr>
            <a:endParaRPr>
              <a:latin typeface="+mj-lt"/>
              <a:ea typeface="+mj-ea"/>
              <a:cs typeface="+mj-cs"/>
              <a:sym typeface="Helvetica Neue"/>
            </a:endParaRPr>
          </a:p>
          <a:p>
            <a:pPr marL="0" indent="0" defTabSz="406908">
              <a:spcBef>
                <a:spcPts val="0"/>
              </a:spcBef>
              <a:buSzTx/>
              <a:buNone/>
              <a:defRPr sz="3900"/>
            </a:pPr>
            <a:r>
              <a:t>- 1 Thess. 1:8-10</a:t>
            </a:r>
          </a:p>
        </p:txBody>
      </p:sp>
      <p:sp>
        <p:nvSpPr>
          <p:cNvPr id="3" name="Picture Placeholder 2">
            <a:extLst>
              <a:ext uri="{FF2B5EF4-FFF2-40B4-BE49-F238E27FC236}">
                <a16:creationId xmlns:a16="http://schemas.microsoft.com/office/drawing/2014/main" id="{43341761-5F0D-924E-A96B-6ED00E779DA3}"/>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93" name="Principle #6: We are to exercise patience:…"/>
          <p:cNvSpPr txBox="1">
            <a:spLocks noGrp="1"/>
          </p:cNvSpPr>
          <p:nvPr>
            <p:ph type="body" sz="half" idx="1"/>
          </p:nvPr>
        </p:nvSpPr>
        <p:spPr>
          <a:xfrm>
            <a:off x="824110" y="3019921"/>
            <a:ext cx="11088490" cy="9426079"/>
          </a:xfrm>
          <a:prstGeom prst="rect">
            <a:avLst/>
          </a:prstGeom>
        </p:spPr>
        <p:txBody>
          <a:bodyPr/>
          <a:lstStyle/>
          <a:p>
            <a:pPr marL="0" indent="0">
              <a:buSzTx/>
              <a:buNone/>
              <a:defRPr sz="4400" b="1"/>
            </a:pPr>
            <a:r>
              <a:t>Principle #6: We are to exercise patience</a:t>
            </a:r>
          </a:p>
          <a:p>
            <a:pPr marL="0" indent="0">
              <a:buSzTx/>
              <a:buNone/>
              <a:defRPr sz="4400" b="1">
                <a:latin typeface="Arial"/>
                <a:ea typeface="Arial"/>
                <a:cs typeface="Arial"/>
                <a:sym typeface="Arial"/>
              </a:defRPr>
            </a:pPr>
            <a:r>
              <a:t>“</a:t>
            </a:r>
            <a:r>
              <a:rPr b="0">
                <a:latin typeface="+mj-lt"/>
                <a:ea typeface="+mj-ea"/>
                <a:cs typeface="+mj-cs"/>
                <a:sym typeface="Helvetica Neue"/>
              </a:rPr>
              <a:t>Therefore, brothers, </a:t>
            </a:r>
            <a:r>
              <a:rPr>
                <a:latin typeface="+mj-lt"/>
                <a:ea typeface="+mj-ea"/>
                <a:cs typeface="+mj-cs"/>
                <a:sym typeface="Helvetica Neue"/>
              </a:rPr>
              <a:t>be patient until the Lord’s coming.</a:t>
            </a:r>
            <a:r>
              <a:rPr b="0">
                <a:latin typeface="+mj-lt"/>
                <a:ea typeface="+mj-ea"/>
                <a:cs typeface="+mj-cs"/>
                <a:sym typeface="Helvetica Neue"/>
              </a:rPr>
              <a:t> See how the farmer waits for the precious fruit of the earth and is patient with it until it receives the early and the late rains. You also must be patient. Strengthen your hearts, because the Lord’s coming is near.”</a:t>
            </a:r>
          </a:p>
          <a:p>
            <a:pPr marL="0" indent="0">
              <a:buSzTx/>
              <a:buNone/>
              <a:defRPr sz="4400"/>
            </a:pPr>
            <a:r>
              <a:t>- James 5:7-9</a:t>
            </a:r>
          </a:p>
        </p:txBody>
      </p:sp>
      <p:sp>
        <p:nvSpPr>
          <p:cNvPr id="3" name="Picture Placeholder 2">
            <a:extLst>
              <a:ext uri="{FF2B5EF4-FFF2-40B4-BE49-F238E27FC236}">
                <a16:creationId xmlns:a16="http://schemas.microsoft.com/office/drawing/2014/main" id="{A09C1158-DA9A-FC4B-9E14-398A4CE20061}"/>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Living in Light of His Soon Return"/>
          <p:cNvSpPr txBox="1">
            <a:spLocks noGrp="1"/>
          </p:cNvSpPr>
          <p:nvPr>
            <p:ph type="title"/>
          </p:nvPr>
        </p:nvSpPr>
        <p:spPr>
          <a:xfrm>
            <a:off x="1689100" y="50800"/>
            <a:ext cx="21005800" cy="2286000"/>
          </a:xfrm>
          <a:prstGeom prst="rect">
            <a:avLst/>
          </a:prstGeom>
        </p:spPr>
        <p:txBody>
          <a:bodyPr/>
          <a:lstStyle>
            <a:lvl1pPr defTabSz="784225">
              <a:defRPr sz="10600"/>
            </a:lvl1pPr>
          </a:lstStyle>
          <a:p>
            <a:r>
              <a:t>Living in Light of His Soon Return</a:t>
            </a:r>
          </a:p>
        </p:txBody>
      </p:sp>
      <p:sp>
        <p:nvSpPr>
          <p:cNvPr id="197" name="Principle #7: We are to Be alert and watchful…"/>
          <p:cNvSpPr txBox="1">
            <a:spLocks noGrp="1"/>
          </p:cNvSpPr>
          <p:nvPr>
            <p:ph type="body" idx="1"/>
          </p:nvPr>
        </p:nvSpPr>
        <p:spPr>
          <a:xfrm>
            <a:off x="386805" y="2488365"/>
            <a:ext cx="14222019" cy="11779403"/>
          </a:xfrm>
          <a:prstGeom prst="rect">
            <a:avLst/>
          </a:prstGeom>
        </p:spPr>
        <p:txBody>
          <a:bodyPr/>
          <a:lstStyle/>
          <a:p>
            <a:pPr marL="0" indent="0" defTabSz="548130">
              <a:spcBef>
                <a:spcPts val="2900"/>
              </a:spcBef>
              <a:buSzTx/>
              <a:buNone/>
              <a:defRPr sz="3600" b="1"/>
            </a:pPr>
            <a:r>
              <a:t>Principle #7: We are to be alert and watchful</a:t>
            </a:r>
          </a:p>
          <a:p>
            <a:pPr marL="0" indent="0" defTabSz="548130">
              <a:spcBef>
                <a:spcPts val="2900"/>
              </a:spcBef>
              <a:buSzTx/>
              <a:buNone/>
              <a:defRPr sz="3600"/>
            </a:pPr>
            <a:r>
              <a:t>“Now concerning that day and hour no one knows—neither the angels in heaven, nor the Son —except the Father only. As the days of Noah were, so the coming of the Son of Man will be. For in those days before the flood they were eating and drinking, marrying and giving in marriage, until the day Noah boarded the ark. They didn’t know until the flood came and swept them all away. So this is the way the coming of the Son of Man will be: Then two men will be in the field: one will be taken and one left. Two women will be grinding at the mill: one will be taken and one left. </a:t>
            </a:r>
            <a:r>
              <a:rPr b="1"/>
              <a:t>Therefore be alert, since you don’t know what day your Lord is coming.</a:t>
            </a:r>
            <a:r>
              <a:t> But know this: If the homeowner had known what time the thief was coming, he would have stayed alert and not let his house be broken into. </a:t>
            </a:r>
            <a:r>
              <a:rPr b="1"/>
              <a:t>This is why you also must be ready, because the Son of Man is coming at an hour you do not expect.”</a:t>
            </a:r>
          </a:p>
          <a:p>
            <a:pPr marL="0" indent="0" defTabSz="548130">
              <a:spcBef>
                <a:spcPts val="2900"/>
              </a:spcBef>
              <a:buSzTx/>
              <a:buNone/>
              <a:defRPr sz="3600"/>
            </a:pPr>
            <a:r>
              <a:t>- Matthew 24:36-44</a:t>
            </a:r>
          </a:p>
        </p:txBody>
      </p:sp>
      <p:sp>
        <p:nvSpPr>
          <p:cNvPr id="3" name="Picture Placeholder 2">
            <a:extLst>
              <a:ext uri="{FF2B5EF4-FFF2-40B4-BE49-F238E27FC236}">
                <a16:creationId xmlns:a16="http://schemas.microsoft.com/office/drawing/2014/main" id="{78FBC67D-BCDA-4144-AA6B-C6E4EB6B822A}"/>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23"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24" name="It is vitally important for believers to keep in mind the doctrine of the Lord’s Return.…"/>
          <p:cNvSpPr txBox="1">
            <a:spLocks noGrp="1"/>
          </p:cNvSpPr>
          <p:nvPr>
            <p:ph type="body" sz="half" idx="1"/>
          </p:nvPr>
        </p:nvSpPr>
        <p:spPr>
          <a:xfrm>
            <a:off x="1148854" y="3149599"/>
            <a:ext cx="10977434" cy="9296401"/>
          </a:xfrm>
          <a:prstGeom prst="rect">
            <a:avLst/>
          </a:prstGeom>
        </p:spPr>
        <p:txBody>
          <a:bodyPr/>
          <a:lstStyle/>
          <a:p>
            <a:pPr marL="0" indent="0">
              <a:buSzTx/>
              <a:buNone/>
              <a:defRPr sz="5800"/>
            </a:pPr>
            <a:r>
              <a:t>Main Point:</a:t>
            </a:r>
          </a:p>
          <a:p>
            <a:pPr marL="0" indent="0">
              <a:buSzTx/>
              <a:buNone/>
              <a:defRPr sz="5800"/>
            </a:pPr>
            <a:r>
              <a:t>When we keep in mind the Lord’s soon return, we are more likely to live spiritually healthy, fruitful lives. </a:t>
            </a:r>
          </a:p>
        </p:txBody>
      </p:sp>
      <p:sp>
        <p:nvSpPr>
          <p:cNvPr id="3" name="Picture Placeholder 2">
            <a:extLst>
              <a:ext uri="{FF2B5EF4-FFF2-40B4-BE49-F238E27FC236}">
                <a16:creationId xmlns:a16="http://schemas.microsoft.com/office/drawing/2014/main" id="{F35FEAA0-C099-3B4E-9920-AA74FE128993}"/>
              </a:ext>
            </a:extLst>
          </p:cNvPr>
          <p:cNvSpPr>
            <a:spLocks noGrp="1"/>
          </p:cNvSpPr>
          <p:nvPr>
            <p:ph type="pic" sz="half" idx="21"/>
          </p:nvPr>
        </p:nvSpPr>
        <p:spPr/>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201" name="Principle #8: Do not let your heart be troubled.…"/>
          <p:cNvSpPr txBox="1">
            <a:spLocks noGrp="1"/>
          </p:cNvSpPr>
          <p:nvPr>
            <p:ph type="body" sz="half" idx="1"/>
          </p:nvPr>
        </p:nvSpPr>
        <p:spPr>
          <a:xfrm>
            <a:off x="575170" y="2929532"/>
            <a:ext cx="13264854" cy="9516468"/>
          </a:xfrm>
          <a:prstGeom prst="rect">
            <a:avLst/>
          </a:prstGeom>
        </p:spPr>
        <p:txBody>
          <a:bodyPr/>
          <a:lstStyle/>
          <a:p>
            <a:pPr marL="0" indent="0">
              <a:buSzTx/>
              <a:buNone/>
              <a:defRPr sz="4400" b="1"/>
            </a:pPr>
            <a:r>
              <a:t>Principle #8: Do not let your heart be troubled</a:t>
            </a:r>
          </a:p>
          <a:p>
            <a:pPr marL="0" indent="0">
              <a:buSzTx/>
              <a:buNone/>
              <a:defRPr sz="4400" b="1"/>
            </a:pPr>
            <a:r>
              <a:t>“Your heart must not be troubled.</a:t>
            </a:r>
            <a:r>
              <a:rPr b="0"/>
              <a:t> Believe in God; believe also in Me. In My Father’s house are many dwelling places; if not, I would have told you. I am going away to prepare a place for you.</a:t>
            </a:r>
            <a:r>
              <a:rPr b="0">
                <a:latin typeface="Arial"/>
                <a:ea typeface="Arial"/>
                <a:cs typeface="Arial"/>
                <a:sym typeface="Arial"/>
              </a:rPr>
              <a:t>  </a:t>
            </a:r>
            <a:r>
              <a:rPr b="0"/>
              <a:t>If I go away and prepare a place for you, </a:t>
            </a:r>
            <a:r>
              <a:t>I will come back and receive you to Myself, so that where I am you may be also.”</a:t>
            </a:r>
          </a:p>
          <a:p>
            <a:pPr marL="0" indent="0">
              <a:buSzTx/>
              <a:buNone/>
              <a:defRPr sz="4400"/>
            </a:pPr>
            <a:r>
              <a:t>- John 14:1-3</a:t>
            </a:r>
          </a:p>
        </p:txBody>
      </p:sp>
      <p:sp>
        <p:nvSpPr>
          <p:cNvPr id="3" name="Picture Placeholder 2">
            <a:extLst>
              <a:ext uri="{FF2B5EF4-FFF2-40B4-BE49-F238E27FC236}">
                <a16:creationId xmlns:a16="http://schemas.microsoft.com/office/drawing/2014/main" id="{1011F30B-6861-A04B-8F0C-841E336C00D2}"/>
              </a:ext>
            </a:extLst>
          </p:cNvPr>
          <p:cNvSpPr>
            <a:spLocks noGrp="1"/>
          </p:cNvSpPr>
          <p:nvPr>
            <p:ph type="pic" sz="half" idx="21"/>
          </p:nvPr>
        </p:nvSpPr>
        <p:spPr/>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benjamin-davies-JrZ1yE1PjQ0-unsplash.jpg" descr="benjamin-davies-JrZ1yE1PjQ0-unsplash.jpg"/>
          <p:cNvPicPr>
            <a:picLocks noChangeAspect="1"/>
          </p:cNvPicPr>
          <p:nvPr/>
        </p:nvPicPr>
        <p:blipFill>
          <a:blip r:embed="rId2">
            <a:extLst/>
          </a:blip>
          <a:stretch>
            <a:fillRect/>
          </a:stretch>
        </p:blipFill>
        <p:spPr>
          <a:xfrm>
            <a:off x="13209" y="-318294"/>
            <a:ext cx="24384004" cy="16257681"/>
          </a:xfrm>
          <a:prstGeom prst="rect">
            <a:avLst/>
          </a:prstGeom>
          <a:ln w="12700">
            <a:miter lim="400000"/>
          </a:ln>
        </p:spPr>
      </p:pic>
      <p:sp>
        <p:nvSpPr>
          <p:cNvPr id="204" name="Living in Light of His Soon Return"/>
          <p:cNvSpPr txBox="1">
            <a:spLocks noGrp="1"/>
          </p:cNvSpPr>
          <p:nvPr>
            <p:ph type="ctrTitle"/>
          </p:nvPr>
        </p:nvSpPr>
        <p:spPr>
          <a:xfrm>
            <a:off x="638338" y="2298700"/>
            <a:ext cx="9600743" cy="4648200"/>
          </a:xfrm>
          <a:prstGeom prst="rect">
            <a:avLst/>
          </a:prstGeom>
        </p:spPr>
        <p:txBody>
          <a:bodyPr/>
          <a:lstStyle>
            <a:lvl1pPr defTabSz="726440">
              <a:defRPr sz="9800" b="1">
                <a:solidFill>
                  <a:srgbClr val="FFFFFF"/>
                </a:solidFill>
                <a:latin typeface="+mj-lt"/>
                <a:ea typeface="+mj-ea"/>
                <a:cs typeface="+mj-cs"/>
                <a:sym typeface="Helvetica Neue"/>
              </a:defRPr>
            </a:lvl1pPr>
          </a:lstStyle>
          <a:p>
            <a:r>
              <a:t>Living in Light of His Soon Return </a:t>
            </a:r>
          </a:p>
        </p:txBody>
      </p:sp>
      <p:sp>
        <p:nvSpPr>
          <p:cNvPr id="205" name="Helps us to live spiritually healthy, fruitful lives."/>
          <p:cNvSpPr txBox="1"/>
          <p:nvPr/>
        </p:nvSpPr>
        <p:spPr>
          <a:xfrm>
            <a:off x="13325354" y="1495524"/>
            <a:ext cx="9600742" cy="7257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defTabSz="573060">
              <a:defRPr sz="7700" b="1">
                <a:solidFill>
                  <a:srgbClr val="FFFFFF"/>
                </a:solidFill>
                <a:latin typeface="+mj-lt"/>
                <a:ea typeface="+mj-ea"/>
                <a:cs typeface="+mj-cs"/>
                <a:sym typeface="Helvetica Neue"/>
              </a:defRPr>
            </a:lvl1pPr>
          </a:lstStyle>
          <a:p>
            <a:r>
              <a:t>When we keep in mind the Lord’s soon return, we are more likely to live spiritually healthy, fruitful lives.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207" name="kelly-sikkema--1_RZL8BGBM-unsplash.jpg" descr="kelly-sikkema--1_RZL8BGBM-unsplash.jpg"/>
          <p:cNvPicPr>
            <a:picLocks noGrp="1" noChangeAspect="1"/>
          </p:cNvPicPr>
          <p:nvPr>
            <p:ph type="pic" idx="21"/>
          </p:nvPr>
        </p:nvPicPr>
        <p:blipFill>
          <a:blip r:embed="rId2">
            <a:extLst/>
          </a:blip>
          <a:stretch>
            <a:fillRect/>
          </a:stretch>
        </p:blipFill>
        <p:spPr>
          <a:xfrm>
            <a:off x="15581687" y="3367035"/>
            <a:ext cx="7738818" cy="7635380"/>
          </a:xfrm>
          <a:prstGeom prst="rect">
            <a:avLst/>
          </a:prstGeom>
          <a:effectLst>
            <a:outerShdw blurRad="190500" dist="8455" dir="5400000" rotWithShape="0">
              <a:srgbClr val="000000"/>
            </a:outerShdw>
          </a:effectLst>
        </p:spPr>
      </p:pic>
      <p:sp>
        <p:nvSpPr>
          <p:cNvPr id="208" name="Living in Light of His Soon Return"/>
          <p:cNvSpPr txBox="1">
            <a:spLocks noGrp="1"/>
          </p:cNvSpPr>
          <p:nvPr>
            <p:ph type="title"/>
          </p:nvPr>
        </p:nvSpPr>
        <p:spPr>
          <a:prstGeom prst="rect">
            <a:avLst/>
          </a:prstGeom>
          <a:solidFill>
            <a:srgbClr val="D5D5D5"/>
          </a:solidFill>
        </p:spPr>
        <p:txBody>
          <a:bodyPr/>
          <a:lstStyle>
            <a:lvl1pPr defTabSz="784225">
              <a:defRPr sz="10600"/>
            </a:lvl1pPr>
          </a:lstStyle>
          <a:p>
            <a:r>
              <a:t>Living in Light of His Soon Return</a:t>
            </a:r>
          </a:p>
        </p:txBody>
      </p:sp>
      <p:sp>
        <p:nvSpPr>
          <p:cNvPr id="209" name="The Order of Future Events:…"/>
          <p:cNvSpPr txBox="1"/>
          <p:nvPr/>
        </p:nvSpPr>
        <p:spPr>
          <a:xfrm>
            <a:off x="1090300" y="3903547"/>
            <a:ext cx="12264568" cy="10562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500" b="1">
                <a:latin typeface="+mj-lt"/>
                <a:ea typeface="+mj-ea"/>
                <a:cs typeface="+mj-cs"/>
                <a:sym typeface="Helvetica Neue"/>
              </a:defRPr>
            </a:pPr>
            <a:r>
              <a:t>The Order of Future Events:  </a:t>
            </a:r>
          </a:p>
          <a:p>
            <a:pPr>
              <a:defRPr sz="4500" b="1">
                <a:latin typeface="+mj-lt"/>
                <a:ea typeface="+mj-ea"/>
                <a:cs typeface="+mj-cs"/>
                <a:sym typeface="Helvetica Neue"/>
              </a:defRPr>
            </a:pPr>
            <a:endParaRPr/>
          </a:p>
          <a:p>
            <a:pPr marL="981604" indent="-981604">
              <a:buSzPct val="100000"/>
              <a:buAutoNum type="arabicParenR"/>
              <a:defRPr sz="4500" b="1">
                <a:latin typeface="+mj-lt"/>
                <a:ea typeface="+mj-ea"/>
                <a:cs typeface="+mj-cs"/>
                <a:sym typeface="Helvetica Neue"/>
              </a:defRPr>
            </a:pPr>
            <a:r>
              <a:t>Rapture of the Church</a:t>
            </a:r>
          </a:p>
          <a:p>
            <a:pPr>
              <a:defRPr sz="4500" b="1">
                <a:latin typeface="+mj-lt"/>
                <a:ea typeface="+mj-ea"/>
                <a:cs typeface="+mj-cs"/>
                <a:sym typeface="Helvetica Neue"/>
              </a:defRPr>
            </a:pPr>
            <a:endParaRPr/>
          </a:p>
          <a:p>
            <a:pPr marL="981604" indent="-981604">
              <a:buSzPct val="100000"/>
              <a:buAutoNum type="arabicParenR" startAt="2"/>
              <a:defRPr sz="4500" b="1">
                <a:latin typeface="+mj-lt"/>
                <a:ea typeface="+mj-ea"/>
                <a:cs typeface="+mj-cs"/>
                <a:sym typeface="Helvetica Neue"/>
              </a:defRPr>
            </a:pPr>
            <a:r>
              <a:t>Return of Messiah </a:t>
            </a:r>
          </a:p>
          <a:p>
            <a:pPr marL="981604" indent="-981604">
              <a:buSzPct val="100000"/>
              <a:buAutoNum type="arabicParenR" startAt="2"/>
              <a:defRPr sz="4500" b="1">
                <a:latin typeface="+mj-lt"/>
                <a:ea typeface="+mj-ea"/>
                <a:cs typeface="+mj-cs"/>
                <a:sym typeface="Helvetica Neue"/>
              </a:defRPr>
            </a:pPr>
            <a:endParaRPr/>
          </a:p>
          <a:p>
            <a:pPr marL="981604" indent="-981604">
              <a:buSzPct val="100000"/>
              <a:buAutoNum type="arabicParenR" startAt="4"/>
              <a:defRPr sz="4500" b="1">
                <a:latin typeface="+mj-lt"/>
                <a:ea typeface="+mj-ea"/>
                <a:cs typeface="+mj-cs"/>
                <a:sym typeface="Helvetica Neue"/>
              </a:defRPr>
            </a:pPr>
            <a:r>
              <a:t>Establishment of Messiah’s 1,000 yr Kingdom on Earth and confinement of Satan</a:t>
            </a:r>
          </a:p>
          <a:p>
            <a:pPr marL="981604" indent="-981604">
              <a:buSzPct val="100000"/>
              <a:buAutoNum type="arabicParenR" startAt="4"/>
              <a:defRPr sz="4500" b="1">
                <a:latin typeface="+mj-lt"/>
                <a:ea typeface="+mj-ea"/>
                <a:cs typeface="+mj-cs"/>
                <a:sym typeface="Helvetica Neue"/>
              </a:defRPr>
            </a:pPr>
            <a:endParaRPr/>
          </a:p>
          <a:p>
            <a:pPr marL="981604" indent="-981604">
              <a:buSzPct val="100000"/>
              <a:buAutoNum type="arabicParenR" startAt="6"/>
              <a:defRPr sz="4500" b="1">
                <a:latin typeface="+mj-lt"/>
                <a:ea typeface="+mj-ea"/>
                <a:cs typeface="+mj-cs"/>
                <a:sym typeface="Helvetica Neue"/>
              </a:defRPr>
            </a:pPr>
            <a:r>
              <a:t>Final Defeat of Satan and all evil</a:t>
            </a:r>
          </a:p>
          <a:p>
            <a:pPr marL="981604" indent="-981604">
              <a:buSzPct val="100000"/>
              <a:buAutoNum type="arabicParenR" startAt="6"/>
              <a:defRPr sz="4500" b="1">
                <a:latin typeface="+mj-lt"/>
                <a:ea typeface="+mj-ea"/>
                <a:cs typeface="+mj-cs"/>
                <a:sym typeface="Helvetica Neue"/>
              </a:defRPr>
            </a:pPr>
            <a:endParaRPr/>
          </a:p>
          <a:p>
            <a:pPr marL="981604" indent="-981604">
              <a:buSzPct val="100000"/>
              <a:buAutoNum type="arabicParenR" startAt="8"/>
              <a:defRPr sz="4500" b="1">
                <a:latin typeface="+mj-lt"/>
                <a:ea typeface="+mj-ea"/>
                <a:cs typeface="+mj-cs"/>
                <a:sym typeface="Helvetica Neue"/>
              </a:defRPr>
            </a:pPr>
            <a:r>
              <a:t>Establishment of New Heavens and New Earth</a:t>
            </a:r>
          </a:p>
        </p:txBody>
      </p:sp>
      <p:sp>
        <p:nvSpPr>
          <p:cNvPr id="210" name="Order"/>
          <p:cNvSpPr txBox="1"/>
          <p:nvPr/>
        </p:nvSpPr>
        <p:spPr>
          <a:xfrm>
            <a:off x="16673364" y="5319398"/>
            <a:ext cx="1151764"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Order</a:t>
            </a:r>
          </a:p>
        </p:txBody>
      </p:sp>
      <p:sp>
        <p:nvSpPr>
          <p:cNvPr id="211" name="Of"/>
          <p:cNvSpPr txBox="1"/>
          <p:nvPr/>
        </p:nvSpPr>
        <p:spPr>
          <a:xfrm>
            <a:off x="19409370" y="5319398"/>
            <a:ext cx="537592"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Of</a:t>
            </a:r>
          </a:p>
        </p:txBody>
      </p:sp>
      <p:sp>
        <p:nvSpPr>
          <p:cNvPr id="212" name="Future"/>
          <p:cNvSpPr txBox="1"/>
          <p:nvPr/>
        </p:nvSpPr>
        <p:spPr>
          <a:xfrm>
            <a:off x="21319179" y="5319398"/>
            <a:ext cx="1286257"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Future</a:t>
            </a:r>
          </a:p>
        </p:txBody>
      </p:sp>
      <p:sp>
        <p:nvSpPr>
          <p:cNvPr id="213" name="Events…"/>
          <p:cNvSpPr txBox="1"/>
          <p:nvPr/>
        </p:nvSpPr>
        <p:spPr>
          <a:xfrm>
            <a:off x="16387423" y="6904500"/>
            <a:ext cx="1723645"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Events…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126" name="blackstone.png" descr="blackstone.png"/>
          <p:cNvPicPr>
            <a:picLocks noGrp="1" noChangeAspect="1"/>
          </p:cNvPicPr>
          <p:nvPr>
            <p:ph type="pic" idx="21"/>
          </p:nvPr>
        </p:nvPicPr>
        <p:blipFill>
          <a:blip r:embed="rId2">
            <a:extLst/>
          </a:blip>
          <a:stretch>
            <a:fillRect/>
          </a:stretch>
        </p:blipFill>
        <p:spPr>
          <a:xfrm>
            <a:off x="13315114" y="2775784"/>
            <a:ext cx="9804403" cy="10746235"/>
          </a:xfrm>
          <a:prstGeom prst="rect">
            <a:avLst/>
          </a:prstGeom>
        </p:spPr>
      </p:pic>
      <p:sp>
        <p:nvSpPr>
          <p:cNvPr id="127" name="Living in Light of His Soon Return"/>
          <p:cNvSpPr txBox="1">
            <a:spLocks noGrp="1"/>
          </p:cNvSpPr>
          <p:nvPr>
            <p:ph type="title"/>
          </p:nvPr>
        </p:nvSpPr>
        <p:spPr>
          <a:prstGeom prst="rect">
            <a:avLst/>
          </a:prstGeom>
          <a:solidFill>
            <a:srgbClr val="D5D5D5"/>
          </a:solidFill>
        </p:spPr>
        <p:txBody>
          <a:bodyPr/>
          <a:lstStyle>
            <a:lvl1pPr defTabSz="784225">
              <a:defRPr sz="10600"/>
            </a:lvl1pPr>
          </a:lstStyle>
          <a:p>
            <a:r>
              <a:t>Living in Light of His Soon Return</a:t>
            </a:r>
          </a:p>
        </p:txBody>
      </p:sp>
      <p:sp>
        <p:nvSpPr>
          <p:cNvPr id="128" name="“Surely no doctrine, in the Word of God, presents a deeper motive for crucifying the flesh, and for separation unto God, and to work for souls, as our hope and joy and crown of rejoicing (1Th 2:19; Dan 12:3) than this does.”…"/>
          <p:cNvSpPr txBox="1"/>
          <p:nvPr/>
        </p:nvSpPr>
        <p:spPr>
          <a:xfrm>
            <a:off x="164324" y="5375209"/>
            <a:ext cx="11995886" cy="721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300">
                <a:latin typeface="+mj-lt"/>
                <a:ea typeface="+mj-ea"/>
                <a:cs typeface="+mj-cs"/>
                <a:sym typeface="Helvetica Neue"/>
              </a:defRPr>
            </a:pPr>
            <a:r>
              <a:t>“Surely no doctrine, in the Word of God, presents a deeper motive for crucifying the flesh, and for separation unto God, and to work for souls, as our hope and joy and crown of rejoicing (1Th 2:19; Dan 12:3) than this does.”  </a:t>
            </a:r>
          </a:p>
          <a:p>
            <a:pPr>
              <a:defRPr sz="5300">
                <a:latin typeface="+mj-lt"/>
                <a:ea typeface="+mj-ea"/>
                <a:cs typeface="+mj-cs"/>
                <a:sym typeface="Helvetica Neue"/>
              </a:defRPr>
            </a:pPr>
            <a:endParaRPr/>
          </a:p>
          <a:p>
            <a:pPr>
              <a:defRPr sz="5300">
                <a:latin typeface="+mj-lt"/>
                <a:ea typeface="+mj-ea"/>
                <a:cs typeface="+mj-cs"/>
                <a:sym typeface="Helvetica Neue"/>
              </a:defRPr>
            </a:pPr>
            <a:r>
              <a:t>- William Blackstone, 1898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130" name="51xQkdwtwzL._SX329_BO1,204,203,200_.jpg" descr="51xQkdwtwzL._SX329_BO1,204,203,200_.jpg"/>
          <p:cNvPicPr>
            <a:picLocks noGrp="1" noChangeAspect="1"/>
          </p:cNvPicPr>
          <p:nvPr>
            <p:ph type="pic" idx="21"/>
          </p:nvPr>
        </p:nvPicPr>
        <p:blipFill>
          <a:blip r:embed="rId2">
            <a:extLst/>
          </a:blip>
          <a:stretch>
            <a:fillRect/>
          </a:stretch>
        </p:blipFill>
        <p:spPr>
          <a:xfrm>
            <a:off x="16662429" y="3697235"/>
            <a:ext cx="6619975" cy="7638231"/>
          </a:xfrm>
          <a:prstGeom prst="rect">
            <a:avLst/>
          </a:prstGeom>
        </p:spPr>
      </p:pic>
      <p:sp>
        <p:nvSpPr>
          <p:cNvPr id="131" name="Living in Light of His Soon Return"/>
          <p:cNvSpPr txBox="1">
            <a:spLocks noGrp="1"/>
          </p:cNvSpPr>
          <p:nvPr>
            <p:ph type="title"/>
          </p:nvPr>
        </p:nvSpPr>
        <p:spPr>
          <a:prstGeom prst="rect">
            <a:avLst/>
          </a:prstGeom>
          <a:solidFill>
            <a:srgbClr val="D5D5D5"/>
          </a:solidFill>
        </p:spPr>
        <p:txBody>
          <a:bodyPr/>
          <a:lstStyle>
            <a:lvl1pPr defTabSz="784225">
              <a:defRPr sz="10600"/>
            </a:lvl1pPr>
          </a:lstStyle>
          <a:p>
            <a:r>
              <a:t>Living in Light of His Soon Return</a:t>
            </a:r>
          </a:p>
        </p:txBody>
      </p:sp>
      <p:sp>
        <p:nvSpPr>
          <p:cNvPr id="132" name="Prophecy:…"/>
          <p:cNvSpPr txBox="1"/>
          <p:nvPr/>
        </p:nvSpPr>
        <p:spPr>
          <a:xfrm>
            <a:off x="164326" y="3737918"/>
            <a:ext cx="15087101" cy="9686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500">
                <a:latin typeface="+mj-lt"/>
                <a:ea typeface="+mj-ea"/>
                <a:cs typeface="+mj-cs"/>
                <a:sym typeface="Helvetica Neue"/>
              </a:defRPr>
            </a:pPr>
            <a:r>
              <a:t>Keeping Bible Prophecy in Mind: </a:t>
            </a:r>
          </a:p>
          <a:p>
            <a:pPr>
              <a:defRPr sz="4500">
                <a:latin typeface="+mj-lt"/>
                <a:ea typeface="+mj-ea"/>
                <a:cs typeface="+mj-cs"/>
                <a:sym typeface="Helvetica Neue"/>
              </a:defRPr>
            </a:pPr>
            <a:endParaRPr/>
          </a:p>
          <a:p>
            <a:pPr marL="451183" indent="-451183" algn="l">
              <a:buSzPct val="100000"/>
              <a:buChar char="•"/>
              <a:defRPr sz="4500">
                <a:latin typeface="+mj-lt"/>
                <a:ea typeface="+mj-ea"/>
                <a:cs typeface="+mj-cs"/>
                <a:sym typeface="Helvetica Neue"/>
              </a:defRPr>
            </a:pPr>
            <a:r>
              <a:t>Reminds us that our God is sovereign over people, nations and angelic beings.</a:t>
            </a:r>
          </a:p>
          <a:p>
            <a:pPr marL="451183" indent="-451183" algn="l">
              <a:buSzPct val="100000"/>
              <a:buChar char="•"/>
              <a:defRPr sz="4500">
                <a:latin typeface="+mj-lt"/>
                <a:ea typeface="+mj-ea"/>
                <a:cs typeface="+mj-cs"/>
                <a:sym typeface="Helvetica Neue"/>
              </a:defRPr>
            </a:pPr>
            <a:endParaRPr/>
          </a:p>
          <a:p>
            <a:pPr marL="451183" indent="-451183" algn="l">
              <a:buSzPct val="100000"/>
              <a:buChar char="•"/>
              <a:defRPr sz="4500">
                <a:latin typeface="+mj-lt"/>
                <a:ea typeface="+mj-ea"/>
                <a:cs typeface="+mj-cs"/>
                <a:sym typeface="Helvetica Neue"/>
              </a:defRPr>
            </a:pPr>
            <a:r>
              <a:t>Reinforces the truth that God is good, having a glorious future in store for His children, because it gives us hope in a world characterized by hopelessness. </a:t>
            </a:r>
          </a:p>
          <a:p>
            <a:pPr marL="451183" indent="-451183" algn="l">
              <a:buSzPct val="100000"/>
              <a:buChar char="•"/>
              <a:defRPr sz="4500">
                <a:latin typeface="+mj-lt"/>
                <a:ea typeface="+mj-ea"/>
                <a:cs typeface="+mj-cs"/>
                <a:sym typeface="Helvetica Neue"/>
              </a:defRPr>
            </a:pPr>
            <a:endParaRPr/>
          </a:p>
          <a:p>
            <a:pPr marL="451183" indent="-451183" algn="l">
              <a:buSzPct val="100000"/>
              <a:buChar char="•"/>
              <a:defRPr sz="4500">
                <a:latin typeface="+mj-lt"/>
                <a:ea typeface="+mj-ea"/>
                <a:cs typeface="+mj-cs"/>
                <a:sym typeface="Helvetica Neue"/>
              </a:defRPr>
            </a:pPr>
            <a:r>
              <a:t>Motivates us to holy living. </a:t>
            </a:r>
          </a:p>
          <a:p>
            <a:pPr marL="451183" indent="-451183" algn="l">
              <a:buSzPct val="100000"/>
              <a:buChar char="•"/>
              <a:defRPr sz="4500">
                <a:latin typeface="+mj-lt"/>
                <a:ea typeface="+mj-ea"/>
                <a:cs typeface="+mj-cs"/>
                <a:sym typeface="Helvetica Neue"/>
              </a:defRPr>
            </a:pPr>
            <a:endParaRPr/>
          </a:p>
          <a:p>
            <a:pPr marL="451183" indent="-451183" algn="l">
              <a:buSzPct val="100000"/>
              <a:buChar char="•"/>
              <a:defRPr sz="4500">
                <a:latin typeface="+mj-lt"/>
                <a:ea typeface="+mj-ea"/>
                <a:cs typeface="+mj-cs"/>
                <a:sym typeface="Helvetica Neue"/>
              </a:defRPr>
            </a:pPr>
            <a:r>
              <a:t>Encourages us to establish goals and priorities that are in line with future realities.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3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3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3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3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3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13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13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13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1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35" name="Living in Light of His Soon Return"/>
          <p:cNvSpPr txBox="1">
            <a:spLocks noGrp="1"/>
          </p:cNvSpPr>
          <p:nvPr>
            <p:ph type="title"/>
          </p:nvPr>
        </p:nvSpPr>
        <p:spPr>
          <a:prstGeom prst="rect">
            <a:avLst/>
          </a:prstGeom>
          <a:solidFill>
            <a:srgbClr val="D5D5D5"/>
          </a:solidFill>
        </p:spPr>
        <p:txBody>
          <a:bodyPr/>
          <a:lstStyle>
            <a:lvl1pPr defTabSz="784225">
              <a:defRPr sz="10600"/>
            </a:lvl1pPr>
          </a:lstStyle>
          <a:p>
            <a:r>
              <a:t>Living in Light of His Soon Return</a:t>
            </a:r>
          </a:p>
        </p:txBody>
      </p:sp>
      <p:sp>
        <p:nvSpPr>
          <p:cNvPr id="136" name="The Messiah is going to accomplish some major objectives when He returns! Some of these objectives have been revealed to us in the Bible."/>
          <p:cNvSpPr txBox="1"/>
          <p:nvPr/>
        </p:nvSpPr>
        <p:spPr>
          <a:xfrm>
            <a:off x="914746" y="6422697"/>
            <a:ext cx="12264570" cy="3434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4500"/>
              </a:spcBef>
              <a:defRPr sz="5500">
                <a:latin typeface="+mj-lt"/>
                <a:ea typeface="+mj-ea"/>
                <a:cs typeface="+mj-cs"/>
                <a:sym typeface="Helvetica Neue"/>
              </a:defRPr>
            </a:lvl1pPr>
          </a:lstStyle>
          <a:p>
            <a:r>
              <a:t>The Messiah is going to accomplish some major objectives when He returns! Some of these objectives have been revealed to us in the Bible.</a:t>
            </a:r>
          </a:p>
        </p:txBody>
      </p:sp>
      <p:sp>
        <p:nvSpPr>
          <p:cNvPr id="137" name="Order"/>
          <p:cNvSpPr txBox="1"/>
          <p:nvPr/>
        </p:nvSpPr>
        <p:spPr>
          <a:xfrm>
            <a:off x="16327986" y="5319399"/>
            <a:ext cx="1842517"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Summary</a:t>
            </a:r>
          </a:p>
        </p:txBody>
      </p:sp>
      <p:sp>
        <p:nvSpPr>
          <p:cNvPr id="138" name="Of"/>
          <p:cNvSpPr txBox="1"/>
          <p:nvPr/>
        </p:nvSpPr>
        <p:spPr>
          <a:xfrm>
            <a:off x="19409370" y="5319398"/>
            <a:ext cx="537592"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Of</a:t>
            </a:r>
          </a:p>
        </p:txBody>
      </p:sp>
      <p:sp>
        <p:nvSpPr>
          <p:cNvPr id="139" name="Future"/>
          <p:cNvSpPr txBox="1"/>
          <p:nvPr/>
        </p:nvSpPr>
        <p:spPr>
          <a:xfrm>
            <a:off x="21319179" y="5319398"/>
            <a:ext cx="1286257"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Future</a:t>
            </a:r>
          </a:p>
        </p:txBody>
      </p:sp>
      <p:sp>
        <p:nvSpPr>
          <p:cNvPr id="140" name="Events…"/>
          <p:cNvSpPr txBox="1"/>
          <p:nvPr/>
        </p:nvSpPr>
        <p:spPr>
          <a:xfrm>
            <a:off x="16387423" y="6904500"/>
            <a:ext cx="1723645"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r>
              <a:t>Events…</a:t>
            </a:r>
          </a:p>
        </p:txBody>
      </p:sp>
      <p:sp>
        <p:nvSpPr>
          <p:cNvPr id="141" name="The What"/>
          <p:cNvSpPr txBox="1"/>
          <p:nvPr/>
        </p:nvSpPr>
        <p:spPr>
          <a:xfrm>
            <a:off x="1050693" y="4106207"/>
            <a:ext cx="3193289" cy="944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500">
                <a:latin typeface="Helvetica Neue Medium"/>
                <a:ea typeface="Helvetica Neue Medium"/>
                <a:cs typeface="Helvetica Neue Medium"/>
                <a:sym typeface="Helvetica Neue Medium"/>
              </a:defRPr>
            </a:lvl1pPr>
          </a:lstStyle>
          <a:p>
            <a:r>
              <a:t>The What</a:t>
            </a:r>
          </a:p>
        </p:txBody>
      </p:sp>
      <p:sp>
        <p:nvSpPr>
          <p:cNvPr id="3" name="Picture Placeholder 2">
            <a:extLst>
              <a:ext uri="{FF2B5EF4-FFF2-40B4-BE49-F238E27FC236}">
                <a16:creationId xmlns:a16="http://schemas.microsoft.com/office/drawing/2014/main" id="{F04E9D40-057D-6347-A0A1-85016D69F729}"/>
              </a:ext>
            </a:extLst>
          </p:cNvPr>
          <p:cNvSpPr>
            <a:spLocks noGrp="1"/>
          </p:cNvSpPr>
          <p:nvPr>
            <p:ph type="pic" sz="half" idx="21"/>
          </p:nvPr>
        </p:nvSpPr>
        <p:spPr/>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44"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45" name="HE WILL DELIVER THE CREATED ORDER…"/>
          <p:cNvSpPr txBox="1">
            <a:spLocks noGrp="1"/>
          </p:cNvSpPr>
          <p:nvPr>
            <p:ph type="body" sz="half" idx="1"/>
          </p:nvPr>
        </p:nvSpPr>
        <p:spPr>
          <a:xfrm>
            <a:off x="575468" y="3149599"/>
            <a:ext cx="11337133" cy="9723936"/>
          </a:xfrm>
          <a:prstGeom prst="rect">
            <a:avLst/>
          </a:prstGeom>
        </p:spPr>
        <p:txBody>
          <a:bodyPr/>
          <a:lstStyle/>
          <a:p>
            <a:pPr marL="0" indent="0">
              <a:buSzTx/>
              <a:buNone/>
              <a:defRPr b="1"/>
            </a:pPr>
            <a:r>
              <a:t>HE WILL DELIVER THE CREATED ORDER</a:t>
            </a:r>
          </a:p>
          <a:p>
            <a:pPr marL="0" indent="0">
              <a:buSzTx/>
              <a:buNone/>
              <a:defRPr sz="4000"/>
            </a:pPr>
            <a:r>
              <a:t>“For the creation eagerly waits with anticipation for God’s sons to be revealed. For the creation was subjected to futility—not willingly, but because of Him who subjected it—in the hope that </a:t>
            </a:r>
            <a:r>
              <a:rPr b="1"/>
              <a:t>the creation itself will also be set free from the bondage of corruption into the glorious freedom of God’s children.</a:t>
            </a:r>
            <a:r>
              <a:t> </a:t>
            </a:r>
            <a:r>
              <a:rPr b="1"/>
              <a:t> </a:t>
            </a:r>
            <a:r>
              <a:t>For we know that the whole creation has been groaning together with labor pains until now.” </a:t>
            </a:r>
          </a:p>
          <a:p>
            <a:pPr marL="0" indent="0">
              <a:buSzTx/>
              <a:buNone/>
              <a:defRPr sz="4000"/>
            </a:pPr>
            <a:r>
              <a:t>- Rom. 8:19-22</a:t>
            </a:r>
          </a:p>
        </p:txBody>
      </p:sp>
      <p:sp>
        <p:nvSpPr>
          <p:cNvPr id="3" name="Picture Placeholder 2">
            <a:extLst>
              <a:ext uri="{FF2B5EF4-FFF2-40B4-BE49-F238E27FC236}">
                <a16:creationId xmlns:a16="http://schemas.microsoft.com/office/drawing/2014/main" id="{C6D3BB1D-6B71-2448-9DF8-15287FD9B1FA}"/>
              </a:ext>
            </a:extLst>
          </p:cNvPr>
          <p:cNvSpPr>
            <a:spLocks noGrp="1"/>
          </p:cNvSpPr>
          <p:nvPr>
            <p:ph type="pic" sz="half" idx="21"/>
          </p:nvPr>
        </p:nvSpPr>
        <p:spPr/>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48"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49" name="HE WILL PROVIDE YOU WITH A NEW BODY.…"/>
          <p:cNvSpPr txBox="1">
            <a:spLocks noGrp="1"/>
          </p:cNvSpPr>
          <p:nvPr>
            <p:ph type="body" sz="half" idx="1"/>
          </p:nvPr>
        </p:nvSpPr>
        <p:spPr>
          <a:xfrm>
            <a:off x="549374" y="3149600"/>
            <a:ext cx="11363226" cy="9626600"/>
          </a:xfrm>
          <a:prstGeom prst="rect">
            <a:avLst/>
          </a:prstGeom>
        </p:spPr>
        <p:txBody>
          <a:bodyPr/>
          <a:lstStyle/>
          <a:p>
            <a:pPr marL="0" indent="0">
              <a:buSzTx/>
              <a:buNone/>
              <a:defRPr sz="4000" b="1"/>
            </a:pPr>
            <a:r>
              <a:t>HE WILL PROVIDE YOU WITH A NEW BODY.</a:t>
            </a:r>
          </a:p>
          <a:p>
            <a:pPr marL="0" indent="0">
              <a:buSzTx/>
              <a:buNone/>
              <a:defRPr sz="4000"/>
            </a:pPr>
            <a:r>
              <a:t>“For we know that if our temporary, earthly dwelling is destroyed, we have a building from God, an eternal dwelling in the heavens, not made with hands. </a:t>
            </a:r>
            <a:r>
              <a:rPr b="1"/>
              <a:t>Indeed, we groan in this body, desiring to put on our dwelling from heaven, since, when we are clothed, we will not be found naked.</a:t>
            </a:r>
            <a:r>
              <a:t> Indeed, we groan while we are in this tent, burdened as we are, because we do not want to be unclothed but clothed, so that mortality may be swallowed up by life.”     </a:t>
            </a:r>
          </a:p>
          <a:p>
            <a:pPr marL="0" indent="0">
              <a:buSzTx/>
              <a:buNone/>
              <a:defRPr sz="4000"/>
            </a:pPr>
            <a:r>
              <a:t>- 2 Cor. 5:1-4</a:t>
            </a:r>
          </a:p>
        </p:txBody>
      </p:sp>
      <p:sp>
        <p:nvSpPr>
          <p:cNvPr id="3" name="Picture Placeholder 2">
            <a:extLst>
              <a:ext uri="{FF2B5EF4-FFF2-40B4-BE49-F238E27FC236}">
                <a16:creationId xmlns:a16="http://schemas.microsoft.com/office/drawing/2014/main" id="{5DC5031D-C321-8B40-9EB8-321E4692A8DF}"/>
              </a:ext>
            </a:extLst>
          </p:cNvPr>
          <p:cNvSpPr>
            <a:spLocks noGrp="1"/>
          </p:cNvSpPr>
          <p:nvPr>
            <p:ph type="pic" sz="half" idx="21"/>
          </p:nvPr>
        </p:nvSpPr>
        <p:spPr/>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52"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53" name="HE WILL CONQUER REBELLIOUS NATIONS…"/>
          <p:cNvSpPr txBox="1">
            <a:spLocks noGrp="1"/>
          </p:cNvSpPr>
          <p:nvPr>
            <p:ph type="body" sz="quarter" idx="1"/>
          </p:nvPr>
        </p:nvSpPr>
        <p:spPr>
          <a:xfrm>
            <a:off x="1657350" y="5304456"/>
            <a:ext cx="10223500" cy="4986688"/>
          </a:xfrm>
          <a:prstGeom prst="rect">
            <a:avLst/>
          </a:prstGeom>
        </p:spPr>
        <p:txBody>
          <a:bodyPr/>
          <a:lstStyle/>
          <a:p>
            <a:pPr marL="0" indent="0">
              <a:buSzTx/>
              <a:buNone/>
              <a:defRPr sz="4800" b="1"/>
            </a:pPr>
            <a:r>
              <a:t>HE WILL CONQUER REBELLIOUS NATIONS </a:t>
            </a:r>
          </a:p>
          <a:p>
            <a:pPr marL="0" indent="0">
              <a:buSzTx/>
              <a:buNone/>
              <a:defRPr sz="4800" b="1"/>
            </a:pPr>
            <a:r>
              <a:t>Psalm 2</a:t>
            </a:r>
          </a:p>
        </p:txBody>
      </p:sp>
      <p:sp>
        <p:nvSpPr>
          <p:cNvPr id="3" name="Picture Placeholder 2">
            <a:extLst>
              <a:ext uri="{FF2B5EF4-FFF2-40B4-BE49-F238E27FC236}">
                <a16:creationId xmlns:a16="http://schemas.microsoft.com/office/drawing/2014/main" id="{C77736FE-8127-B34B-9745-16B96904A871}"/>
              </a:ext>
            </a:extLst>
          </p:cNvPr>
          <p:cNvSpPr>
            <a:spLocks noGrp="1"/>
          </p:cNvSpPr>
          <p:nvPr>
            <p:ph type="pic" sz="half" idx="21"/>
          </p:nvPr>
        </p:nvSpPr>
        <p:spPr/>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156" name="Living in Light of His Soon Return"/>
          <p:cNvSpPr txBox="1">
            <a:spLocks noGrp="1"/>
          </p:cNvSpPr>
          <p:nvPr>
            <p:ph type="title"/>
          </p:nvPr>
        </p:nvSpPr>
        <p:spPr>
          <a:prstGeom prst="rect">
            <a:avLst/>
          </a:prstGeom>
        </p:spPr>
        <p:txBody>
          <a:bodyPr/>
          <a:lstStyle>
            <a:lvl1pPr defTabSz="784225">
              <a:defRPr sz="10600"/>
            </a:lvl1pPr>
          </a:lstStyle>
          <a:p>
            <a:r>
              <a:t>Living in Light of His Soon Return</a:t>
            </a:r>
          </a:p>
        </p:txBody>
      </p:sp>
      <p:sp>
        <p:nvSpPr>
          <p:cNvPr id="157" name="HE WILL CONQUER SATAN &amp; ALL EVIL…"/>
          <p:cNvSpPr txBox="1"/>
          <p:nvPr/>
        </p:nvSpPr>
        <p:spPr>
          <a:xfrm>
            <a:off x="690579" y="6650941"/>
            <a:ext cx="11416285" cy="2293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4800" b="1">
                <a:latin typeface="+mj-lt"/>
                <a:ea typeface="+mj-ea"/>
                <a:cs typeface="+mj-cs"/>
                <a:sym typeface="Helvetica Neue"/>
              </a:defRPr>
            </a:pPr>
            <a:r>
              <a:t>HE WILL CONQUER SATAN &amp; ALL EVIL</a:t>
            </a:r>
          </a:p>
          <a:p>
            <a:pPr algn="l">
              <a:defRPr sz="4800" b="1">
                <a:latin typeface="+mj-lt"/>
                <a:ea typeface="+mj-ea"/>
                <a:cs typeface="+mj-cs"/>
                <a:sym typeface="Helvetica Neue"/>
              </a:defRPr>
            </a:pPr>
            <a:endParaRPr/>
          </a:p>
          <a:p>
            <a:pPr algn="l">
              <a:defRPr sz="4800" b="1">
                <a:latin typeface="+mj-lt"/>
                <a:ea typeface="+mj-ea"/>
                <a:cs typeface="+mj-cs"/>
                <a:sym typeface="Helvetica Neue"/>
              </a:defRPr>
            </a:pPr>
            <a:r>
              <a:t>Revelation 22</a:t>
            </a:r>
          </a:p>
        </p:txBody>
      </p:sp>
      <p:sp>
        <p:nvSpPr>
          <p:cNvPr id="3" name="Picture Placeholder 2">
            <a:extLst>
              <a:ext uri="{FF2B5EF4-FFF2-40B4-BE49-F238E27FC236}">
                <a16:creationId xmlns:a16="http://schemas.microsoft.com/office/drawing/2014/main" id="{AFB4CF28-6C14-2C4D-A9B1-B86E06C3521E}"/>
              </a:ext>
            </a:extLst>
          </p:cNvPr>
          <p:cNvSpPr>
            <a:spLocks noGrp="1"/>
          </p:cNvSpPr>
          <p:nvPr>
            <p:ph type="pic" sz="half" idx="21"/>
          </p:nvPr>
        </p:nvSpPr>
        <p:spPr/>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1512</TotalTime>
  <Words>1547</Words>
  <Application>Microsoft Macintosh PowerPoint</Application>
  <PresentationFormat>Custom</PresentationFormat>
  <Paragraphs>100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Helvetica</vt:lpstr>
      <vt:lpstr>Helvetica Neue</vt:lpstr>
      <vt:lpstr>Helvetica Neue Light</vt:lpstr>
      <vt:lpstr>Helvetica Neue Medium</vt:lpstr>
      <vt:lpstr>White</vt:lpstr>
      <vt:lpstr>Living in Light of His Soon Return :  8 Principles</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 </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vt:lpstr>
      <vt:lpstr>Living in Light of His Soon Return </vt:lpstr>
      <vt:lpstr>Living in Light of His Soon Return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in Light of His Soon Return :  8 Principles</dc:title>
  <dc:creator>Patty Choquette</dc:creator>
  <cp:lastModifiedBy>Microsoft Office User</cp:lastModifiedBy>
  <cp:revision>2</cp:revision>
  <cp:lastPrinted>2020-07-26T13:17:21Z</cp:lastPrinted>
  <dcterms:modified xsi:type="dcterms:W3CDTF">2020-07-27T14:13:18Z</dcterms:modified>
</cp:coreProperties>
</file>