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300" r:id="rId4"/>
    <p:sldId id="301" r:id="rId5"/>
    <p:sldId id="31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2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0AD"/>
    <a:srgbClr val="DCC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165" d="100"/>
          <a:sy n="165" d="100"/>
        </p:scale>
        <p:origin x="4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E833-1282-4684-8D53-88BEF2BA5871}" type="datetimeFigureOut">
              <a:rPr lang="en-US" smtClean="0"/>
              <a:t>2/23/20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73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E833-1282-4684-8D53-88BEF2BA5871}" type="datetimeFigureOut">
              <a:rPr lang="en-US" smtClean="0"/>
              <a:t>2/23/20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01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E833-1282-4684-8D53-88BEF2BA5871}" type="datetimeFigureOut">
              <a:rPr lang="en-US" smtClean="0"/>
              <a:t>2/23/20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80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E833-1282-4684-8D53-88BEF2BA5871}" type="datetimeFigureOut">
              <a:rPr lang="en-US" smtClean="0"/>
              <a:t>2/23/20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3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E833-1282-4684-8D53-88BEF2BA5871}" type="datetimeFigureOut">
              <a:rPr lang="en-US" smtClean="0"/>
              <a:t>2/23/20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44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E833-1282-4684-8D53-88BEF2BA5871}" type="datetimeFigureOut">
              <a:rPr lang="en-US" smtClean="0"/>
              <a:t>2/23/20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4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E833-1282-4684-8D53-88BEF2BA5871}" type="datetimeFigureOut">
              <a:rPr lang="en-US" smtClean="0"/>
              <a:t>2/23/20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69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E833-1282-4684-8D53-88BEF2BA5871}" type="datetimeFigureOut">
              <a:rPr lang="en-US" smtClean="0"/>
              <a:t>2/23/20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60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E833-1282-4684-8D53-88BEF2BA5871}" type="datetimeFigureOut">
              <a:rPr lang="en-US" smtClean="0"/>
              <a:t>2/23/20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1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E833-1282-4684-8D53-88BEF2BA5871}" type="datetimeFigureOut">
              <a:rPr lang="en-US" smtClean="0"/>
              <a:t>2/23/20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9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E833-1282-4684-8D53-88BEF2BA5871}" type="datetimeFigureOut">
              <a:rPr lang="en-US" smtClean="0"/>
              <a:t>2/23/20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9E833-1282-4684-8D53-88BEF2BA5871}" type="datetimeFigureOut">
              <a:rPr lang="en-US" smtClean="0"/>
              <a:t>2/23/20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24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449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197345"/>
            <a:ext cx="11379200" cy="5078313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righteousness, and there is a wicked man who prolongs his life in his evildoing. </a:t>
            </a:r>
            <a:r>
              <a:rPr lang="en-US" sz="3600" baseline="30000" dirty="0"/>
              <a:t>16</a:t>
            </a:r>
            <a:r>
              <a:rPr lang="en-US" sz="3600" dirty="0"/>
              <a:t> Be not overly righteous, and do not make yourself too </a:t>
            </a:r>
            <a:r>
              <a:rPr lang="en-US" sz="3600" dirty="0">
                <a:solidFill>
                  <a:srgbClr val="00B050"/>
                </a:solidFill>
              </a:rPr>
              <a:t>wise</a:t>
            </a:r>
            <a:r>
              <a:rPr lang="en-US" sz="3600" dirty="0"/>
              <a:t>. Why should you destroy yourself? </a:t>
            </a:r>
            <a:r>
              <a:rPr lang="en-US" sz="3600" baseline="30000" dirty="0"/>
              <a:t>17</a:t>
            </a:r>
            <a:r>
              <a:rPr lang="en-US" sz="3600" dirty="0"/>
              <a:t> Be not overly wicked, neither be a fool. Why should you die before your time? </a:t>
            </a:r>
            <a:r>
              <a:rPr lang="en-US" sz="3600" baseline="30000" dirty="0"/>
              <a:t>18</a:t>
            </a:r>
            <a:r>
              <a:rPr lang="en-US" sz="3600" dirty="0"/>
              <a:t> It is good that you should take hold of this, and from that withhold not your hand, for the one who fears God shall come out from both of them.</a:t>
            </a:r>
          </a:p>
          <a:p>
            <a:endParaRPr lang="en-US" sz="3600" dirty="0"/>
          </a:p>
          <a:p>
            <a:pPr algn="r"/>
            <a:r>
              <a:rPr lang="en-US" sz="3600" dirty="0"/>
              <a:t>Ecclesiastes 7:11-18 (ESV)  </a:t>
            </a:r>
          </a:p>
        </p:txBody>
      </p:sp>
    </p:spTree>
    <p:extLst>
      <p:ext uri="{BB962C8B-B14F-4D97-AF65-F5344CB8AC3E}">
        <p14:creationId xmlns:p14="http://schemas.microsoft.com/office/powerpoint/2010/main" val="1942641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1720839"/>
            <a:ext cx="11379200" cy="4524315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pPr algn="ctr"/>
            <a:endParaRPr lang="en-US" sz="3600" u="sng" dirty="0"/>
          </a:p>
          <a:p>
            <a:pPr algn="ctr"/>
            <a:r>
              <a:rPr lang="en-US" sz="3600" dirty="0"/>
              <a:t>Ecclesiastes 7:11-18 (ESV) </a:t>
            </a:r>
          </a:p>
          <a:p>
            <a:pPr algn="ctr"/>
            <a:endParaRPr lang="en-US" sz="3600" u="sng" dirty="0"/>
          </a:p>
          <a:p>
            <a:pPr algn="ctr"/>
            <a:r>
              <a:rPr lang="en-US" sz="3600" u="sng" dirty="0"/>
              <a:t>POINT</a:t>
            </a:r>
            <a:r>
              <a:rPr lang="en-US" sz="3600" dirty="0"/>
              <a:t>!  </a:t>
            </a:r>
            <a:r>
              <a:rPr lang="en-US" sz="3600" dirty="0">
                <a:solidFill>
                  <a:srgbClr val="C00000"/>
                </a:solidFill>
              </a:rPr>
              <a:t>Wise people live with a fear of God; </a:t>
            </a:r>
          </a:p>
          <a:p>
            <a:pPr algn="ctr"/>
            <a:r>
              <a:rPr lang="en-US" sz="3600" dirty="0">
                <a:solidFill>
                  <a:srgbClr val="C00000"/>
                </a:solidFill>
              </a:rPr>
              <a:t>leading them to </a:t>
            </a:r>
            <a:r>
              <a:rPr lang="en-US" sz="3600">
                <a:solidFill>
                  <a:srgbClr val="C00000"/>
                </a:solidFill>
              </a:rPr>
              <a:t>receive both </a:t>
            </a:r>
            <a:r>
              <a:rPr lang="en-US" sz="3600" dirty="0">
                <a:solidFill>
                  <a:srgbClr val="C00000"/>
                </a:solidFill>
              </a:rPr>
              <a:t>prosperity and adversity from the hand of God </a:t>
            </a:r>
          </a:p>
          <a:p>
            <a:pPr algn="r"/>
            <a:endParaRPr lang="en-US" sz="3600" dirty="0"/>
          </a:p>
          <a:p>
            <a:pPr algn="r"/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1740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197345"/>
            <a:ext cx="11379200" cy="6186309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baseline="30000" dirty="0"/>
              <a:t>19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00B050"/>
                </a:solidFill>
              </a:rPr>
              <a:t>Wisdom</a:t>
            </a:r>
            <a:r>
              <a:rPr lang="en-US" sz="3600" dirty="0"/>
              <a:t> gives strength to the </a:t>
            </a:r>
            <a:r>
              <a:rPr lang="en-US" sz="3600" dirty="0">
                <a:solidFill>
                  <a:srgbClr val="00B050"/>
                </a:solidFill>
              </a:rPr>
              <a:t>wise</a:t>
            </a:r>
            <a:r>
              <a:rPr lang="en-US" sz="3600" dirty="0"/>
              <a:t> man more than ten rulers who are in a city. </a:t>
            </a:r>
            <a:r>
              <a:rPr lang="en-US" sz="3600" baseline="30000" dirty="0"/>
              <a:t>20</a:t>
            </a:r>
            <a:r>
              <a:rPr lang="en-US" sz="3600" dirty="0"/>
              <a:t> Surely there is not a righteous man on earth who does good and never sins. </a:t>
            </a:r>
            <a:r>
              <a:rPr lang="en-US" sz="3600" baseline="30000" dirty="0"/>
              <a:t>21</a:t>
            </a:r>
            <a:r>
              <a:rPr lang="en-US" sz="3600" dirty="0"/>
              <a:t> Do not take to </a:t>
            </a:r>
            <a:r>
              <a:rPr lang="en-US" sz="3600" dirty="0">
                <a:solidFill>
                  <a:srgbClr val="00B0F0"/>
                </a:solidFill>
              </a:rPr>
              <a:t>heart</a:t>
            </a:r>
            <a:r>
              <a:rPr lang="en-US" sz="3600" dirty="0"/>
              <a:t> all the things that people say, lest you hear your servant cursing you. </a:t>
            </a:r>
            <a:r>
              <a:rPr lang="en-US" sz="3600" baseline="30000" dirty="0"/>
              <a:t>22</a:t>
            </a:r>
            <a:r>
              <a:rPr lang="en-US" sz="3600" dirty="0"/>
              <a:t> Your </a:t>
            </a:r>
            <a:r>
              <a:rPr lang="en-US" sz="3600" dirty="0">
                <a:solidFill>
                  <a:srgbClr val="00B0F0"/>
                </a:solidFill>
              </a:rPr>
              <a:t>heart</a:t>
            </a:r>
            <a:r>
              <a:rPr lang="en-US" sz="3600" dirty="0"/>
              <a:t> knows that many times you yourself have cursed others. </a:t>
            </a:r>
            <a:r>
              <a:rPr lang="en-US" sz="3600" baseline="30000" dirty="0"/>
              <a:t>23</a:t>
            </a:r>
            <a:r>
              <a:rPr lang="en-US" sz="3600" dirty="0"/>
              <a:t> All this I have tested by </a:t>
            </a:r>
            <a:r>
              <a:rPr lang="en-US" sz="3600" dirty="0">
                <a:solidFill>
                  <a:srgbClr val="00B050"/>
                </a:solidFill>
              </a:rPr>
              <a:t>wisdom</a:t>
            </a:r>
            <a:r>
              <a:rPr lang="en-US" sz="3600" dirty="0"/>
              <a:t>. I said, “I will be </a:t>
            </a:r>
            <a:r>
              <a:rPr lang="en-US" sz="3600" dirty="0">
                <a:solidFill>
                  <a:srgbClr val="00B050"/>
                </a:solidFill>
              </a:rPr>
              <a:t>wise</a:t>
            </a:r>
            <a:r>
              <a:rPr lang="en-US" sz="3600" dirty="0"/>
              <a:t>,” but it was far from me. </a:t>
            </a:r>
            <a:r>
              <a:rPr lang="en-US" sz="3600" baseline="30000" dirty="0"/>
              <a:t>24</a:t>
            </a:r>
            <a:r>
              <a:rPr lang="en-US" sz="3600" dirty="0"/>
              <a:t> That which has been is far off, and deep, very deep; who can find it out? </a:t>
            </a:r>
            <a:r>
              <a:rPr lang="en-US" sz="3600" baseline="30000" dirty="0"/>
              <a:t>25</a:t>
            </a:r>
            <a:r>
              <a:rPr lang="en-US" sz="3600" dirty="0"/>
              <a:t> I turned my </a:t>
            </a:r>
            <a:r>
              <a:rPr lang="en-US" sz="3600" dirty="0">
                <a:solidFill>
                  <a:srgbClr val="00B0F0"/>
                </a:solidFill>
              </a:rPr>
              <a:t>heart</a:t>
            </a:r>
            <a:r>
              <a:rPr lang="en-US" sz="3600" dirty="0"/>
              <a:t> to know and to search out and to seek </a:t>
            </a:r>
            <a:r>
              <a:rPr lang="en-US" sz="3600" dirty="0">
                <a:solidFill>
                  <a:srgbClr val="00B050"/>
                </a:solidFill>
              </a:rPr>
              <a:t>wisdom</a:t>
            </a:r>
            <a:r>
              <a:rPr lang="en-US" sz="3600" dirty="0"/>
              <a:t> and the scheme of things, and to know the wickedness of folly and the foolishness that is madness. </a:t>
            </a:r>
          </a:p>
        </p:txBody>
      </p:sp>
    </p:spTree>
    <p:extLst>
      <p:ext uri="{BB962C8B-B14F-4D97-AF65-F5344CB8AC3E}">
        <p14:creationId xmlns:p14="http://schemas.microsoft.com/office/powerpoint/2010/main" val="1887770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197345"/>
            <a:ext cx="11379200" cy="6463308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baseline="30000" dirty="0"/>
              <a:t>26</a:t>
            </a:r>
            <a:r>
              <a:rPr lang="en-US" sz="3600" dirty="0"/>
              <a:t> And I find something more bitter than death: the woman whose </a:t>
            </a:r>
            <a:r>
              <a:rPr lang="en-US" sz="3600" dirty="0">
                <a:solidFill>
                  <a:srgbClr val="00B0F0"/>
                </a:solidFill>
              </a:rPr>
              <a:t>heart</a:t>
            </a:r>
            <a:r>
              <a:rPr lang="en-US" sz="3600" dirty="0"/>
              <a:t> is snares and nets, and whose hands are fetters. He who pleases God escapes her, but the sinner is taken by her. </a:t>
            </a:r>
            <a:r>
              <a:rPr lang="en-US" sz="3600" baseline="30000" dirty="0"/>
              <a:t>27</a:t>
            </a:r>
            <a:r>
              <a:rPr lang="en-US" sz="3600" dirty="0"/>
              <a:t> Behold, this is what I found, says the Preacher, while adding one thing to another to find the scheme of things— </a:t>
            </a:r>
            <a:r>
              <a:rPr lang="en-US" sz="3600" baseline="30000" dirty="0"/>
              <a:t>28</a:t>
            </a:r>
            <a:r>
              <a:rPr lang="en-US" sz="3600" dirty="0"/>
              <a:t> which my soul has sought repeatedly, but I have not found. One man among a thousand I found, but a woman among all these I have not found. </a:t>
            </a:r>
            <a:r>
              <a:rPr lang="en-US" sz="3600" baseline="30000" dirty="0"/>
              <a:t>29</a:t>
            </a:r>
            <a:r>
              <a:rPr lang="en-US" sz="3600" dirty="0"/>
              <a:t> See, this alone I found, that God made man upright, but they have sought out many schemes. </a:t>
            </a:r>
          </a:p>
          <a:p>
            <a:endParaRPr lang="en-US" dirty="0"/>
          </a:p>
          <a:p>
            <a:pPr algn="r"/>
            <a:r>
              <a:rPr lang="en-US" sz="3600" dirty="0"/>
              <a:t>Ecclesiastes 7:19-29 (ESV)  </a:t>
            </a:r>
          </a:p>
        </p:txBody>
      </p:sp>
    </p:spTree>
    <p:extLst>
      <p:ext uri="{BB962C8B-B14F-4D97-AF65-F5344CB8AC3E}">
        <p14:creationId xmlns:p14="http://schemas.microsoft.com/office/powerpoint/2010/main" val="4102313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1720839"/>
            <a:ext cx="11379200" cy="4524315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pPr algn="ctr"/>
            <a:endParaRPr lang="en-US" sz="3600" u="sng" dirty="0"/>
          </a:p>
          <a:p>
            <a:pPr algn="ctr"/>
            <a:r>
              <a:rPr lang="en-US" sz="3600" dirty="0"/>
              <a:t>Ecclesiastes 7:19-29 (ESV) </a:t>
            </a:r>
          </a:p>
          <a:p>
            <a:pPr algn="ctr"/>
            <a:endParaRPr lang="en-US" sz="3600" u="sng" dirty="0"/>
          </a:p>
          <a:p>
            <a:pPr algn="ctr"/>
            <a:r>
              <a:rPr lang="en-US" sz="3600" u="sng" dirty="0"/>
              <a:t>POINT</a:t>
            </a:r>
            <a:r>
              <a:rPr lang="en-US" sz="3600" dirty="0"/>
              <a:t>!</a:t>
            </a:r>
            <a:r>
              <a:rPr lang="en-US" dirty="0"/>
              <a:t>    </a:t>
            </a:r>
            <a:r>
              <a:rPr lang="en-US" sz="3600" dirty="0">
                <a:solidFill>
                  <a:srgbClr val="C00000"/>
                </a:solidFill>
              </a:rPr>
              <a:t>Wise people know they will not live a perfect life, yet, continuously pursue the righteous life God desires while living in a senseless world.</a:t>
            </a:r>
          </a:p>
          <a:p>
            <a:pPr algn="r"/>
            <a:endParaRPr lang="en-US" sz="3600" dirty="0"/>
          </a:p>
          <a:p>
            <a:pPr algn="r"/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0295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1997838"/>
            <a:ext cx="11379200" cy="2862322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baseline="30000" dirty="0"/>
              <a:t>23</a:t>
            </a:r>
            <a:r>
              <a:rPr lang="en-US" sz="3600" dirty="0"/>
              <a:t> for all have sinned and fall short of the glory of God, </a:t>
            </a:r>
            <a:r>
              <a:rPr lang="en-US" sz="3600" baseline="30000" dirty="0"/>
              <a:t>24</a:t>
            </a:r>
            <a:r>
              <a:rPr lang="en-US" sz="3600" dirty="0"/>
              <a:t> and are justified by his grace as a gift, through the redemption that is in Christ Jesus, </a:t>
            </a:r>
          </a:p>
          <a:p>
            <a:pPr algn="r"/>
            <a:r>
              <a:rPr lang="en-US" sz="3600" dirty="0"/>
              <a:t>Romans 3:23–24 (ESV) </a:t>
            </a:r>
          </a:p>
          <a:p>
            <a:pPr algn="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48848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62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1720839"/>
            <a:ext cx="11379200" cy="3416320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Who knows what is good for man while he lives the few days of his vain life, which he passes like a shadow? </a:t>
            </a:r>
          </a:p>
          <a:p>
            <a:endParaRPr lang="en-US" sz="3600" dirty="0"/>
          </a:p>
          <a:p>
            <a:r>
              <a:rPr lang="en-US" sz="3600" dirty="0"/>
              <a:t>Who can tell man what will be after him under the sun? </a:t>
            </a:r>
          </a:p>
          <a:p>
            <a:endParaRPr lang="en-US" sz="3600" dirty="0"/>
          </a:p>
          <a:p>
            <a:pPr algn="r"/>
            <a:r>
              <a:rPr lang="en-US" sz="3600" dirty="0"/>
              <a:t>Ecclesiastes 6:12 </a:t>
            </a:r>
          </a:p>
        </p:txBody>
      </p:sp>
    </p:spTree>
    <p:extLst>
      <p:ext uri="{BB962C8B-B14F-4D97-AF65-F5344CB8AC3E}">
        <p14:creationId xmlns:p14="http://schemas.microsoft.com/office/powerpoint/2010/main" val="3090288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951397"/>
            <a:ext cx="11379200" cy="4955203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/>
              <a:t>(Summary of chapter 7) </a:t>
            </a:r>
          </a:p>
          <a:p>
            <a:endParaRPr lang="en-US" sz="3600" dirty="0"/>
          </a:p>
          <a:p>
            <a:pPr algn="ctr"/>
            <a:r>
              <a:rPr lang="en-US" sz="3600" dirty="0">
                <a:solidFill>
                  <a:srgbClr val="C00000"/>
                </a:solidFill>
              </a:rPr>
              <a:t>W</a:t>
            </a:r>
            <a:r>
              <a:rPr lang="en-US" sz="3600" i="1" dirty="0">
                <a:solidFill>
                  <a:srgbClr val="C00000"/>
                </a:solidFill>
              </a:rPr>
              <a:t>ise people live with their heart focused above the sun and, therefore, live a better life.</a:t>
            </a:r>
            <a:endParaRPr lang="en-US" sz="3600" dirty="0">
              <a:solidFill>
                <a:srgbClr val="C00000"/>
              </a:solidFill>
            </a:endParaRPr>
          </a:p>
          <a:p>
            <a:endParaRPr lang="en-US" sz="3600" dirty="0"/>
          </a:p>
          <a:p>
            <a:r>
              <a:rPr lang="en-US" sz="3600" dirty="0"/>
              <a:t>“wise/wisdom” = 13x’s</a:t>
            </a:r>
          </a:p>
          <a:p>
            <a:r>
              <a:rPr lang="en-US" sz="3600" dirty="0"/>
              <a:t>“heart” = 10x’s</a:t>
            </a:r>
          </a:p>
          <a:p>
            <a:r>
              <a:rPr lang="en-US" sz="3600" dirty="0"/>
              <a:t>“good/better” = 8x’s</a:t>
            </a:r>
          </a:p>
          <a:p>
            <a:pPr algn="r"/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2340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335844"/>
            <a:ext cx="11379200" cy="6186309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baseline="30000" dirty="0"/>
              <a:t>1</a:t>
            </a:r>
            <a:r>
              <a:rPr lang="en-US" sz="3600" dirty="0"/>
              <a:t> A good name is </a:t>
            </a:r>
            <a:r>
              <a:rPr lang="en-US" sz="3600" dirty="0">
                <a:solidFill>
                  <a:srgbClr val="C00000"/>
                </a:solidFill>
              </a:rPr>
              <a:t>better</a:t>
            </a:r>
            <a:r>
              <a:rPr lang="en-US" sz="3600" dirty="0"/>
              <a:t> than precious ointment, and the day of death </a:t>
            </a:r>
            <a:r>
              <a:rPr lang="en-US" sz="3600" dirty="0">
                <a:solidFill>
                  <a:srgbClr val="C00000"/>
                </a:solidFill>
              </a:rPr>
              <a:t>than</a:t>
            </a:r>
            <a:r>
              <a:rPr lang="en-US" sz="3600" dirty="0"/>
              <a:t> the day of birth. </a:t>
            </a:r>
            <a:r>
              <a:rPr lang="en-US" sz="3600" baseline="30000" dirty="0"/>
              <a:t>2</a:t>
            </a:r>
            <a:r>
              <a:rPr lang="en-US" sz="3600" dirty="0"/>
              <a:t> It is </a:t>
            </a:r>
            <a:r>
              <a:rPr lang="en-US" sz="3600" dirty="0">
                <a:solidFill>
                  <a:srgbClr val="C00000"/>
                </a:solidFill>
              </a:rPr>
              <a:t>better</a:t>
            </a:r>
            <a:r>
              <a:rPr lang="en-US" sz="3600" dirty="0"/>
              <a:t> to go to the house of mourning than to go to the house of feasting, for this is the end of all mankind, and the living will lay it to </a:t>
            </a:r>
            <a:r>
              <a:rPr lang="en-US" sz="3600" dirty="0">
                <a:solidFill>
                  <a:srgbClr val="00B0F0"/>
                </a:solidFill>
              </a:rPr>
              <a:t>heart</a:t>
            </a:r>
            <a:r>
              <a:rPr lang="en-US" sz="3600" dirty="0"/>
              <a:t>. </a:t>
            </a:r>
            <a:r>
              <a:rPr lang="en-US" sz="3600" baseline="30000" dirty="0"/>
              <a:t>3</a:t>
            </a:r>
            <a:r>
              <a:rPr lang="en-US" sz="3600" dirty="0"/>
              <a:t> Sorrow is </a:t>
            </a:r>
            <a:r>
              <a:rPr lang="en-US" sz="3600" dirty="0">
                <a:solidFill>
                  <a:srgbClr val="C00000"/>
                </a:solidFill>
              </a:rPr>
              <a:t>better</a:t>
            </a:r>
            <a:r>
              <a:rPr lang="en-US" sz="3600" dirty="0"/>
              <a:t> than laughter, for by sadness of face the </a:t>
            </a:r>
            <a:r>
              <a:rPr lang="en-US" sz="3600" dirty="0">
                <a:solidFill>
                  <a:srgbClr val="00B0F0"/>
                </a:solidFill>
              </a:rPr>
              <a:t>heart</a:t>
            </a:r>
            <a:r>
              <a:rPr lang="en-US" sz="3600" dirty="0"/>
              <a:t> is made glad. </a:t>
            </a:r>
            <a:r>
              <a:rPr lang="en-US" sz="3600" baseline="30000" dirty="0"/>
              <a:t>4</a:t>
            </a:r>
            <a:r>
              <a:rPr lang="en-US" sz="3600" dirty="0"/>
              <a:t> The heart of the </a:t>
            </a:r>
            <a:r>
              <a:rPr lang="en-US" sz="3600" dirty="0">
                <a:solidFill>
                  <a:srgbClr val="00B050"/>
                </a:solidFill>
              </a:rPr>
              <a:t>wise</a:t>
            </a:r>
            <a:r>
              <a:rPr lang="en-US" sz="3600" dirty="0"/>
              <a:t> is in the house of mourning, but the </a:t>
            </a:r>
            <a:r>
              <a:rPr lang="en-US" sz="3600" dirty="0">
                <a:solidFill>
                  <a:srgbClr val="00B0F0"/>
                </a:solidFill>
              </a:rPr>
              <a:t>heart</a:t>
            </a:r>
            <a:r>
              <a:rPr lang="en-US" sz="3600" dirty="0"/>
              <a:t> of fools is in the house of mirth.</a:t>
            </a:r>
          </a:p>
          <a:p>
            <a:pPr algn="r"/>
            <a:endParaRPr lang="en-US" sz="3600" dirty="0"/>
          </a:p>
          <a:p>
            <a:pPr algn="r"/>
            <a:r>
              <a:rPr lang="en-US" sz="3600" dirty="0"/>
              <a:t>Ecclesiastes 7:1–4 (ESV) </a:t>
            </a:r>
          </a:p>
          <a:p>
            <a:pPr algn="r"/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144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1443840"/>
            <a:ext cx="11379200" cy="3970318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baseline="30000" dirty="0"/>
              <a:t>27</a:t>
            </a:r>
            <a:r>
              <a:rPr lang="en-US" sz="3600" dirty="0"/>
              <a:t> And just as it is appointed for man to die once, and after that comes judgment, </a:t>
            </a:r>
            <a:r>
              <a:rPr lang="en-US" sz="3600" baseline="30000" dirty="0"/>
              <a:t>28</a:t>
            </a:r>
            <a:r>
              <a:rPr lang="en-US" sz="3600" dirty="0"/>
              <a:t> so Christ, having been offered once to bear the sins of many, will appear a second time, not to deal with sin but to save those who are eagerly waiting for him. </a:t>
            </a:r>
          </a:p>
          <a:p>
            <a:pPr algn="r"/>
            <a:endParaRPr lang="en-US" sz="3600" dirty="0"/>
          </a:p>
          <a:p>
            <a:pPr algn="r"/>
            <a:r>
              <a:rPr lang="en-US" sz="3600" dirty="0"/>
              <a:t>Hebrews 9:27–28 (ESV)  </a:t>
            </a:r>
          </a:p>
        </p:txBody>
      </p:sp>
    </p:spTree>
    <p:extLst>
      <p:ext uri="{BB962C8B-B14F-4D97-AF65-F5344CB8AC3E}">
        <p14:creationId xmlns:p14="http://schemas.microsoft.com/office/powerpoint/2010/main" val="2722488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1720839"/>
            <a:ext cx="11379200" cy="3416320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pPr algn="ctr"/>
            <a:endParaRPr lang="en-US" sz="3600" u="sng" dirty="0"/>
          </a:p>
          <a:p>
            <a:pPr algn="ctr"/>
            <a:r>
              <a:rPr lang="en-US" sz="3600" dirty="0"/>
              <a:t>Ecclesiastes 7:1–4 (ESV) </a:t>
            </a:r>
          </a:p>
          <a:p>
            <a:pPr algn="ctr"/>
            <a:endParaRPr lang="en-US" sz="3600" u="sng" dirty="0"/>
          </a:p>
          <a:p>
            <a:pPr algn="ctr"/>
            <a:r>
              <a:rPr lang="en-US" sz="3600" u="sng" dirty="0"/>
              <a:t>POINT</a:t>
            </a:r>
            <a:r>
              <a:rPr lang="en-US" sz="3600" dirty="0"/>
              <a:t>! </a:t>
            </a:r>
            <a:r>
              <a:rPr lang="en-US" sz="3600" dirty="0">
                <a:solidFill>
                  <a:srgbClr val="C00000"/>
                </a:solidFill>
              </a:rPr>
              <a:t>Wise people grow during times of sorrow</a:t>
            </a:r>
          </a:p>
          <a:p>
            <a:pPr algn="r"/>
            <a:endParaRPr lang="en-US" sz="3600" dirty="0"/>
          </a:p>
          <a:p>
            <a:pPr algn="r"/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7427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197345"/>
            <a:ext cx="11379200" cy="6463308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baseline="30000" dirty="0"/>
              <a:t>5</a:t>
            </a:r>
            <a:r>
              <a:rPr lang="en-US" sz="3600" dirty="0"/>
              <a:t> It is </a:t>
            </a:r>
            <a:r>
              <a:rPr lang="en-US" sz="3600" dirty="0">
                <a:solidFill>
                  <a:srgbClr val="C00000"/>
                </a:solidFill>
              </a:rPr>
              <a:t>better</a:t>
            </a:r>
            <a:r>
              <a:rPr lang="en-US" sz="3600" dirty="0"/>
              <a:t> for a man to hear the rebuke of the </a:t>
            </a:r>
            <a:r>
              <a:rPr lang="en-US" sz="3600" dirty="0">
                <a:solidFill>
                  <a:srgbClr val="00B050"/>
                </a:solidFill>
              </a:rPr>
              <a:t>wise</a:t>
            </a:r>
            <a:r>
              <a:rPr lang="en-US" sz="3600" dirty="0"/>
              <a:t> than to hear the song of fools. </a:t>
            </a:r>
            <a:r>
              <a:rPr lang="en-US" sz="3600" baseline="30000" dirty="0"/>
              <a:t>6</a:t>
            </a:r>
            <a:r>
              <a:rPr lang="en-US" sz="3600" dirty="0"/>
              <a:t> For as the crackling of thorns under a pot, so is the laughter of the fools; this also is vanity. </a:t>
            </a:r>
            <a:r>
              <a:rPr lang="en-US" sz="3600" baseline="30000" dirty="0"/>
              <a:t>7</a:t>
            </a:r>
            <a:r>
              <a:rPr lang="en-US" sz="3600" dirty="0"/>
              <a:t> Surely oppression drives the </a:t>
            </a:r>
            <a:r>
              <a:rPr lang="en-US" sz="3600" dirty="0">
                <a:solidFill>
                  <a:srgbClr val="00B050"/>
                </a:solidFill>
              </a:rPr>
              <a:t>wise</a:t>
            </a:r>
            <a:r>
              <a:rPr lang="en-US" sz="3600" dirty="0"/>
              <a:t> into madness, and a bribe corrupts the </a:t>
            </a:r>
            <a:r>
              <a:rPr lang="en-US" sz="3600" dirty="0">
                <a:solidFill>
                  <a:srgbClr val="00B0F0"/>
                </a:solidFill>
              </a:rPr>
              <a:t>heart</a:t>
            </a:r>
            <a:r>
              <a:rPr lang="en-US" sz="3600" dirty="0"/>
              <a:t>. </a:t>
            </a:r>
            <a:r>
              <a:rPr lang="en-US" sz="3600" baseline="30000" dirty="0"/>
              <a:t>8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C00000"/>
                </a:solidFill>
              </a:rPr>
              <a:t>Better</a:t>
            </a:r>
            <a:r>
              <a:rPr lang="en-US" sz="3600" dirty="0"/>
              <a:t> is the end of a thing than its beginning, and the patient in spirit is </a:t>
            </a:r>
            <a:r>
              <a:rPr lang="en-US" sz="3600" dirty="0">
                <a:solidFill>
                  <a:srgbClr val="C00000"/>
                </a:solidFill>
              </a:rPr>
              <a:t>better</a:t>
            </a:r>
            <a:r>
              <a:rPr lang="en-US" sz="3600" dirty="0"/>
              <a:t> than the proud in spirit. </a:t>
            </a:r>
            <a:r>
              <a:rPr lang="en-US" sz="3600" baseline="30000" dirty="0"/>
              <a:t>9</a:t>
            </a:r>
            <a:r>
              <a:rPr lang="en-US" sz="3600" dirty="0"/>
              <a:t> Be not quick in your spirit to become angry, for anger lodges in the </a:t>
            </a:r>
            <a:r>
              <a:rPr lang="en-US" sz="3600" dirty="0">
                <a:solidFill>
                  <a:srgbClr val="00B0F0"/>
                </a:solidFill>
              </a:rPr>
              <a:t>heart</a:t>
            </a:r>
            <a:r>
              <a:rPr lang="en-US" sz="3600" dirty="0"/>
              <a:t> of fools. </a:t>
            </a:r>
            <a:r>
              <a:rPr lang="en-US" sz="3600" baseline="30000" dirty="0"/>
              <a:t>10</a:t>
            </a:r>
            <a:r>
              <a:rPr lang="en-US" sz="3600" dirty="0"/>
              <a:t> Say not, “Why were the former days </a:t>
            </a:r>
            <a:r>
              <a:rPr lang="en-US" sz="3600" dirty="0">
                <a:solidFill>
                  <a:srgbClr val="C00000"/>
                </a:solidFill>
              </a:rPr>
              <a:t>better</a:t>
            </a:r>
            <a:r>
              <a:rPr lang="en-US" sz="3600" dirty="0"/>
              <a:t> than these?” For it is not from </a:t>
            </a:r>
            <a:r>
              <a:rPr lang="en-US" sz="3600" dirty="0">
                <a:solidFill>
                  <a:srgbClr val="00B050"/>
                </a:solidFill>
              </a:rPr>
              <a:t>wisdom</a:t>
            </a:r>
            <a:r>
              <a:rPr lang="en-US" sz="3600" dirty="0"/>
              <a:t> that you ask this.</a:t>
            </a:r>
          </a:p>
          <a:p>
            <a:endParaRPr lang="en-US" dirty="0"/>
          </a:p>
          <a:p>
            <a:pPr algn="r"/>
            <a:r>
              <a:rPr lang="en-US" sz="3600" dirty="0"/>
              <a:t>Ecclesiastes 7:5-10 (ESV)  </a:t>
            </a:r>
          </a:p>
        </p:txBody>
      </p:sp>
    </p:spTree>
    <p:extLst>
      <p:ext uri="{BB962C8B-B14F-4D97-AF65-F5344CB8AC3E}">
        <p14:creationId xmlns:p14="http://schemas.microsoft.com/office/powerpoint/2010/main" val="1311223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1720839"/>
            <a:ext cx="11379200" cy="3416320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pPr algn="ctr"/>
            <a:endParaRPr lang="en-US" sz="3600" u="sng" dirty="0"/>
          </a:p>
          <a:p>
            <a:pPr algn="ctr"/>
            <a:r>
              <a:rPr lang="en-US" sz="3600" dirty="0"/>
              <a:t>Ecclesiastes 7:5-10 (ESV) </a:t>
            </a:r>
          </a:p>
          <a:p>
            <a:pPr algn="ctr"/>
            <a:endParaRPr lang="en-US" sz="3600" u="sng" dirty="0"/>
          </a:p>
          <a:p>
            <a:pPr algn="ctr"/>
            <a:r>
              <a:rPr lang="en-US" sz="3600" u="sng" dirty="0"/>
              <a:t>POINT</a:t>
            </a:r>
            <a:r>
              <a:rPr lang="en-US" sz="3600" dirty="0"/>
              <a:t>!  </a:t>
            </a:r>
            <a:r>
              <a:rPr lang="en-US" sz="3600" dirty="0">
                <a:solidFill>
                  <a:srgbClr val="C00000"/>
                </a:solidFill>
              </a:rPr>
              <a:t>Wise people are humble learners</a:t>
            </a:r>
          </a:p>
          <a:p>
            <a:pPr algn="r"/>
            <a:endParaRPr lang="en-US" sz="3600" dirty="0"/>
          </a:p>
          <a:p>
            <a:pPr algn="r"/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6382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197345"/>
            <a:ext cx="11379200" cy="5632311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baseline="30000" dirty="0"/>
              <a:t>11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00B050"/>
                </a:solidFill>
              </a:rPr>
              <a:t>Wisdom</a:t>
            </a:r>
            <a:r>
              <a:rPr lang="en-US" sz="3600" dirty="0"/>
              <a:t> is good with an inheritance, an advantage to those who see the sun. </a:t>
            </a:r>
            <a:r>
              <a:rPr lang="en-US" sz="3600" baseline="30000" dirty="0"/>
              <a:t>12</a:t>
            </a:r>
            <a:r>
              <a:rPr lang="en-US" sz="3600" dirty="0"/>
              <a:t> For the protection of </a:t>
            </a:r>
            <a:r>
              <a:rPr lang="en-US" sz="3600" dirty="0">
                <a:solidFill>
                  <a:srgbClr val="00B050"/>
                </a:solidFill>
              </a:rPr>
              <a:t>wisdom</a:t>
            </a:r>
            <a:r>
              <a:rPr lang="en-US" sz="3600" dirty="0"/>
              <a:t> is like the protection of money, and the advantage of knowledge is that </a:t>
            </a:r>
            <a:r>
              <a:rPr lang="en-US" sz="3600" dirty="0">
                <a:solidFill>
                  <a:srgbClr val="00B050"/>
                </a:solidFill>
              </a:rPr>
              <a:t>wisdom</a:t>
            </a:r>
            <a:r>
              <a:rPr lang="en-US" sz="3600" dirty="0"/>
              <a:t> preserves the life of him who has it. </a:t>
            </a:r>
            <a:r>
              <a:rPr lang="en-US" sz="3600" baseline="30000" dirty="0"/>
              <a:t>13</a:t>
            </a:r>
            <a:r>
              <a:rPr lang="en-US" sz="3600" dirty="0"/>
              <a:t> Consider the work of God: who can make straight what he has made crooked? </a:t>
            </a:r>
            <a:r>
              <a:rPr lang="en-US" sz="3600" baseline="30000" dirty="0"/>
              <a:t>14</a:t>
            </a:r>
            <a:r>
              <a:rPr lang="en-US" sz="3600" dirty="0"/>
              <a:t> In the day of prosperity be joyful, and in the day of adversity consider: God has made the one as well as the other, so that man may not find out anything that will be after him. </a:t>
            </a:r>
            <a:r>
              <a:rPr lang="en-US" sz="3600" baseline="30000" dirty="0"/>
              <a:t>15</a:t>
            </a:r>
            <a:r>
              <a:rPr lang="en-US" sz="3600" dirty="0"/>
              <a:t> In my vain life I have seen everything. There is a righteous man who perishes in his</a:t>
            </a:r>
          </a:p>
        </p:txBody>
      </p:sp>
    </p:spTree>
    <p:extLst>
      <p:ext uri="{BB962C8B-B14F-4D97-AF65-F5344CB8AC3E}">
        <p14:creationId xmlns:p14="http://schemas.microsoft.com/office/powerpoint/2010/main" val="4110438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1018</Words>
  <Application>Microsoft Macintosh PowerPoint</Application>
  <PresentationFormat>Widescreen</PresentationFormat>
  <Paragraphs>58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Yoder</dc:creator>
  <cp:lastModifiedBy>Microsoft Office User</cp:lastModifiedBy>
  <cp:revision>24</cp:revision>
  <dcterms:created xsi:type="dcterms:W3CDTF">2020-01-11T16:08:59Z</dcterms:created>
  <dcterms:modified xsi:type="dcterms:W3CDTF">2020-02-23T12:54:29Z</dcterms:modified>
</cp:coreProperties>
</file>