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E2222"/>
    <a:srgbClr val="CC2020"/>
    <a:srgbClr val="484848"/>
    <a:srgbClr val="CA222B"/>
    <a:srgbClr val="646464"/>
    <a:srgbClr val="CB2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7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8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5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303CF-B9F4-4194-AC39-6E726815F4FB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5A18-0E34-4106-8404-1FDC50047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7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1648" y="6375164"/>
            <a:ext cx="8528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B2526">
                    <a:alpha val="70000"/>
                  </a:srgbClr>
                </a:solidFill>
                <a:latin typeface="Bahnschrift SemiLight" panose="020B0502040204020203" pitchFamily="34" charset="0"/>
              </a:rPr>
              <a:t>a journey through 1 Thessalonians</a:t>
            </a:r>
            <a:endParaRPr lang="en-US" dirty="0">
              <a:solidFill>
                <a:srgbClr val="CB2526">
                  <a:alpha val="70000"/>
                </a:srgb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4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8</a:t>
            </a:r>
            <a:r>
              <a:rPr lang="en-US" sz="3600" dirty="0">
                <a:solidFill>
                  <a:schemeClr val="bg1"/>
                </a:solidFill>
              </a:rPr>
              <a:t> For not only has the word of the Lord sounded </a:t>
            </a:r>
            <a:r>
              <a:rPr lang="en-US" sz="3600" dirty="0" smtClean="0">
                <a:solidFill>
                  <a:schemeClr val="bg1"/>
                </a:solidFill>
              </a:rPr>
              <a:t>forth </a:t>
            </a:r>
            <a:r>
              <a:rPr lang="en-US" sz="3600" dirty="0">
                <a:solidFill>
                  <a:schemeClr val="bg1"/>
                </a:solidFill>
              </a:rPr>
              <a:t>from you in Macedonia and Achaia, but your faith in God has gone forth everywhere, so that we need not say anything. </a:t>
            </a:r>
            <a:r>
              <a:rPr lang="en-US" sz="3600" baseline="30000" dirty="0">
                <a:solidFill>
                  <a:schemeClr val="bg1"/>
                </a:solidFill>
              </a:rPr>
              <a:t>9</a:t>
            </a:r>
            <a:r>
              <a:rPr lang="en-US" sz="3600" dirty="0">
                <a:solidFill>
                  <a:schemeClr val="bg1"/>
                </a:solidFill>
              </a:rPr>
              <a:t> For they themselves report concerning us the kind of reception we had among you, and how you </a:t>
            </a:r>
            <a:r>
              <a:rPr lang="en-US" sz="3600" dirty="0">
                <a:solidFill>
                  <a:srgbClr val="FFFF00"/>
                </a:solidFill>
              </a:rPr>
              <a:t>turned to God from idols to serve the living and true God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baseline="30000" dirty="0">
                <a:solidFill>
                  <a:schemeClr val="bg1"/>
                </a:solidFill>
              </a:rPr>
              <a:t>10</a:t>
            </a:r>
            <a:r>
              <a:rPr lang="en-US" sz="3600" dirty="0">
                <a:solidFill>
                  <a:schemeClr val="bg1"/>
                </a:solidFill>
              </a:rPr>
              <a:t> and </a:t>
            </a:r>
            <a:r>
              <a:rPr lang="en-US" sz="3600" dirty="0">
                <a:solidFill>
                  <a:srgbClr val="FFFF00"/>
                </a:solidFill>
              </a:rPr>
              <a:t>to wait for his Son </a:t>
            </a:r>
            <a:r>
              <a:rPr lang="en-US" sz="3600" dirty="0">
                <a:solidFill>
                  <a:schemeClr val="bg1"/>
                </a:solidFill>
              </a:rPr>
              <a:t>from heaven, whom he raised from the dead, Jesus who delivers us from the wrath to come. </a:t>
            </a: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1:8-10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30480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Why do we endure </a:t>
            </a:r>
            <a:r>
              <a:rPr lang="en-US" sz="3600" dirty="0" smtClean="0">
                <a:solidFill>
                  <a:schemeClr val="bg1"/>
                </a:solidFill>
              </a:rPr>
              <a:t>the waiting room?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endParaRPr lang="en-US" sz="36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You </a:t>
            </a:r>
            <a:r>
              <a:rPr lang="en-US" sz="3600" dirty="0">
                <a:solidFill>
                  <a:srgbClr val="FFFF00"/>
                </a:solidFill>
              </a:rPr>
              <a:t>need someone else with </a:t>
            </a:r>
            <a:r>
              <a:rPr lang="en-US" sz="3600" dirty="0" smtClean="0">
                <a:solidFill>
                  <a:srgbClr val="FFFF00"/>
                </a:solidFill>
              </a:rPr>
              <a:t>answers</a:t>
            </a: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372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Why do we endure </a:t>
            </a:r>
            <a:r>
              <a:rPr lang="en-US" sz="3600" dirty="0" smtClean="0">
                <a:solidFill>
                  <a:schemeClr val="bg1"/>
                </a:solidFill>
              </a:rPr>
              <a:t>the waiting room?</a:t>
            </a:r>
            <a:endParaRPr lang="en-US" sz="3600" dirty="0">
              <a:solidFill>
                <a:schemeClr val="bg1"/>
              </a:solidFill>
            </a:endParaRPr>
          </a:p>
          <a:p>
            <a:pPr lvl="0"/>
            <a:endParaRPr lang="en-US" sz="3600" dirty="0" smtClean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You </a:t>
            </a:r>
            <a:r>
              <a:rPr lang="en-US" sz="3600" dirty="0">
                <a:solidFill>
                  <a:schemeClr val="bg1"/>
                </a:solidFill>
              </a:rPr>
              <a:t>need someone else with </a:t>
            </a:r>
            <a:r>
              <a:rPr lang="en-US" sz="3600" dirty="0" smtClean="0">
                <a:solidFill>
                  <a:schemeClr val="bg1"/>
                </a:solidFill>
              </a:rPr>
              <a:t>answers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You </a:t>
            </a:r>
            <a:r>
              <a:rPr lang="en-US" sz="3600" dirty="0">
                <a:solidFill>
                  <a:srgbClr val="FFFF00"/>
                </a:solidFill>
              </a:rPr>
              <a:t>desire the </a:t>
            </a:r>
            <a:r>
              <a:rPr lang="en-US" sz="3600" dirty="0" smtClean="0">
                <a:solidFill>
                  <a:srgbClr val="FFFF00"/>
                </a:solidFill>
              </a:rPr>
              <a:t>results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“In </a:t>
            </a:r>
            <a:r>
              <a:rPr lang="en-US" sz="3600" dirty="0">
                <a:solidFill>
                  <a:schemeClr val="bg1"/>
                </a:solidFill>
              </a:rPr>
              <a:t>fact, naïve believers who erroneously think God will shield them from all adversity tend to </a:t>
            </a:r>
            <a:r>
              <a:rPr lang="en-US" sz="3600" i="1" dirty="0">
                <a:solidFill>
                  <a:schemeClr val="bg1"/>
                </a:solidFill>
              </a:rPr>
              <a:t>lose</a:t>
            </a:r>
            <a:r>
              <a:rPr lang="en-US" sz="3600" dirty="0">
                <a:solidFill>
                  <a:schemeClr val="bg1"/>
                </a:solidFill>
              </a:rPr>
              <a:t> their vital faith when crisis hits. It's the mature, hopeful realist who believes God uses his adversity for a greater good that comes out the other side of a crisis thriving. Furthermore, studies show the more integrated a person's faith is in his day-to-day life, the more likely he is to weather life's most violent storms</a:t>
            </a:r>
            <a:r>
              <a:rPr lang="en-US" sz="3600" dirty="0" smtClean="0">
                <a:solidFill>
                  <a:schemeClr val="bg1"/>
                </a:solidFill>
              </a:rPr>
              <a:t>.”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Admiral James Stockdale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4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…</a:t>
            </a:r>
            <a:r>
              <a:rPr lang="en-US" sz="3600" dirty="0">
                <a:solidFill>
                  <a:schemeClr val="bg1"/>
                </a:solidFill>
              </a:rPr>
              <a:t>how you </a:t>
            </a:r>
            <a:r>
              <a:rPr lang="en-US" sz="3600" dirty="0">
                <a:solidFill>
                  <a:srgbClr val="FFFF00"/>
                </a:solidFill>
              </a:rPr>
              <a:t>turned</a:t>
            </a:r>
            <a:r>
              <a:rPr lang="en-US" sz="3600" dirty="0">
                <a:solidFill>
                  <a:schemeClr val="bg1"/>
                </a:solidFill>
              </a:rPr>
              <a:t> to God from idols to </a:t>
            </a:r>
            <a:r>
              <a:rPr lang="en-US" sz="3600" dirty="0">
                <a:solidFill>
                  <a:srgbClr val="FFFF00"/>
                </a:solidFill>
              </a:rPr>
              <a:t>serve</a:t>
            </a:r>
            <a:r>
              <a:rPr lang="en-US" sz="3600" dirty="0">
                <a:solidFill>
                  <a:schemeClr val="bg1"/>
                </a:solidFill>
              </a:rPr>
              <a:t> the living and true God, </a:t>
            </a:r>
            <a:r>
              <a:rPr lang="en-US" sz="3600" baseline="30000" dirty="0">
                <a:solidFill>
                  <a:schemeClr val="bg1"/>
                </a:solidFill>
              </a:rPr>
              <a:t>10</a:t>
            </a:r>
            <a:r>
              <a:rPr lang="en-US" sz="3600" dirty="0">
                <a:solidFill>
                  <a:schemeClr val="bg1"/>
                </a:solidFill>
              </a:rPr>
              <a:t> and to </a:t>
            </a:r>
            <a:r>
              <a:rPr lang="en-US" sz="3600" dirty="0">
                <a:solidFill>
                  <a:srgbClr val="FFFF00"/>
                </a:solidFill>
              </a:rPr>
              <a:t>wait</a:t>
            </a:r>
            <a:r>
              <a:rPr lang="en-US" sz="3600" dirty="0">
                <a:solidFill>
                  <a:schemeClr val="bg1"/>
                </a:solidFill>
              </a:rPr>
              <a:t> for his Son from heaven…</a:t>
            </a:r>
          </a:p>
          <a:p>
            <a:pPr algn="r"/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1:9–10 (ESV) </a:t>
            </a:r>
          </a:p>
        </p:txBody>
      </p:sp>
    </p:spTree>
    <p:extLst>
      <p:ext uri="{BB962C8B-B14F-4D97-AF65-F5344CB8AC3E}">
        <p14:creationId xmlns:p14="http://schemas.microsoft.com/office/powerpoint/2010/main" val="10546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1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Paul, Silvanus, and Timothy, To the church of the Thessalonians in God the Father and the Lord Jesus Christ: Grace to you and peace.</a:t>
            </a:r>
          </a:p>
          <a:p>
            <a:pPr algn="r"/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1:1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41160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…remembering </a:t>
            </a:r>
            <a:r>
              <a:rPr lang="en-US" sz="3600" dirty="0">
                <a:solidFill>
                  <a:schemeClr val="bg1"/>
                </a:solidFill>
              </a:rPr>
              <a:t>before our God and Father your work of faith and labor of love and steadfastness of hope in our Lord Jesus Christ.</a:t>
            </a:r>
          </a:p>
          <a:p>
            <a:pPr algn="r"/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1:3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41502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4</a:t>
            </a:r>
            <a:r>
              <a:rPr lang="en-US" sz="3600" dirty="0">
                <a:solidFill>
                  <a:schemeClr val="bg1"/>
                </a:solidFill>
              </a:rPr>
              <a:t> For we </a:t>
            </a:r>
            <a:r>
              <a:rPr lang="en-US" sz="3600" dirty="0" smtClean="0">
                <a:solidFill>
                  <a:schemeClr val="bg1"/>
                </a:solidFill>
              </a:rPr>
              <a:t>know, </a:t>
            </a:r>
            <a:r>
              <a:rPr lang="en-US" sz="3600" dirty="0">
                <a:solidFill>
                  <a:schemeClr val="bg1"/>
                </a:solidFill>
              </a:rPr>
              <a:t>brothers loved by God, that he has chosen you, </a:t>
            </a:r>
            <a:r>
              <a:rPr lang="en-US" sz="3600" baseline="30000" dirty="0">
                <a:solidFill>
                  <a:schemeClr val="bg1"/>
                </a:solidFill>
              </a:rPr>
              <a:t>5</a:t>
            </a:r>
            <a:r>
              <a:rPr lang="en-US" sz="3600" dirty="0">
                <a:solidFill>
                  <a:schemeClr val="bg1"/>
                </a:solidFill>
              </a:rPr>
              <a:t> because our gospel came to you </a:t>
            </a:r>
            <a:r>
              <a:rPr lang="en-US" sz="3600" dirty="0">
                <a:solidFill>
                  <a:srgbClr val="FFFF00"/>
                </a:solidFill>
              </a:rPr>
              <a:t>not only in word</a:t>
            </a:r>
            <a:r>
              <a:rPr lang="en-US" sz="3600" dirty="0">
                <a:solidFill>
                  <a:schemeClr val="bg1"/>
                </a:solidFill>
              </a:rPr>
              <a:t>, but also </a:t>
            </a:r>
            <a:r>
              <a:rPr lang="en-US" sz="3600" dirty="0">
                <a:solidFill>
                  <a:srgbClr val="FFFF00"/>
                </a:solidFill>
              </a:rPr>
              <a:t>in power </a:t>
            </a:r>
            <a:r>
              <a:rPr lang="en-US" sz="3600" dirty="0">
                <a:solidFill>
                  <a:schemeClr val="bg1"/>
                </a:solidFill>
              </a:rPr>
              <a:t>and </a:t>
            </a:r>
            <a:r>
              <a:rPr lang="en-US" sz="3600" dirty="0">
                <a:solidFill>
                  <a:srgbClr val="FFFF00"/>
                </a:solidFill>
              </a:rPr>
              <a:t>in the Holy Spirit </a:t>
            </a:r>
            <a:r>
              <a:rPr lang="en-US" sz="3600" dirty="0">
                <a:solidFill>
                  <a:schemeClr val="bg1"/>
                </a:solidFill>
              </a:rPr>
              <a:t>and </a:t>
            </a:r>
            <a:r>
              <a:rPr lang="en-US" sz="3600" dirty="0">
                <a:solidFill>
                  <a:srgbClr val="FFFF00"/>
                </a:solidFill>
              </a:rPr>
              <a:t>with full conviction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  <a:p>
            <a:pPr algn="r"/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1:4-5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6567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53" y="5684093"/>
            <a:ext cx="2086947" cy="11739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5636" y="360218"/>
            <a:ext cx="11471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 smtClean="0">
                <a:solidFill>
                  <a:schemeClr val="bg1"/>
                </a:solidFill>
              </a:rPr>
              <a:t>6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And you became imitators of us and of the Lord, for you received the word in much affliction, with the joy of the Holy Spirit, </a:t>
            </a:r>
            <a:r>
              <a:rPr lang="en-US" sz="3600" baseline="30000" dirty="0">
                <a:solidFill>
                  <a:schemeClr val="bg1"/>
                </a:solidFill>
              </a:rPr>
              <a:t>7</a:t>
            </a:r>
            <a:r>
              <a:rPr lang="en-US" sz="3600" dirty="0">
                <a:solidFill>
                  <a:schemeClr val="bg1"/>
                </a:solidFill>
              </a:rPr>
              <a:t> so that you became an </a:t>
            </a:r>
            <a:r>
              <a:rPr lang="en-US" sz="3600" dirty="0" smtClean="0">
                <a:solidFill>
                  <a:schemeClr val="bg1"/>
                </a:solidFill>
              </a:rPr>
              <a:t>example </a:t>
            </a:r>
            <a:r>
              <a:rPr lang="en-US" sz="3600" dirty="0">
                <a:solidFill>
                  <a:schemeClr val="bg1"/>
                </a:solidFill>
              </a:rPr>
              <a:t>to all the believers in Macedonia and in Achaia.</a:t>
            </a:r>
          </a:p>
          <a:p>
            <a:pPr algn="r"/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1 </a:t>
            </a:r>
            <a:r>
              <a:rPr lang="en-US" sz="3600" dirty="0">
                <a:solidFill>
                  <a:schemeClr val="bg1"/>
                </a:solidFill>
              </a:rPr>
              <a:t>Thessalonians </a:t>
            </a:r>
            <a:r>
              <a:rPr lang="en-US" sz="3600" dirty="0" smtClean="0">
                <a:solidFill>
                  <a:schemeClr val="bg1"/>
                </a:solidFill>
              </a:rPr>
              <a:t>1:6-7 </a:t>
            </a:r>
            <a:r>
              <a:rPr lang="en-US" sz="3600" dirty="0">
                <a:solidFill>
                  <a:schemeClr val="bg1"/>
                </a:solidFill>
              </a:rPr>
              <a:t>(ESV) </a:t>
            </a:r>
          </a:p>
        </p:txBody>
      </p:sp>
    </p:spTree>
    <p:extLst>
      <p:ext uri="{BB962C8B-B14F-4D97-AF65-F5344CB8AC3E}">
        <p14:creationId xmlns:p14="http://schemas.microsoft.com/office/powerpoint/2010/main" val="12089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430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Yoder</dc:creator>
  <cp:lastModifiedBy>Scott Yoder</cp:lastModifiedBy>
  <cp:revision>8</cp:revision>
  <dcterms:created xsi:type="dcterms:W3CDTF">2020-04-14T16:36:56Z</dcterms:created>
  <dcterms:modified xsi:type="dcterms:W3CDTF">2020-04-16T20:31:10Z</dcterms:modified>
</cp:coreProperties>
</file>