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65" r:id="rId4"/>
    <p:sldId id="287" r:id="rId5"/>
    <p:sldId id="306" r:id="rId6"/>
    <p:sldId id="307" r:id="rId7"/>
    <p:sldId id="309" r:id="rId8"/>
    <p:sldId id="308" r:id="rId9"/>
    <p:sldId id="300" r:id="rId10"/>
    <p:sldId id="310" r:id="rId11"/>
    <p:sldId id="311" r:id="rId12"/>
    <p:sldId id="312" r:id="rId13"/>
    <p:sldId id="313" r:id="rId14"/>
    <p:sldId id="314" r:id="rId15"/>
    <p:sldId id="315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9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1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9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A3B2-CFE8-4A72-B34E-61C208B3127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F83C-A5AB-4624-824A-CBEB1799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0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yoder.CEFC\AppData\Local\Microsoft\Windows\Temporary Internet Files\Content.Outlook\AK1B8NWW\wordswag_1528378201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7"/>
            <a:ext cx="9144000" cy="51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8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2400657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For </a:t>
            </a:r>
            <a:r>
              <a:rPr lang="en-US" sz="3000" dirty="0">
                <a:solidFill>
                  <a:schemeClr val="bg1"/>
                </a:solidFill>
              </a:rPr>
              <a:t>whatever was written in former days was written for our instruction, that through endurance and through the encouragement of the Scriptures we might have </a:t>
            </a:r>
            <a:r>
              <a:rPr lang="en-US" sz="3000" dirty="0">
                <a:solidFill>
                  <a:srgbClr val="FFFF00"/>
                </a:solidFill>
              </a:rPr>
              <a:t>hope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endParaRPr lang="en-US" sz="3000" dirty="0" smtClean="0">
              <a:solidFill>
                <a:schemeClr val="bg1"/>
              </a:solidFill>
            </a:endParaRPr>
          </a:p>
          <a:p>
            <a:pPr algn="r"/>
            <a:r>
              <a:rPr lang="en-US" sz="3000" dirty="0" smtClean="0">
                <a:solidFill>
                  <a:schemeClr val="bg1"/>
                </a:solidFill>
              </a:rPr>
              <a:t>Romans </a:t>
            </a:r>
            <a:r>
              <a:rPr lang="en-US" sz="3000" dirty="0">
                <a:solidFill>
                  <a:schemeClr val="bg1"/>
                </a:solidFill>
              </a:rPr>
              <a:t>15:4 (ESV)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76550"/>
            <a:ext cx="8686800" cy="1938992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May </a:t>
            </a:r>
            <a:r>
              <a:rPr lang="en-US" sz="3000" dirty="0">
                <a:solidFill>
                  <a:schemeClr val="bg1"/>
                </a:solidFill>
              </a:rPr>
              <a:t>the God of hope fill you with all joy and peace in believing, so that by the power of the Holy Spirit you may </a:t>
            </a:r>
            <a:r>
              <a:rPr lang="en-US" sz="3000" dirty="0">
                <a:solidFill>
                  <a:srgbClr val="FFFF00"/>
                </a:solidFill>
              </a:rPr>
              <a:t>abound in hope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en-US" sz="3000" dirty="0" smtClean="0">
                <a:solidFill>
                  <a:schemeClr val="bg1"/>
                </a:solidFill>
              </a:rPr>
              <a:t>Romans </a:t>
            </a:r>
            <a:r>
              <a:rPr lang="en-US" sz="3000" dirty="0">
                <a:solidFill>
                  <a:schemeClr val="bg1"/>
                </a:solidFill>
              </a:rPr>
              <a:t>15:13 (ESV)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0880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Endures all things…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 </a:t>
            </a:r>
            <a:r>
              <a:rPr lang="en-US" sz="3200" b="1" dirty="0">
                <a:solidFill>
                  <a:schemeClr val="bg1"/>
                </a:solidFill>
              </a:rPr>
              <a:t>stay under; to stay in a place rather than leave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5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Endures all things…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 </a:t>
            </a:r>
            <a:r>
              <a:rPr lang="en-US" sz="3200" b="1" dirty="0">
                <a:solidFill>
                  <a:schemeClr val="bg1"/>
                </a:solidFill>
              </a:rPr>
              <a:t>stay under; to stay in a place rather than leave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Not </a:t>
            </a:r>
            <a:r>
              <a:rPr lang="en-US" sz="3200" b="1" i="1" dirty="0">
                <a:solidFill>
                  <a:schemeClr val="bg1"/>
                </a:solidFill>
              </a:rPr>
              <a:t>only that, but we rejoice in our sufferings, knowing that suffering produces endurance, </a:t>
            </a:r>
            <a:r>
              <a:rPr lang="en-US" sz="3200" b="1" i="1" baseline="30000" dirty="0">
                <a:solidFill>
                  <a:schemeClr val="bg1"/>
                </a:solidFill>
              </a:rPr>
              <a:t>4</a:t>
            </a:r>
            <a:r>
              <a:rPr lang="en-US" sz="3200" b="1" i="1" dirty="0">
                <a:solidFill>
                  <a:schemeClr val="bg1"/>
                </a:solidFill>
              </a:rPr>
              <a:t> and endurance produces character, and character produces hope… </a:t>
            </a:r>
            <a:endParaRPr lang="en-US" sz="3200" b="1" i="1" dirty="0" smtClean="0">
              <a:solidFill>
                <a:schemeClr val="bg1"/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Romans </a:t>
            </a:r>
            <a:r>
              <a:rPr lang="en-US" sz="3200" b="1" dirty="0">
                <a:solidFill>
                  <a:schemeClr val="bg1"/>
                </a:solidFill>
              </a:rPr>
              <a:t>5:3–4 (ESV) 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9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The challenge…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ALL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things!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every person / every situation / every time</a:t>
            </a:r>
          </a:p>
        </p:txBody>
      </p:sp>
    </p:spTree>
    <p:extLst>
      <p:ext uri="{BB962C8B-B14F-4D97-AF65-F5344CB8AC3E}">
        <p14:creationId xmlns:p14="http://schemas.microsoft.com/office/powerpoint/2010/main" val="71804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The difference…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Motivation</a:t>
            </a:r>
            <a:endParaRPr lang="en-US" sz="3000" b="1" dirty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Standing for truth is motivated by compassion and justice – not revenge or arrogance</a:t>
            </a:r>
          </a:p>
        </p:txBody>
      </p:sp>
    </p:spTree>
    <p:extLst>
      <p:ext uri="{BB962C8B-B14F-4D97-AF65-F5344CB8AC3E}">
        <p14:creationId xmlns:p14="http://schemas.microsoft.com/office/powerpoint/2010/main" val="373740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The difference…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Motivation</a:t>
            </a:r>
            <a:endParaRPr lang="en-US" sz="3000" b="1" dirty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Standing for truth is motivated by compassion and justice – not revenge or arrogance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867150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Your end is God’s glory, not your happiness</a:t>
            </a:r>
          </a:p>
        </p:txBody>
      </p:sp>
    </p:spTree>
    <p:extLst>
      <p:ext uri="{BB962C8B-B14F-4D97-AF65-F5344CB8AC3E}">
        <p14:creationId xmlns:p14="http://schemas.microsoft.com/office/powerpoint/2010/main" val="281118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yoder.CEFC\AppData\Local\Microsoft\Windows\Temporary Internet Files\Content.Outlook\AK1B8NWW\wordswag_1528378201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7"/>
            <a:ext cx="9144000" cy="51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3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255454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“Love is giving another person what they need the most, when they deserve it the least, at great personal cost by the power of the Holy Spirit living in you</a:t>
            </a:r>
            <a:r>
              <a:rPr lang="en-US" sz="3200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chemeClr val="bg1"/>
                </a:solidFill>
              </a:rPr>
              <a:t>Chip </a:t>
            </a:r>
            <a:r>
              <a:rPr lang="en-US" sz="3200" dirty="0" smtClean="0">
                <a:solidFill>
                  <a:schemeClr val="bg1"/>
                </a:solidFill>
              </a:rPr>
              <a:t>Ingram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4031873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4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Love is patient and kind; love does not envy or boast; it is not arrogant 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or rude. It does not insist on its own way; it is not irritable or resentful; 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it does not rejoice at wrongdoing, but rejoices with the truth. 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Love bears all things, believes all things, hopes all things, endures all things. </a:t>
            </a:r>
            <a:r>
              <a:rPr lang="en-US" sz="3200" baseline="30000" dirty="0">
                <a:solidFill>
                  <a:schemeClr val="bg1"/>
                </a:solidFill>
              </a:rPr>
              <a:t>8</a:t>
            </a:r>
            <a:r>
              <a:rPr lang="en-US" sz="3200" dirty="0">
                <a:solidFill>
                  <a:schemeClr val="bg1"/>
                </a:solidFill>
              </a:rPr>
              <a:t> Love never ends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</a:rPr>
              <a:t>Corinthians 13:4–7 (ESV) </a:t>
            </a:r>
          </a:p>
        </p:txBody>
      </p:sp>
    </p:spTree>
    <p:extLst>
      <p:ext uri="{BB962C8B-B14F-4D97-AF65-F5344CB8AC3E}">
        <p14:creationId xmlns:p14="http://schemas.microsoft.com/office/powerpoint/2010/main" val="263144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Bears all things…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“To put up with an annoyance of difficulty”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“To </a:t>
            </a:r>
            <a:r>
              <a:rPr lang="en-US" sz="3200" b="1" dirty="0">
                <a:solidFill>
                  <a:schemeClr val="bg1"/>
                </a:solidFill>
              </a:rPr>
              <a:t>cover or conceal” with the intent of shelter and protection (weather related term)</a:t>
            </a:r>
          </a:p>
        </p:txBody>
      </p:sp>
    </p:spTree>
    <p:extLst>
      <p:ext uri="{BB962C8B-B14F-4D97-AF65-F5344CB8AC3E}">
        <p14:creationId xmlns:p14="http://schemas.microsoft.com/office/powerpoint/2010/main" val="232323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Believes all things…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Choosing to believe the best in others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Some </a:t>
            </a:r>
            <a:r>
              <a:rPr lang="en-US" sz="3200" b="1" dirty="0">
                <a:solidFill>
                  <a:schemeClr val="bg1"/>
                </a:solidFill>
              </a:rPr>
              <a:t>translations – “always trusts” (NIV, NCV)</a:t>
            </a:r>
          </a:p>
        </p:txBody>
      </p:sp>
    </p:spTree>
    <p:extLst>
      <p:ext uri="{BB962C8B-B14F-4D97-AF65-F5344CB8AC3E}">
        <p14:creationId xmlns:p14="http://schemas.microsoft.com/office/powerpoint/2010/main" val="106802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OIC </a:t>
            </a:r>
            <a:r>
              <a:rPr lang="en-US" sz="3200" dirty="0" smtClean="0">
                <a:solidFill>
                  <a:schemeClr val="bg1"/>
                </a:solidFill>
              </a:rPr>
              <a:t>Method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Observation – this is what I see or have heard…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Interpretation – it concerns me because it may mean…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Clarification – can you please clarify anything I have misunderstood?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OIC </a:t>
            </a:r>
            <a:r>
              <a:rPr lang="en-US" sz="3200" dirty="0" smtClean="0">
                <a:solidFill>
                  <a:schemeClr val="bg1"/>
                </a:solidFill>
              </a:rPr>
              <a:t>Method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If there has been misunderstanding, then the response is </a:t>
            </a:r>
            <a:r>
              <a:rPr lang="en-US" sz="3200" b="1" i="1" dirty="0" smtClean="0">
                <a:solidFill>
                  <a:schemeClr val="bg1"/>
                </a:solidFill>
              </a:rPr>
              <a:t>“Oh, I see.  Thank you for helping me understand.”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If your observation is correct, then loving conversation can take place.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5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584775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Hopes all things…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2199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Confident expectation – not wishful thinking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8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0007"/>
            <a:ext cx="8686800" cy="2400657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For </a:t>
            </a:r>
            <a:r>
              <a:rPr lang="en-US" sz="3000" dirty="0">
                <a:solidFill>
                  <a:schemeClr val="bg1"/>
                </a:solidFill>
              </a:rPr>
              <a:t>whatever was written in former days was written for our instruction, that through endurance and through the encouragement of the Scriptures we might have </a:t>
            </a:r>
            <a:r>
              <a:rPr lang="en-US" sz="3000" dirty="0">
                <a:solidFill>
                  <a:srgbClr val="FFFF00"/>
                </a:solidFill>
              </a:rPr>
              <a:t>hope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endParaRPr lang="en-US" sz="3000" dirty="0" smtClean="0">
              <a:solidFill>
                <a:schemeClr val="bg1"/>
              </a:solidFill>
            </a:endParaRPr>
          </a:p>
          <a:p>
            <a:pPr algn="r"/>
            <a:r>
              <a:rPr lang="en-US" sz="3000" dirty="0" smtClean="0">
                <a:solidFill>
                  <a:schemeClr val="bg1"/>
                </a:solidFill>
              </a:rPr>
              <a:t>Romans </a:t>
            </a:r>
            <a:r>
              <a:rPr lang="en-US" sz="3000" dirty="0">
                <a:solidFill>
                  <a:schemeClr val="bg1"/>
                </a:solidFill>
              </a:rPr>
              <a:t>15:4 (ESV)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0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480</Words>
  <Application>Microsoft Office PowerPoint</Application>
  <PresentationFormat>On-screen Show (16:9)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Yoder</dc:creator>
  <cp:lastModifiedBy>Scott Yoder</cp:lastModifiedBy>
  <cp:revision>35</cp:revision>
  <dcterms:created xsi:type="dcterms:W3CDTF">2018-06-08T13:41:34Z</dcterms:created>
  <dcterms:modified xsi:type="dcterms:W3CDTF">2018-08-09T16:21:32Z</dcterms:modified>
</cp:coreProperties>
</file>