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65" r:id="rId2"/>
    <p:sldId id="331" r:id="rId3"/>
    <p:sldId id="310" r:id="rId4"/>
    <p:sldId id="320" r:id="rId5"/>
    <p:sldId id="326" r:id="rId6"/>
    <p:sldId id="332" r:id="rId7"/>
    <p:sldId id="314" r:id="rId8"/>
    <p:sldId id="333" r:id="rId9"/>
    <p:sldId id="334" r:id="rId10"/>
    <p:sldId id="335" r:id="rId11"/>
    <p:sldId id="336" r:id="rId12"/>
    <p:sldId id="337" r:id="rId13"/>
    <p:sldId id="338" r:id="rId14"/>
    <p:sldId id="339" r:id="rId15"/>
    <p:sldId id="340" r:id="rId16"/>
    <p:sldId id="341" r:id="rId17"/>
    <p:sldId id="321" r:id="rId18"/>
    <p:sldId id="342" r:id="rId19"/>
    <p:sldId id="343" r:id="rId20"/>
    <p:sldId id="344" r:id="rId21"/>
    <p:sldId id="345" r:id="rId22"/>
    <p:sldId id="346" r:id="rId23"/>
    <p:sldId id="347" r:id="rId24"/>
    <p:sldId id="348" r:id="rId25"/>
    <p:sldId id="354" r:id="rId26"/>
    <p:sldId id="328" r:id="rId27"/>
    <p:sldId id="329" r:id="rId28"/>
    <p:sldId id="349" r:id="rId29"/>
    <p:sldId id="350" r:id="rId30"/>
    <p:sldId id="322" r:id="rId31"/>
    <p:sldId id="351" r:id="rId32"/>
    <p:sldId id="353" r:id="rId33"/>
    <p:sldId id="323" r:id="rId34"/>
    <p:sldId id="352" r:id="rId35"/>
    <p:sldId id="327" r:id="rId36"/>
    <p:sldId id="324" r:id="rId37"/>
    <p:sldId id="325" r:id="rId38"/>
    <p:sldId id="317" r:id="rId39"/>
  </p:sldIdLst>
  <p:sldSz cx="12188825"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15" autoAdjust="0"/>
    <p:restoredTop sz="94629" autoAdjust="0"/>
  </p:normalViewPr>
  <p:slideViewPr>
    <p:cSldViewPr showGuides="1">
      <p:cViewPr varScale="1">
        <p:scale>
          <a:sx n="117" d="100"/>
          <a:sy n="117" d="100"/>
        </p:scale>
        <p:origin x="176" y="32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latin typeface="Candara" panose="020E0502030303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latin typeface="Candara" panose="020E0502030303020204" pitchFamily="34" charset="0"/>
              </a:rPr>
              <a:t>10/15/20</a:t>
            </a:fld>
            <a:endParaRPr dirty="0">
              <a:latin typeface="Candara" panose="020E0502030303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Candara" panose="020E0502030303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latin typeface="Candara" panose="020E0502030303020204" pitchFamily="34" charset="0"/>
              </a:rPr>
              <a:t>‹#›</a:t>
            </a:fld>
            <a:endParaRPr dirty="0">
              <a:latin typeface="Candara" panose="020E0502030303020204" pitchFamily="34" charset="0"/>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ndara" panose="020E0502030303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ndara" panose="020E0502030303020204" pitchFamily="34" charset="0"/>
              </a:defRPr>
            </a:lvl1pPr>
          </a:lstStyle>
          <a:p>
            <a:fld id="{3ABD2D7A-D230-4F91-BD59-0A39C2703BA8}" type="datetimeFigureOut">
              <a:rPr lang="en-US" smtClean="0"/>
              <a:pPr/>
              <a:t>10/15/20</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ndara" panose="020E0502030303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ndara" panose="020E0502030303020204" pitchFamily="34" charset="0"/>
              </a:defRPr>
            </a:lvl1pPr>
          </a:lstStyle>
          <a:p>
            <a:fld id="{F93199CD-3E1B-4AE6-990F-76F925F5EA9F}" type="slidenum">
              <a:rPr lang="en-US" smtClean="0"/>
              <a:pPr/>
              <a:t>‹#›</a:t>
            </a:fld>
            <a:endParaRPr lang="en-US"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ndara" panose="020E050203030302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10/15/20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10/15/20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10/15/20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10/15/20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10/15/20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10/15/20</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10/15/20</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10/15/20</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10/15/20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10/15/20</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b="0" i="0">
                <a:solidFill>
                  <a:schemeClr val="tx1">
                    <a:tint val="75000"/>
                  </a:schemeClr>
                </a:solidFill>
                <a:latin typeface="Candara" panose="020E0502030303020204" pitchFamily="34" charset="0"/>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b="0" i="0">
                <a:solidFill>
                  <a:schemeClr val="tx1">
                    <a:tint val="75000"/>
                  </a:schemeClr>
                </a:solidFill>
                <a:latin typeface="Candara" panose="020E0502030303020204" pitchFamily="34" charset="0"/>
              </a:defRPr>
            </a:lvl1pPr>
          </a:lstStyle>
          <a:p>
            <a:fld id="{03F41C87-7AD9-4845-A077-840E4A0F3F06}" type="datetimeFigureOut">
              <a:rPr lang="en-US" smtClean="0"/>
              <a:pPr/>
              <a:t>10/15/20</a:t>
            </a:fld>
            <a:endParaRPr lang="en-US" dirty="0"/>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b="0" i="0">
                <a:solidFill>
                  <a:schemeClr val="tx1">
                    <a:tint val="75000"/>
                  </a:schemeClr>
                </a:solidFill>
                <a:latin typeface="Candara" panose="020E0502030303020204" pitchFamily="34" charset="0"/>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spc="100" baseline="0">
          <a:solidFill>
            <a:schemeClr val="tx1"/>
          </a:solidFill>
          <a:latin typeface="Candara" panose="020E0502030303020204" pitchFamily="34" charset="0"/>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b="0" i="0" kern="1200">
          <a:solidFill>
            <a:schemeClr val="tx1"/>
          </a:solidFill>
          <a:latin typeface="Candara" panose="020E0502030303020204" pitchFamily="34" charset="0"/>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kern="1200">
          <a:solidFill>
            <a:schemeClr val="tx1"/>
          </a:solidFill>
          <a:latin typeface="Candara" panose="020E0502030303020204" pitchFamily="34" charset="0"/>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b="0" i="0" kern="1200">
          <a:solidFill>
            <a:schemeClr val="tx1"/>
          </a:solidFill>
          <a:latin typeface="Candara" panose="020E0502030303020204" pitchFamily="34" charset="0"/>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b="0" i="0" kern="1200">
          <a:solidFill>
            <a:schemeClr val="tx1"/>
          </a:solidFill>
          <a:latin typeface="Candara" panose="020E0502030303020204" pitchFamily="34" charset="0"/>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b="0" i="0" kern="1200">
          <a:solidFill>
            <a:schemeClr val="tx1"/>
          </a:solidFill>
          <a:latin typeface="Candara" panose="020E0502030303020204" pitchFamily="34" charset="0"/>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5612" y="609600"/>
            <a:ext cx="7162800" cy="2895600"/>
          </a:xfrm>
        </p:spPr>
        <p:txBody>
          <a:bodyPr>
            <a:normAutofit/>
          </a:bodyPr>
          <a:lstStyle/>
          <a:p>
            <a:pPr algn="ctr"/>
            <a:r>
              <a:rPr lang="en-US" sz="5400" dirty="0"/>
              <a:t>How an Obscure </a:t>
            </a:r>
            <a:br>
              <a:rPr lang="en-US" sz="5400" dirty="0"/>
            </a:br>
            <a:r>
              <a:rPr lang="en-US" sz="5400" dirty="0"/>
              <a:t>Bible Story </a:t>
            </a:r>
            <a:br>
              <a:rPr lang="en-US" sz="5400" dirty="0"/>
            </a:br>
            <a:r>
              <a:rPr lang="en-US" sz="5400" dirty="0"/>
              <a:t>Can Change Your Life Today</a:t>
            </a:r>
          </a:p>
        </p:txBody>
      </p:sp>
      <p:sp>
        <p:nvSpPr>
          <p:cNvPr id="4" name="Subtitle 3"/>
          <p:cNvSpPr>
            <a:spLocks noGrp="1"/>
          </p:cNvSpPr>
          <p:nvPr>
            <p:ph type="subTitle" idx="1"/>
          </p:nvPr>
        </p:nvSpPr>
        <p:spPr>
          <a:xfrm>
            <a:off x="2132012" y="4419600"/>
            <a:ext cx="6476999" cy="1143000"/>
          </a:xfrm>
        </p:spPr>
        <p:txBody>
          <a:bodyPr>
            <a:normAutofit fontScale="62500" lnSpcReduction="20000"/>
          </a:bodyPr>
          <a:lstStyle/>
          <a:p>
            <a:pPr>
              <a:lnSpc>
                <a:spcPct val="110000"/>
              </a:lnSpc>
            </a:pPr>
            <a:r>
              <a:rPr lang="it-IT" sz="2800" cap="none" dirty="0">
                <a:solidFill>
                  <a:schemeClr val="tx1"/>
                </a:solidFill>
              </a:rPr>
              <a:t>Dr. Wayne A Vanderwier</a:t>
            </a:r>
          </a:p>
          <a:p>
            <a:pPr>
              <a:lnSpc>
                <a:spcPct val="110000"/>
              </a:lnSpc>
            </a:pPr>
            <a:r>
              <a:rPr lang="it-IT" sz="2800" cap="none" dirty="0" err="1">
                <a:solidFill>
                  <a:schemeClr val="tx1"/>
                </a:solidFill>
              </a:rPr>
              <a:t>Director</a:t>
            </a:r>
            <a:r>
              <a:rPr lang="it-IT" sz="2800" cap="none" dirty="0">
                <a:solidFill>
                  <a:schemeClr val="tx1"/>
                </a:solidFill>
              </a:rPr>
              <a:t>-</a:t>
            </a:r>
            <a:r>
              <a:rPr lang="it-IT" sz="2800" cap="none" dirty="0" err="1">
                <a:solidFill>
                  <a:schemeClr val="tx1"/>
                </a:solidFill>
              </a:rPr>
              <a:t>at</a:t>
            </a:r>
            <a:r>
              <a:rPr lang="it-IT" sz="2800" cap="none" dirty="0">
                <a:solidFill>
                  <a:schemeClr val="tx1"/>
                </a:solidFill>
              </a:rPr>
              <a:t>-Large</a:t>
            </a:r>
          </a:p>
          <a:p>
            <a:pPr>
              <a:lnSpc>
                <a:spcPct val="110000"/>
              </a:lnSpc>
            </a:pPr>
            <a:r>
              <a:rPr lang="it-IT" sz="2800" cap="none" dirty="0" err="1">
                <a:solidFill>
                  <a:schemeClr val="tx1"/>
                </a:solidFill>
              </a:rPr>
              <a:t>Overseas</a:t>
            </a:r>
            <a:r>
              <a:rPr lang="it-IT" sz="2800" cap="none" dirty="0">
                <a:solidFill>
                  <a:schemeClr val="tx1"/>
                </a:solidFill>
              </a:rPr>
              <a:t> </a:t>
            </a:r>
            <a:r>
              <a:rPr lang="it-IT" sz="2800" cap="none" dirty="0" err="1">
                <a:solidFill>
                  <a:schemeClr val="tx1"/>
                </a:solidFill>
              </a:rPr>
              <a:t>Instruction</a:t>
            </a:r>
            <a:r>
              <a:rPr lang="it-IT" sz="2800" cap="none" dirty="0">
                <a:solidFill>
                  <a:schemeClr val="tx1"/>
                </a:solidFill>
              </a:rPr>
              <a:t> in </a:t>
            </a:r>
            <a:r>
              <a:rPr lang="it-IT" sz="2800" cap="none" dirty="0" err="1">
                <a:solidFill>
                  <a:schemeClr val="tx1"/>
                </a:solidFill>
              </a:rPr>
              <a:t>Counseling</a:t>
            </a:r>
            <a:endParaRPr lang="it-IT" sz="2800" cap="none" dirty="0">
              <a:solidFill>
                <a:schemeClr val="tx1"/>
              </a:solidFill>
            </a:endParaRPr>
          </a:p>
          <a:p>
            <a:pPr>
              <a:lnSpc>
                <a:spcPct val="110000"/>
              </a:lnSpc>
            </a:pPr>
            <a:r>
              <a:rPr lang="it-IT" sz="2800" cap="none" dirty="0" err="1">
                <a:solidFill>
                  <a:schemeClr val="tx1"/>
                </a:solidFill>
              </a:rPr>
              <a:t>October</a:t>
            </a:r>
            <a:r>
              <a:rPr lang="it-IT" sz="2800" cap="none" dirty="0">
                <a:solidFill>
                  <a:schemeClr val="tx1"/>
                </a:solidFill>
              </a:rPr>
              <a:t> 18, 2020</a:t>
            </a:r>
          </a:p>
          <a:p>
            <a:endParaRPr lang="it-IT" cap="none" dirty="0">
              <a:solidFill>
                <a:schemeClr val="tx1"/>
              </a:solidFill>
            </a:endParaRPr>
          </a:p>
        </p:txBody>
      </p:sp>
      <p:pic>
        <p:nvPicPr>
          <p:cNvPr id="17" name="Picture 16">
            <a:extLst>
              <a:ext uri="{FF2B5EF4-FFF2-40B4-BE49-F238E27FC236}">
                <a16:creationId xmlns:a16="http://schemas.microsoft.com/office/drawing/2014/main" id="{8092EF95-9E5C-CF4A-A119-DD98295A86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2992" y="4483608"/>
            <a:ext cx="1002820" cy="850392"/>
          </a:xfrm>
          <a:prstGeom prst="rect">
            <a:avLst/>
          </a:prstGeom>
          <a:ln w="19050">
            <a:solidFill>
              <a:srgbClr val="3BA5F3"/>
            </a:solidFill>
          </a:ln>
          <a:effectLst>
            <a:reflection blurRad="6350" stA="52000" endA="300" endPos="35000" dir="5400000" sy="-100000" algn="bl" rotWithShape="0"/>
          </a:effectLst>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371600"/>
            <a:ext cx="10210799" cy="4114800"/>
          </a:xfrm>
        </p:spPr>
        <p:txBody>
          <a:bodyPr anchor="t">
            <a:normAutofit fontScale="90000"/>
          </a:bodyPr>
          <a:lstStyle/>
          <a:p>
            <a:pPr>
              <a:lnSpc>
                <a:spcPct val="100000"/>
              </a:lnSpc>
              <a:spcBef>
                <a:spcPts val="600"/>
              </a:spcBef>
            </a:pPr>
            <a:r>
              <a:rPr lang="en-US" sz="4000" dirty="0"/>
              <a:t>Now Sarai, Abram's wife, had borne him no children. She had a female Egyptian servant whose name was Hagar. And Sarai said to Abram, “Behold now, the LORD has prevented me from bearing children. Go in to my servant; it may be that I shall obtain children by her.” And Abram listened to the voice of Sarai. </a:t>
            </a:r>
          </a:p>
        </p:txBody>
      </p:sp>
      <p:sp>
        <p:nvSpPr>
          <p:cNvPr id="4" name="TextBox 3">
            <a:extLst>
              <a:ext uri="{FF2B5EF4-FFF2-40B4-BE49-F238E27FC236}">
                <a16:creationId xmlns:a16="http://schemas.microsoft.com/office/drawing/2014/main" id="{8F526108-6331-6A43-A254-030EE985CABD}"/>
              </a:ext>
            </a:extLst>
          </p:cNvPr>
          <p:cNvSpPr txBox="1"/>
          <p:nvPr/>
        </p:nvSpPr>
        <p:spPr>
          <a:xfrm>
            <a:off x="989012" y="533400"/>
            <a:ext cx="3070071" cy="646331"/>
          </a:xfrm>
          <a:prstGeom prst="rect">
            <a:avLst/>
          </a:prstGeom>
          <a:noFill/>
        </p:spPr>
        <p:txBody>
          <a:bodyPr wrap="none" rtlCol="0">
            <a:spAutoFit/>
          </a:bodyPr>
          <a:lstStyle/>
          <a:p>
            <a:r>
              <a:rPr lang="en-US" sz="3600" dirty="0"/>
              <a:t>Genesis 16:1-4a</a:t>
            </a:r>
          </a:p>
        </p:txBody>
      </p:sp>
    </p:spTree>
    <p:extLst>
      <p:ext uri="{BB962C8B-B14F-4D97-AF65-F5344CB8AC3E}">
        <p14:creationId xmlns:p14="http://schemas.microsoft.com/office/powerpoint/2010/main" val="48780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371600"/>
            <a:ext cx="10210799" cy="4648200"/>
          </a:xfrm>
        </p:spPr>
        <p:txBody>
          <a:bodyPr anchor="t">
            <a:normAutofit/>
          </a:bodyPr>
          <a:lstStyle/>
          <a:p>
            <a:pPr>
              <a:lnSpc>
                <a:spcPct val="100000"/>
              </a:lnSpc>
              <a:spcBef>
                <a:spcPts val="600"/>
              </a:spcBef>
            </a:pPr>
            <a:r>
              <a:rPr lang="en-US" dirty="0"/>
              <a:t>So, after Abram had lived ten years in the land of Canaan, Sarai, Abram's wife, took Hagar the Egyptian, her servant, and gave her to Abram her husband as a wife. And he went in to Hagar, and she conceived.</a:t>
            </a:r>
            <a:br>
              <a:rPr lang="en-US" dirty="0"/>
            </a:br>
            <a:endParaRPr lang="en-US" sz="4000" dirty="0"/>
          </a:p>
        </p:txBody>
      </p:sp>
      <p:sp>
        <p:nvSpPr>
          <p:cNvPr id="4" name="TextBox 3">
            <a:extLst>
              <a:ext uri="{FF2B5EF4-FFF2-40B4-BE49-F238E27FC236}">
                <a16:creationId xmlns:a16="http://schemas.microsoft.com/office/drawing/2014/main" id="{8F526108-6331-6A43-A254-030EE985CABD}"/>
              </a:ext>
            </a:extLst>
          </p:cNvPr>
          <p:cNvSpPr txBox="1"/>
          <p:nvPr/>
        </p:nvSpPr>
        <p:spPr>
          <a:xfrm>
            <a:off x="989012" y="533400"/>
            <a:ext cx="3070071" cy="646331"/>
          </a:xfrm>
          <a:prstGeom prst="rect">
            <a:avLst/>
          </a:prstGeom>
          <a:noFill/>
        </p:spPr>
        <p:txBody>
          <a:bodyPr wrap="none" rtlCol="0">
            <a:spAutoFit/>
          </a:bodyPr>
          <a:lstStyle/>
          <a:p>
            <a:r>
              <a:rPr lang="en-US" sz="3600" dirty="0"/>
              <a:t>Genesis 16:1-4a</a:t>
            </a:r>
          </a:p>
        </p:txBody>
      </p:sp>
    </p:spTree>
    <p:extLst>
      <p:ext uri="{BB962C8B-B14F-4D97-AF65-F5344CB8AC3E}">
        <p14:creationId xmlns:p14="http://schemas.microsoft.com/office/powerpoint/2010/main" val="38145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219200"/>
            <a:ext cx="10210799" cy="5257800"/>
          </a:xfrm>
        </p:spPr>
        <p:txBody>
          <a:bodyPr anchor="t">
            <a:normAutofit fontScale="90000"/>
          </a:bodyPr>
          <a:lstStyle/>
          <a:p>
            <a:pPr>
              <a:lnSpc>
                <a:spcPct val="100000"/>
              </a:lnSpc>
              <a:spcBef>
                <a:spcPts val="600"/>
              </a:spcBef>
            </a:pPr>
            <a:r>
              <a:rPr lang="en-US" sz="4000" dirty="0"/>
              <a:t>And God said to Abraham, “As for Sarai your wife, you shall not call her name Sarai, but Sarah shall be her name. I will bless her, and moreover, I will give you a son by her. I will bless her, and she shall become nations; kings of peoples shall come from her.” Then Abraham fell on his face and laughed and said to himself, “Shall a child be born to a man who is a hundred years old? Shall Sarah, who is ninety years old, bear a child?”</a:t>
            </a:r>
            <a:br>
              <a:rPr lang="en-US" dirty="0"/>
            </a:br>
            <a:endParaRPr lang="en-US" sz="4000" dirty="0"/>
          </a:p>
        </p:txBody>
      </p:sp>
      <p:sp>
        <p:nvSpPr>
          <p:cNvPr id="4" name="TextBox 3">
            <a:extLst>
              <a:ext uri="{FF2B5EF4-FFF2-40B4-BE49-F238E27FC236}">
                <a16:creationId xmlns:a16="http://schemas.microsoft.com/office/drawing/2014/main" id="{8F526108-6331-6A43-A254-030EE985CABD}"/>
              </a:ext>
            </a:extLst>
          </p:cNvPr>
          <p:cNvSpPr txBox="1"/>
          <p:nvPr/>
        </p:nvSpPr>
        <p:spPr>
          <a:xfrm>
            <a:off x="989012" y="381000"/>
            <a:ext cx="3166251" cy="646331"/>
          </a:xfrm>
          <a:prstGeom prst="rect">
            <a:avLst/>
          </a:prstGeom>
          <a:noFill/>
        </p:spPr>
        <p:txBody>
          <a:bodyPr wrap="none" rtlCol="0">
            <a:spAutoFit/>
          </a:bodyPr>
          <a:lstStyle/>
          <a:p>
            <a:r>
              <a:rPr lang="en-US" sz="3600" dirty="0"/>
              <a:t>Genesis 17:15-17</a:t>
            </a:r>
          </a:p>
        </p:txBody>
      </p:sp>
    </p:spTree>
    <p:extLst>
      <p:ext uri="{BB962C8B-B14F-4D97-AF65-F5344CB8AC3E}">
        <p14:creationId xmlns:p14="http://schemas.microsoft.com/office/powerpoint/2010/main" val="364319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22" y="1600200"/>
            <a:ext cx="7086600" cy="3352800"/>
          </a:xfrm>
        </p:spPr>
        <p:txBody>
          <a:bodyPr anchor="t">
            <a:normAutofit fontScale="90000"/>
          </a:bodyPr>
          <a:lstStyle/>
          <a:p>
            <a:pPr algn="ctr">
              <a:lnSpc>
                <a:spcPct val="100000"/>
              </a:lnSpc>
              <a:spcBef>
                <a:spcPts val="0"/>
              </a:spcBef>
            </a:pPr>
            <a:r>
              <a:rPr lang="en-US" sz="4000" dirty="0"/>
              <a:t>Ishmael pictures all those who try to please God and accomplish God’s will by the flesh. </a:t>
            </a:r>
            <a:br>
              <a:rPr lang="en-US" sz="4000" dirty="0"/>
            </a:br>
            <a:r>
              <a:rPr lang="en-US" sz="4000" dirty="0"/>
              <a:t>It’s sinful, it’s useless, it creates bondage.</a:t>
            </a:r>
            <a:br>
              <a:rPr lang="en-US" dirty="0"/>
            </a:br>
            <a:br>
              <a:rPr lang="en-US" dirty="0"/>
            </a:br>
            <a:br>
              <a:rPr lang="en-US" dirty="0"/>
            </a:br>
            <a:endParaRPr lang="en-US" sz="4000" dirty="0"/>
          </a:p>
        </p:txBody>
      </p:sp>
      <p:pic>
        <p:nvPicPr>
          <p:cNvPr id="5" name="Picture 4" descr="A group of people on a beach&#10;&#10;Description automatically generated">
            <a:extLst>
              <a:ext uri="{FF2B5EF4-FFF2-40B4-BE49-F238E27FC236}">
                <a16:creationId xmlns:a16="http://schemas.microsoft.com/office/drawing/2014/main" id="{3AD3DBFB-B3FA-384B-BBA4-A62B8ECAAC3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597134" y="716377"/>
            <a:ext cx="4136078" cy="5425245"/>
          </a:xfrm>
          <a:prstGeom prst="rect">
            <a:avLst/>
          </a:prstGeom>
          <a:ln w="12700">
            <a:solidFill>
              <a:schemeClr val="tx1"/>
            </a:solidFill>
          </a:ln>
        </p:spPr>
      </p:pic>
    </p:spTree>
    <p:extLst>
      <p:ext uri="{BB962C8B-B14F-4D97-AF65-F5344CB8AC3E}">
        <p14:creationId xmlns:p14="http://schemas.microsoft.com/office/powerpoint/2010/main" val="14040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940" y="1371600"/>
            <a:ext cx="6096000" cy="3657600"/>
          </a:xfrm>
        </p:spPr>
        <p:txBody>
          <a:bodyPr anchor="t">
            <a:normAutofit fontScale="90000"/>
          </a:bodyPr>
          <a:lstStyle/>
          <a:p>
            <a:pPr algn="ctr">
              <a:lnSpc>
                <a:spcPct val="100000"/>
              </a:lnSpc>
            </a:pPr>
            <a:r>
              <a:rPr lang="en-US" sz="4000" dirty="0"/>
              <a:t>Isaac symbolizes all those who do the will of God by faith in His promise. </a:t>
            </a:r>
            <a:br>
              <a:rPr lang="en-US" sz="4000" dirty="0"/>
            </a:br>
            <a:r>
              <a:rPr lang="en-US" sz="4000" dirty="0"/>
              <a:t>He does the work; </a:t>
            </a:r>
            <a:br>
              <a:rPr lang="en-US" sz="4000" dirty="0"/>
            </a:br>
            <a:r>
              <a:rPr lang="en-US" sz="4000" dirty="0"/>
              <a:t>He brings it to pass; </a:t>
            </a:r>
            <a:br>
              <a:rPr lang="en-US" sz="4000" dirty="0"/>
            </a:br>
            <a:r>
              <a:rPr lang="en-US" sz="4000" dirty="0"/>
              <a:t>He receives the glory.</a:t>
            </a:r>
            <a:br>
              <a:rPr lang="en-US" dirty="0"/>
            </a:br>
            <a:br>
              <a:rPr lang="en-US" dirty="0"/>
            </a:br>
            <a:endParaRPr lang="en-US" sz="4000" dirty="0"/>
          </a:p>
        </p:txBody>
      </p:sp>
      <p:pic>
        <p:nvPicPr>
          <p:cNvPr id="3" name="Picture 2" descr="A group of people on a beach&#10;&#10;Description automatically generated">
            <a:extLst>
              <a:ext uri="{FF2B5EF4-FFF2-40B4-BE49-F238E27FC236}">
                <a16:creationId xmlns:a16="http://schemas.microsoft.com/office/drawing/2014/main" id="{24C76B66-A3F1-384C-A647-7CA6CCBB50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755885" y="762000"/>
            <a:ext cx="4119327" cy="5334000"/>
          </a:xfrm>
          <a:prstGeom prst="rect">
            <a:avLst/>
          </a:prstGeom>
          <a:ln w="12700">
            <a:solidFill>
              <a:schemeClr val="tx1"/>
            </a:solidFill>
          </a:ln>
        </p:spPr>
      </p:pic>
    </p:spTree>
    <p:extLst>
      <p:ext uri="{BB962C8B-B14F-4D97-AF65-F5344CB8AC3E}">
        <p14:creationId xmlns:p14="http://schemas.microsoft.com/office/powerpoint/2010/main" val="314436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2743200"/>
            <a:ext cx="6685051" cy="3048000"/>
          </a:xfrm>
        </p:spPr>
        <p:txBody>
          <a:bodyPr anchor="t">
            <a:normAutofit fontScale="90000"/>
          </a:bodyPr>
          <a:lstStyle/>
          <a:p>
            <a:pPr algn="ctr">
              <a:lnSpc>
                <a:spcPct val="100000"/>
              </a:lnSpc>
            </a:pPr>
            <a:r>
              <a:rPr lang="en-US" sz="5300" dirty="0"/>
              <a:t>“How to Be Set Free from Voluntary Slavery to Destructive Affections”</a:t>
            </a:r>
            <a:br>
              <a:rPr lang="en-US" sz="5300" dirty="0"/>
            </a:br>
            <a:br>
              <a:rPr lang="en-US" dirty="0"/>
            </a:br>
            <a:br>
              <a:rPr lang="en-US" dirty="0"/>
            </a:br>
            <a:endParaRPr lang="en-US" sz="4000" dirty="0"/>
          </a:p>
        </p:txBody>
      </p:sp>
      <p:sp>
        <p:nvSpPr>
          <p:cNvPr id="4" name="TextBox 3">
            <a:extLst>
              <a:ext uri="{FF2B5EF4-FFF2-40B4-BE49-F238E27FC236}">
                <a16:creationId xmlns:a16="http://schemas.microsoft.com/office/drawing/2014/main" id="{FFE5F754-2286-E541-AADE-804C091AAB38}"/>
              </a:ext>
            </a:extLst>
          </p:cNvPr>
          <p:cNvSpPr txBox="1"/>
          <p:nvPr/>
        </p:nvSpPr>
        <p:spPr>
          <a:xfrm>
            <a:off x="1831206" y="685800"/>
            <a:ext cx="4604146" cy="1446550"/>
          </a:xfrm>
          <a:prstGeom prst="rect">
            <a:avLst/>
          </a:prstGeom>
          <a:noFill/>
        </p:spPr>
        <p:txBody>
          <a:bodyPr wrap="none" rtlCol="0">
            <a:spAutoFit/>
          </a:bodyPr>
          <a:lstStyle/>
          <a:p>
            <a:pPr algn="ctr"/>
            <a:r>
              <a:rPr lang="en-US" sz="4800" dirty="0"/>
              <a:t>In our training …</a:t>
            </a:r>
          </a:p>
          <a:p>
            <a:pPr algn="ctr"/>
            <a:r>
              <a:rPr lang="en-US" sz="4000" dirty="0"/>
              <a:t>re: “Addictions”</a:t>
            </a:r>
          </a:p>
        </p:txBody>
      </p:sp>
      <p:pic>
        <p:nvPicPr>
          <p:cNvPr id="6" name="Picture 5" descr="A person posing for the camera&#10;&#10;Description automatically generated">
            <a:extLst>
              <a:ext uri="{FF2B5EF4-FFF2-40B4-BE49-F238E27FC236}">
                <a16:creationId xmlns:a16="http://schemas.microsoft.com/office/drawing/2014/main" id="{16D4A0CA-931F-634D-B716-57F12EE811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48533" y="551940"/>
            <a:ext cx="3832279" cy="5754120"/>
          </a:xfrm>
          <a:prstGeom prst="rect">
            <a:avLst/>
          </a:prstGeom>
          <a:ln w="12700">
            <a:solidFill>
              <a:schemeClr val="tx1"/>
            </a:solidFill>
          </a:ln>
        </p:spPr>
      </p:pic>
    </p:spTree>
    <p:extLst>
      <p:ext uri="{BB962C8B-B14F-4D97-AF65-F5344CB8AC3E}">
        <p14:creationId xmlns:p14="http://schemas.microsoft.com/office/powerpoint/2010/main" val="1560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6213" y="1066800"/>
            <a:ext cx="6781799" cy="5257800"/>
          </a:xfrm>
        </p:spPr>
        <p:txBody>
          <a:bodyPr anchor="t">
            <a:normAutofit fontScale="90000"/>
          </a:bodyPr>
          <a:lstStyle/>
          <a:p>
            <a:pPr>
              <a:lnSpc>
                <a:spcPct val="100000"/>
              </a:lnSpc>
              <a:spcBef>
                <a:spcPts val="600"/>
              </a:spcBef>
              <a:spcAft>
                <a:spcPts val="600"/>
              </a:spcAft>
            </a:pPr>
            <a:r>
              <a:rPr lang="en-US" sz="4000" dirty="0"/>
              <a:t>Trust in the L</a:t>
            </a:r>
            <a:r>
              <a:rPr lang="en-US" sz="4000" cap="all" dirty="0"/>
              <a:t>ORD</a:t>
            </a:r>
            <a:r>
              <a:rPr lang="en-US" sz="4000" dirty="0"/>
              <a:t> with all </a:t>
            </a:r>
            <a:br>
              <a:rPr lang="en-US" sz="4000" dirty="0"/>
            </a:br>
            <a:r>
              <a:rPr lang="en-US" sz="4000" dirty="0"/>
              <a:t>your heart, </a:t>
            </a:r>
            <a:br>
              <a:rPr lang="en-US" sz="4000" dirty="0"/>
            </a:br>
            <a:r>
              <a:rPr lang="en-US" sz="4000" dirty="0">
                <a:solidFill>
                  <a:schemeClr val="accent3">
                    <a:lumMod val="40000"/>
                    <a:lumOff val="60000"/>
                  </a:schemeClr>
                </a:solidFill>
              </a:rPr>
              <a:t>(illustrated by Isaac)</a:t>
            </a:r>
            <a:br>
              <a:rPr lang="en-US" sz="4000" dirty="0"/>
            </a:br>
            <a:r>
              <a:rPr lang="en-US" sz="4000" dirty="0"/>
              <a:t>and do not lean on your own </a:t>
            </a:r>
            <a:br>
              <a:rPr lang="en-US" sz="4000" dirty="0"/>
            </a:br>
            <a:r>
              <a:rPr lang="en-US" sz="4000" dirty="0"/>
              <a:t>understanding. </a:t>
            </a:r>
            <a:br>
              <a:rPr lang="en-US" sz="4000" dirty="0"/>
            </a:br>
            <a:r>
              <a:rPr lang="en-US" sz="4000" dirty="0">
                <a:solidFill>
                  <a:schemeClr val="accent3">
                    <a:lumMod val="40000"/>
                    <a:lumOff val="60000"/>
                  </a:schemeClr>
                </a:solidFill>
              </a:rPr>
              <a:t>(illustrated by Ishmael)</a:t>
            </a:r>
            <a:br>
              <a:rPr lang="en-US" sz="4000" dirty="0"/>
            </a:br>
            <a:r>
              <a:rPr lang="en-US" sz="4000" dirty="0"/>
              <a:t>In all your ways acknowledge </a:t>
            </a:r>
            <a:br>
              <a:rPr lang="en-US" sz="4000" dirty="0"/>
            </a:br>
            <a:r>
              <a:rPr lang="en-US" sz="4000" dirty="0"/>
              <a:t>Him, and He will make straight </a:t>
            </a:r>
            <a:br>
              <a:rPr lang="en-US" sz="4000" dirty="0"/>
            </a:br>
            <a:r>
              <a:rPr lang="en-US" sz="4000" dirty="0"/>
              <a:t>your paths.</a:t>
            </a:r>
            <a:br>
              <a:rPr lang="en-US" dirty="0"/>
            </a:br>
            <a:br>
              <a:rPr lang="en-US" dirty="0"/>
            </a:br>
            <a:br>
              <a:rPr lang="en-US" dirty="0"/>
            </a:br>
            <a:endParaRPr lang="en-US" sz="4000" dirty="0"/>
          </a:p>
        </p:txBody>
      </p:sp>
      <p:sp>
        <p:nvSpPr>
          <p:cNvPr id="3" name="TextBox 2">
            <a:extLst>
              <a:ext uri="{FF2B5EF4-FFF2-40B4-BE49-F238E27FC236}">
                <a16:creationId xmlns:a16="http://schemas.microsoft.com/office/drawing/2014/main" id="{DD0C1100-CA85-A244-824F-8EDC9D483300}"/>
              </a:ext>
            </a:extLst>
          </p:cNvPr>
          <p:cNvSpPr txBox="1"/>
          <p:nvPr/>
        </p:nvSpPr>
        <p:spPr>
          <a:xfrm>
            <a:off x="7006278" y="259174"/>
            <a:ext cx="3281668" cy="707886"/>
          </a:xfrm>
          <a:prstGeom prst="rect">
            <a:avLst/>
          </a:prstGeom>
          <a:noFill/>
        </p:spPr>
        <p:txBody>
          <a:bodyPr wrap="none" rtlCol="0">
            <a:spAutoFit/>
          </a:bodyPr>
          <a:lstStyle/>
          <a:p>
            <a:r>
              <a:rPr lang="en-US" sz="4000" dirty="0"/>
              <a:t>Proverbs 3:5-6</a:t>
            </a:r>
          </a:p>
        </p:txBody>
      </p:sp>
      <p:pic>
        <p:nvPicPr>
          <p:cNvPr id="7" name="Picture 6">
            <a:extLst>
              <a:ext uri="{FF2B5EF4-FFF2-40B4-BE49-F238E27FC236}">
                <a16:creationId xmlns:a16="http://schemas.microsoft.com/office/drawing/2014/main" id="{C868011B-689B-4E4B-8F54-51ACDEA4C2C6}"/>
              </a:ext>
            </a:extLst>
          </p:cNvPr>
          <p:cNvPicPr>
            <a:picLocks noChangeAspect="1"/>
          </p:cNvPicPr>
          <p:nvPr/>
        </p:nvPicPr>
        <p:blipFill>
          <a:blip r:embed="rId2"/>
          <a:stretch>
            <a:fillRect/>
          </a:stretch>
        </p:blipFill>
        <p:spPr>
          <a:xfrm>
            <a:off x="531812" y="963543"/>
            <a:ext cx="4055297" cy="5060085"/>
          </a:xfrm>
          <a:prstGeom prst="rect">
            <a:avLst/>
          </a:prstGeom>
          <a:ln w="12700" cmpd="sng">
            <a:solidFill>
              <a:schemeClr val="tx1"/>
            </a:solidFill>
          </a:ln>
        </p:spPr>
      </p:pic>
    </p:spTree>
    <p:extLst>
      <p:ext uri="{BB962C8B-B14F-4D97-AF65-F5344CB8AC3E}">
        <p14:creationId xmlns:p14="http://schemas.microsoft.com/office/powerpoint/2010/main" val="48512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143000"/>
            <a:ext cx="6019800" cy="3581400"/>
          </a:xfrm>
        </p:spPr>
        <p:txBody>
          <a:bodyPr anchor="t">
            <a:normAutofit/>
          </a:bodyPr>
          <a:lstStyle/>
          <a:p>
            <a:pPr marL="914400" indent="-914400">
              <a:lnSpc>
                <a:spcPct val="100000"/>
              </a:lnSpc>
              <a:spcBef>
                <a:spcPts val="600"/>
              </a:spcBef>
              <a:buFont typeface="+mj-lt"/>
              <a:buAutoNum type="arabicPeriod" startAt="2"/>
            </a:pPr>
            <a:r>
              <a:rPr lang="en-US" sz="4400" dirty="0"/>
              <a:t>This story clarifies the issue of your identity. </a:t>
            </a:r>
            <a:br>
              <a:rPr lang="en-US" dirty="0"/>
            </a:br>
            <a:r>
              <a:rPr lang="en-US" sz="4000" dirty="0" err="1"/>
              <a:t>Galations</a:t>
            </a:r>
            <a:r>
              <a:rPr lang="en-US" sz="4000" dirty="0"/>
              <a:t> 4:24-27</a:t>
            </a:r>
          </a:p>
        </p:txBody>
      </p:sp>
      <p:pic>
        <p:nvPicPr>
          <p:cNvPr id="7" name="Picture 6" descr="A picture containing building, stone, old, sitting&#10;&#10;Description automatically generated">
            <a:extLst>
              <a:ext uri="{FF2B5EF4-FFF2-40B4-BE49-F238E27FC236}">
                <a16:creationId xmlns:a16="http://schemas.microsoft.com/office/drawing/2014/main" id="{AA282F1C-B560-334A-86A1-24C0DC91370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61212" y="762000"/>
            <a:ext cx="4038600" cy="5232672"/>
          </a:xfrm>
          <a:prstGeom prst="rect">
            <a:avLst/>
          </a:prstGeom>
          <a:ln w="12700">
            <a:solidFill>
              <a:schemeClr val="tx1"/>
            </a:solidFill>
          </a:ln>
        </p:spPr>
      </p:pic>
    </p:spTree>
    <p:extLst>
      <p:ext uri="{BB962C8B-B14F-4D97-AF65-F5344CB8AC3E}">
        <p14:creationId xmlns:p14="http://schemas.microsoft.com/office/powerpoint/2010/main" val="209341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33A-E6B4-8A40-BF4B-67920A5ACCF6}"/>
              </a:ext>
            </a:extLst>
          </p:cNvPr>
          <p:cNvSpPr>
            <a:spLocks noGrp="1"/>
          </p:cNvSpPr>
          <p:nvPr>
            <p:ph type="title"/>
          </p:nvPr>
        </p:nvSpPr>
        <p:spPr>
          <a:xfrm>
            <a:off x="836612" y="457200"/>
            <a:ext cx="10515600" cy="914400"/>
          </a:xfrm>
        </p:spPr>
        <p:txBody>
          <a:bodyPr anchor="ctr">
            <a:normAutofit/>
          </a:bodyPr>
          <a:lstStyle/>
          <a:p>
            <a:pPr algn="ctr">
              <a:lnSpc>
                <a:spcPct val="150000"/>
              </a:lnSpc>
            </a:pPr>
            <a:r>
              <a:rPr lang="en-US" sz="4000" dirty="0"/>
              <a:t>Abraham had two sons: Ishmael and Isaac.</a:t>
            </a:r>
            <a:endParaRPr lang="en-US" dirty="0"/>
          </a:p>
        </p:txBody>
      </p:sp>
      <p:pic>
        <p:nvPicPr>
          <p:cNvPr id="4" name="Picture 3" descr="A close up of a logo&#10;&#10;Description automatically generated">
            <a:extLst>
              <a:ext uri="{FF2B5EF4-FFF2-40B4-BE49-F238E27FC236}">
                <a16:creationId xmlns:a16="http://schemas.microsoft.com/office/drawing/2014/main" id="{8DC354EE-1466-A74F-BE88-C4FD8EFCBC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612" y="2133600"/>
            <a:ext cx="4043450" cy="3353105"/>
          </a:xfrm>
          <a:prstGeom prst="rect">
            <a:avLst/>
          </a:prstGeom>
          <a:ln w="12700">
            <a:solidFill>
              <a:schemeClr val="tx1"/>
            </a:solidFill>
          </a:ln>
        </p:spPr>
      </p:pic>
      <p:sp>
        <p:nvSpPr>
          <p:cNvPr id="3" name="TextBox 2">
            <a:extLst>
              <a:ext uri="{FF2B5EF4-FFF2-40B4-BE49-F238E27FC236}">
                <a16:creationId xmlns:a16="http://schemas.microsoft.com/office/drawing/2014/main" id="{B2A49895-9D24-4F4C-A6B7-6D22245DD425}"/>
              </a:ext>
            </a:extLst>
          </p:cNvPr>
          <p:cNvSpPr txBox="1"/>
          <p:nvPr/>
        </p:nvSpPr>
        <p:spPr>
          <a:xfrm>
            <a:off x="4799084" y="2274838"/>
            <a:ext cx="7086528" cy="1200329"/>
          </a:xfrm>
          <a:prstGeom prst="rect">
            <a:avLst/>
          </a:prstGeom>
          <a:noFill/>
        </p:spPr>
        <p:txBody>
          <a:bodyPr wrap="square" rtlCol="0">
            <a:spAutoFit/>
          </a:bodyPr>
          <a:lstStyle/>
          <a:p>
            <a:pPr marL="457200" indent="-457200">
              <a:buFont typeface="Arial" panose="020B0604020202020204" pitchFamily="34" charset="0"/>
              <a:buChar char="•"/>
            </a:pPr>
            <a:r>
              <a:rPr lang="en-US" sz="3600" dirty="0"/>
              <a:t>They were born of two mothers: Hagar and Sarah.</a:t>
            </a:r>
          </a:p>
        </p:txBody>
      </p:sp>
      <p:sp>
        <p:nvSpPr>
          <p:cNvPr id="5" name="TextBox 4">
            <a:extLst>
              <a:ext uri="{FF2B5EF4-FFF2-40B4-BE49-F238E27FC236}">
                <a16:creationId xmlns:a16="http://schemas.microsoft.com/office/drawing/2014/main" id="{302130F7-10E3-A44D-8447-D3C05B5DBCEE}"/>
              </a:ext>
            </a:extLst>
          </p:cNvPr>
          <p:cNvSpPr txBox="1"/>
          <p:nvPr/>
        </p:nvSpPr>
        <p:spPr>
          <a:xfrm>
            <a:off x="4799084" y="4114800"/>
            <a:ext cx="6934128" cy="1200329"/>
          </a:xfrm>
          <a:prstGeom prst="rect">
            <a:avLst/>
          </a:prstGeom>
          <a:noFill/>
        </p:spPr>
        <p:txBody>
          <a:bodyPr wrap="square" rtlCol="0">
            <a:spAutoFit/>
          </a:bodyPr>
          <a:lstStyle/>
          <a:p>
            <a:pPr marL="457200" indent="-457200">
              <a:buFont typeface="Arial" panose="020B0604020202020204" pitchFamily="34" charset="0"/>
              <a:buChar char="•"/>
            </a:pPr>
            <a:r>
              <a:rPr lang="en-US" sz="3600" dirty="0"/>
              <a:t>They represent two covenants: Old and New.</a:t>
            </a:r>
          </a:p>
        </p:txBody>
      </p:sp>
    </p:spTree>
    <p:extLst>
      <p:ext uri="{BB962C8B-B14F-4D97-AF65-F5344CB8AC3E}">
        <p14:creationId xmlns:p14="http://schemas.microsoft.com/office/powerpoint/2010/main" val="132561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33A-E6B4-8A40-BF4B-67920A5ACCF6}"/>
              </a:ext>
            </a:extLst>
          </p:cNvPr>
          <p:cNvSpPr>
            <a:spLocks noGrp="1"/>
          </p:cNvSpPr>
          <p:nvPr>
            <p:ph type="title"/>
          </p:nvPr>
        </p:nvSpPr>
        <p:spPr>
          <a:xfrm>
            <a:off x="227012" y="2209800"/>
            <a:ext cx="6298367" cy="2590801"/>
          </a:xfrm>
        </p:spPr>
        <p:txBody>
          <a:bodyPr anchor="ctr">
            <a:noAutofit/>
          </a:bodyPr>
          <a:lstStyle/>
          <a:p>
            <a:pPr algn="ctr">
              <a:lnSpc>
                <a:spcPct val="150000"/>
              </a:lnSpc>
            </a:pPr>
            <a:r>
              <a:rPr lang="en-US" dirty="0"/>
              <a:t>Present (earthly) Jerusalem and </a:t>
            </a:r>
            <a:br>
              <a:rPr lang="en-US" dirty="0"/>
            </a:br>
            <a:r>
              <a:rPr lang="en-US" dirty="0"/>
              <a:t>Future (heavenly) Jerusalem.</a:t>
            </a:r>
          </a:p>
        </p:txBody>
      </p:sp>
      <p:pic>
        <p:nvPicPr>
          <p:cNvPr id="6" name="Picture 5" descr="A drawing of a cartoon character&#10;&#10;Description automatically generated">
            <a:extLst>
              <a:ext uri="{FF2B5EF4-FFF2-40B4-BE49-F238E27FC236}">
                <a16:creationId xmlns:a16="http://schemas.microsoft.com/office/drawing/2014/main" id="{ADF49640-50EA-C94F-BC8B-48841F08A4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76628" y="1676400"/>
            <a:ext cx="4980384" cy="3984307"/>
          </a:xfrm>
          <a:prstGeom prst="rect">
            <a:avLst/>
          </a:prstGeom>
        </p:spPr>
      </p:pic>
      <p:sp>
        <p:nvSpPr>
          <p:cNvPr id="3" name="TextBox 2">
            <a:extLst>
              <a:ext uri="{FF2B5EF4-FFF2-40B4-BE49-F238E27FC236}">
                <a16:creationId xmlns:a16="http://schemas.microsoft.com/office/drawing/2014/main" id="{B8FB9F80-B86A-774E-A195-9737DB18E0FD}"/>
              </a:ext>
            </a:extLst>
          </p:cNvPr>
          <p:cNvSpPr txBox="1"/>
          <p:nvPr/>
        </p:nvSpPr>
        <p:spPr>
          <a:xfrm>
            <a:off x="1698716" y="515034"/>
            <a:ext cx="8791392"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t>They are symbolized in two </a:t>
            </a:r>
            <a:r>
              <a:rPr lang="en-US" sz="3600" dirty="0" err="1"/>
              <a:t>Jerusalems</a:t>
            </a:r>
            <a:r>
              <a:rPr lang="en-US" sz="3600" dirty="0"/>
              <a:t>:</a:t>
            </a:r>
          </a:p>
        </p:txBody>
      </p:sp>
    </p:spTree>
    <p:extLst>
      <p:ext uri="{BB962C8B-B14F-4D97-AF65-F5344CB8AC3E}">
        <p14:creationId xmlns:p14="http://schemas.microsoft.com/office/powerpoint/2010/main" val="20400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9412" y="457200"/>
            <a:ext cx="7162800" cy="1524000"/>
          </a:xfrm>
        </p:spPr>
        <p:txBody>
          <a:bodyPr>
            <a:normAutofit/>
          </a:bodyPr>
          <a:lstStyle/>
          <a:p>
            <a:pPr algn="ctr"/>
            <a:r>
              <a:rPr lang="en-US" sz="5400" dirty="0"/>
              <a:t>Thank you </a:t>
            </a:r>
            <a:br>
              <a:rPr lang="en-US" sz="5400" dirty="0"/>
            </a:br>
            <a:r>
              <a:rPr lang="en-US" sz="5400" dirty="0"/>
              <a:t>Crossroads Church!</a:t>
            </a:r>
          </a:p>
        </p:txBody>
      </p:sp>
      <p:pic>
        <p:nvPicPr>
          <p:cNvPr id="17" name="Picture 16">
            <a:extLst>
              <a:ext uri="{FF2B5EF4-FFF2-40B4-BE49-F238E27FC236}">
                <a16:creationId xmlns:a16="http://schemas.microsoft.com/office/drawing/2014/main" id="{8092EF95-9E5C-CF4A-A119-DD98295A86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7712" y="2286000"/>
            <a:ext cx="3886200" cy="3295499"/>
          </a:xfrm>
          <a:prstGeom prst="rect">
            <a:avLst/>
          </a:prstGeom>
          <a:ln w="57150">
            <a:solidFill>
              <a:srgbClr val="3BA5F3"/>
            </a:solidFill>
          </a:ln>
          <a:effectLst>
            <a:reflection blurRad="6350" stA="52000" endA="300" endPos="35000" dir="5400000" sy="-100000" algn="bl" rotWithShape="0"/>
          </a:effectLst>
        </p:spPr>
      </p:pic>
    </p:spTree>
    <p:extLst>
      <p:ext uri="{BB962C8B-B14F-4D97-AF65-F5344CB8AC3E}">
        <p14:creationId xmlns:p14="http://schemas.microsoft.com/office/powerpoint/2010/main" val="20638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33A-E6B4-8A40-BF4B-67920A5ACCF6}"/>
              </a:ext>
            </a:extLst>
          </p:cNvPr>
          <p:cNvSpPr>
            <a:spLocks noGrp="1"/>
          </p:cNvSpPr>
          <p:nvPr>
            <p:ph type="title"/>
          </p:nvPr>
        </p:nvSpPr>
        <p:spPr>
          <a:xfrm>
            <a:off x="1293811" y="685800"/>
            <a:ext cx="9601199" cy="1219200"/>
          </a:xfrm>
        </p:spPr>
        <p:txBody>
          <a:bodyPr>
            <a:normAutofit/>
          </a:bodyPr>
          <a:lstStyle/>
          <a:p>
            <a:pPr marL="571500" indent="-571500" algn="ctr">
              <a:lnSpc>
                <a:spcPct val="100000"/>
              </a:lnSpc>
              <a:buFont typeface="Arial" panose="020B0604020202020204" pitchFamily="34" charset="0"/>
              <a:buChar char="•"/>
            </a:pPr>
            <a:r>
              <a:rPr lang="en-US" dirty="0"/>
              <a:t>Hagar is law and bondage and death.</a:t>
            </a:r>
            <a:br>
              <a:rPr lang="en-US" dirty="0"/>
            </a:br>
            <a:r>
              <a:rPr lang="en-US" dirty="0"/>
              <a:t>Sarah is grace and faith and freedom.</a:t>
            </a:r>
          </a:p>
        </p:txBody>
      </p:sp>
      <p:pic>
        <p:nvPicPr>
          <p:cNvPr id="3" name="Picture 2">
            <a:extLst>
              <a:ext uri="{FF2B5EF4-FFF2-40B4-BE49-F238E27FC236}">
                <a16:creationId xmlns:a16="http://schemas.microsoft.com/office/drawing/2014/main" id="{89CF55F6-C6B2-E344-B5C0-CC27F580F004}"/>
              </a:ext>
            </a:extLst>
          </p:cNvPr>
          <p:cNvPicPr>
            <a:picLocks noChangeAspect="1"/>
          </p:cNvPicPr>
          <p:nvPr/>
        </p:nvPicPr>
        <p:blipFill rotWithShape="1">
          <a:blip r:embed="rId2">
            <a:extLst>
              <a:ext uri="{28A0092B-C50C-407E-A947-70E740481C1C}">
                <a14:useLocalDpi xmlns:a14="http://schemas.microsoft.com/office/drawing/2010/main"/>
              </a:ext>
            </a:extLst>
          </a:blip>
          <a:srcRect r="1924"/>
          <a:stretch/>
        </p:blipFill>
        <p:spPr>
          <a:xfrm>
            <a:off x="1408112" y="2514600"/>
            <a:ext cx="9372599" cy="4763124"/>
          </a:xfrm>
          <a:prstGeom prst="rect">
            <a:avLst/>
          </a:prstGeom>
        </p:spPr>
      </p:pic>
    </p:spTree>
    <p:extLst>
      <p:ext uri="{BB962C8B-B14F-4D97-AF65-F5344CB8AC3E}">
        <p14:creationId xmlns:p14="http://schemas.microsoft.com/office/powerpoint/2010/main" val="804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3BC22-7FD9-9C4B-83E0-93005E1DAB7A}"/>
              </a:ext>
            </a:extLst>
          </p:cNvPr>
          <p:cNvSpPr>
            <a:spLocks noGrp="1"/>
          </p:cNvSpPr>
          <p:nvPr>
            <p:ph type="title"/>
          </p:nvPr>
        </p:nvSpPr>
        <p:spPr>
          <a:xfrm>
            <a:off x="608012" y="1606062"/>
            <a:ext cx="5410199" cy="1828800"/>
          </a:xfrm>
        </p:spPr>
        <p:txBody>
          <a:bodyPr>
            <a:noAutofit/>
          </a:bodyPr>
          <a:lstStyle/>
          <a:p>
            <a:pPr algn="ctr">
              <a:lnSpc>
                <a:spcPct val="100000"/>
              </a:lnSpc>
            </a:pPr>
            <a:r>
              <a:rPr lang="en-US" sz="4000" dirty="0"/>
              <a:t>If you’re a </a:t>
            </a:r>
            <a:r>
              <a:rPr lang="en-US" sz="4000" b="1" i="1" dirty="0"/>
              <a:t>believer</a:t>
            </a:r>
            <a:r>
              <a:rPr lang="en-US" sz="4000" dirty="0"/>
              <a:t> </a:t>
            </a:r>
            <a:br>
              <a:rPr lang="en-US" sz="4000" dirty="0"/>
            </a:br>
            <a:r>
              <a:rPr lang="en-US" sz="4000" dirty="0"/>
              <a:t>in Jesus Christ </a:t>
            </a:r>
            <a:br>
              <a:rPr lang="en-US" sz="4000" dirty="0"/>
            </a:br>
            <a:r>
              <a:rPr lang="en-US" sz="4000" b="1" i="1" dirty="0"/>
              <a:t>that’s</a:t>
            </a:r>
            <a:r>
              <a:rPr lang="en-US" sz="4000" dirty="0"/>
              <a:t> your identity. </a:t>
            </a:r>
          </a:p>
        </p:txBody>
      </p:sp>
      <p:pic>
        <p:nvPicPr>
          <p:cNvPr id="6" name="Picture 5" descr="A picture containing building, stone, old, sitting&#10;&#10;Description automatically generated">
            <a:extLst>
              <a:ext uri="{FF2B5EF4-FFF2-40B4-BE49-F238E27FC236}">
                <a16:creationId xmlns:a16="http://schemas.microsoft.com/office/drawing/2014/main" id="{63CE449C-49FA-364D-8BFB-D7766EA4092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31977" y="499550"/>
            <a:ext cx="4744035" cy="5825050"/>
          </a:xfrm>
          <a:prstGeom prst="rect">
            <a:avLst/>
          </a:prstGeom>
          <a:ln w="12700">
            <a:solidFill>
              <a:schemeClr val="tx1"/>
            </a:solidFill>
          </a:ln>
        </p:spPr>
      </p:pic>
    </p:spTree>
    <p:extLst>
      <p:ext uri="{BB962C8B-B14F-4D97-AF65-F5344CB8AC3E}">
        <p14:creationId xmlns:p14="http://schemas.microsoft.com/office/powerpoint/2010/main" val="417439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7AE917-74C2-A74B-9301-4C3D80DBD58D}"/>
              </a:ext>
            </a:extLst>
          </p:cNvPr>
          <p:cNvSpPr txBox="1"/>
          <p:nvPr/>
        </p:nvSpPr>
        <p:spPr>
          <a:xfrm>
            <a:off x="455612" y="1219200"/>
            <a:ext cx="9753600" cy="5078313"/>
          </a:xfrm>
          <a:prstGeom prst="rect">
            <a:avLst/>
          </a:prstGeom>
          <a:noFill/>
        </p:spPr>
        <p:txBody>
          <a:bodyPr wrap="square" rtlCol="0">
            <a:spAutoFit/>
          </a:bodyPr>
          <a:lstStyle/>
          <a:p>
            <a:r>
              <a:rPr lang="en-US" sz="3600" dirty="0"/>
              <a:t>“Fear not, for you will not be ashamed; Be not confounded, for you will not be disgraced;</a:t>
            </a:r>
          </a:p>
          <a:p>
            <a:r>
              <a:rPr lang="en-US" sz="3600" dirty="0"/>
              <a:t>For you will forget the shame of your youth,</a:t>
            </a:r>
          </a:p>
          <a:p>
            <a:r>
              <a:rPr lang="en-US" sz="3600" dirty="0"/>
              <a:t>And the reproach of your widowhood </a:t>
            </a:r>
          </a:p>
          <a:p>
            <a:r>
              <a:rPr lang="en-US" sz="3600" dirty="0"/>
              <a:t>You will remember no more.</a:t>
            </a:r>
          </a:p>
          <a:p>
            <a:r>
              <a:rPr lang="en-US" sz="3600" dirty="0"/>
              <a:t>For your Maker is your husband, The L</a:t>
            </a:r>
            <a:r>
              <a:rPr lang="en-US" sz="3600" cap="all" dirty="0"/>
              <a:t>ORD</a:t>
            </a:r>
            <a:r>
              <a:rPr lang="en-US" sz="3600" dirty="0"/>
              <a:t> of hosts is His name;</a:t>
            </a:r>
          </a:p>
          <a:p>
            <a:r>
              <a:rPr lang="en-US" sz="3600" dirty="0"/>
              <a:t>And the Holy One of Israel is your Redeemer, The God of the whole earth He is called.</a:t>
            </a:r>
          </a:p>
        </p:txBody>
      </p:sp>
      <p:sp>
        <p:nvSpPr>
          <p:cNvPr id="3" name="TextBox 2">
            <a:extLst>
              <a:ext uri="{FF2B5EF4-FFF2-40B4-BE49-F238E27FC236}">
                <a16:creationId xmlns:a16="http://schemas.microsoft.com/office/drawing/2014/main" id="{EB300235-5C51-F74A-A27F-B6ACFD4FD2F2}"/>
              </a:ext>
            </a:extLst>
          </p:cNvPr>
          <p:cNvSpPr txBox="1"/>
          <p:nvPr/>
        </p:nvSpPr>
        <p:spPr>
          <a:xfrm>
            <a:off x="455612" y="381000"/>
            <a:ext cx="2855269" cy="707886"/>
          </a:xfrm>
          <a:prstGeom prst="rect">
            <a:avLst/>
          </a:prstGeom>
          <a:noFill/>
        </p:spPr>
        <p:txBody>
          <a:bodyPr wrap="none" rtlCol="0">
            <a:spAutoFit/>
          </a:bodyPr>
          <a:lstStyle/>
          <a:p>
            <a:r>
              <a:rPr lang="en-US" sz="4000" dirty="0"/>
              <a:t>Isaiah 54:4-5</a:t>
            </a:r>
          </a:p>
        </p:txBody>
      </p:sp>
    </p:spTree>
    <p:extLst>
      <p:ext uri="{BB962C8B-B14F-4D97-AF65-F5344CB8AC3E}">
        <p14:creationId xmlns:p14="http://schemas.microsoft.com/office/powerpoint/2010/main" val="126189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3BC22-7FD9-9C4B-83E0-93005E1DAB7A}"/>
              </a:ext>
            </a:extLst>
          </p:cNvPr>
          <p:cNvSpPr>
            <a:spLocks noGrp="1"/>
          </p:cNvSpPr>
          <p:nvPr>
            <p:ph type="title"/>
          </p:nvPr>
        </p:nvSpPr>
        <p:spPr>
          <a:xfrm>
            <a:off x="608012" y="2286000"/>
            <a:ext cx="5410199" cy="2133600"/>
          </a:xfrm>
        </p:spPr>
        <p:txBody>
          <a:bodyPr>
            <a:noAutofit/>
          </a:bodyPr>
          <a:lstStyle/>
          <a:p>
            <a:pPr algn="ctr">
              <a:lnSpc>
                <a:spcPct val="100000"/>
              </a:lnSpc>
            </a:pPr>
            <a:r>
              <a:rPr lang="en-US" sz="4400" dirty="0"/>
              <a:t>if you’re a </a:t>
            </a:r>
            <a:r>
              <a:rPr lang="en-US" sz="4400" b="1" i="1" dirty="0"/>
              <a:t>believer</a:t>
            </a:r>
            <a:r>
              <a:rPr lang="en-US" sz="4400" dirty="0"/>
              <a:t> </a:t>
            </a:r>
            <a:br>
              <a:rPr lang="en-US" sz="4400" dirty="0"/>
            </a:br>
            <a:r>
              <a:rPr lang="en-US" sz="4400" dirty="0"/>
              <a:t>in Jesus Christ </a:t>
            </a:r>
            <a:br>
              <a:rPr lang="en-US" sz="4400" dirty="0"/>
            </a:br>
            <a:r>
              <a:rPr lang="en-US" sz="5400" b="1" i="1" dirty="0"/>
              <a:t>that’s</a:t>
            </a:r>
            <a:r>
              <a:rPr lang="en-US" sz="4400" dirty="0"/>
              <a:t> your identity. </a:t>
            </a:r>
          </a:p>
        </p:txBody>
      </p:sp>
      <p:pic>
        <p:nvPicPr>
          <p:cNvPr id="6" name="Picture 5" descr="A picture containing building, stone, old, sitting&#10;&#10;Description automatically generated">
            <a:extLst>
              <a:ext uri="{FF2B5EF4-FFF2-40B4-BE49-F238E27FC236}">
                <a16:creationId xmlns:a16="http://schemas.microsoft.com/office/drawing/2014/main" id="{63CE449C-49FA-364D-8BFB-D7766EA4092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31977" y="499550"/>
            <a:ext cx="4744035" cy="5825050"/>
          </a:xfrm>
          <a:prstGeom prst="rect">
            <a:avLst/>
          </a:prstGeom>
          <a:ln w="12700">
            <a:solidFill>
              <a:schemeClr val="tx1"/>
            </a:solidFill>
          </a:ln>
        </p:spPr>
      </p:pic>
      <p:sp>
        <p:nvSpPr>
          <p:cNvPr id="2" name="TextBox 1">
            <a:extLst>
              <a:ext uri="{FF2B5EF4-FFF2-40B4-BE49-F238E27FC236}">
                <a16:creationId xmlns:a16="http://schemas.microsoft.com/office/drawing/2014/main" id="{C478A1A2-2C43-A645-82F4-0731840FD9F4}"/>
              </a:ext>
            </a:extLst>
          </p:cNvPr>
          <p:cNvSpPr txBox="1"/>
          <p:nvPr/>
        </p:nvSpPr>
        <p:spPr>
          <a:xfrm>
            <a:off x="2482595" y="1371600"/>
            <a:ext cx="1661032" cy="769441"/>
          </a:xfrm>
          <a:prstGeom prst="rect">
            <a:avLst/>
          </a:prstGeom>
          <a:noFill/>
        </p:spPr>
        <p:txBody>
          <a:bodyPr wrap="none" rtlCol="0">
            <a:spAutoFit/>
          </a:bodyPr>
          <a:lstStyle/>
          <a:p>
            <a:pPr algn="ctr"/>
            <a:r>
              <a:rPr lang="en-US" sz="4400" dirty="0"/>
              <a:t>Again</a:t>
            </a:r>
            <a:r>
              <a:rPr lang="en-US" sz="3600" dirty="0"/>
              <a:t>,</a:t>
            </a:r>
          </a:p>
        </p:txBody>
      </p:sp>
    </p:spTree>
    <p:extLst>
      <p:ext uri="{BB962C8B-B14F-4D97-AF65-F5344CB8AC3E}">
        <p14:creationId xmlns:p14="http://schemas.microsoft.com/office/powerpoint/2010/main" val="276437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84F7CC64-8DED-1C42-9A2D-6919D9CA94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9592" y="210811"/>
            <a:ext cx="11089640" cy="6436377"/>
          </a:xfrm>
          <a:prstGeom prst="rect">
            <a:avLst/>
          </a:prstGeom>
          <a:ln w="12700">
            <a:solidFill>
              <a:schemeClr val="tx1"/>
            </a:solidFill>
          </a:ln>
        </p:spPr>
      </p:pic>
    </p:spTree>
    <p:extLst>
      <p:ext uri="{BB962C8B-B14F-4D97-AF65-F5344CB8AC3E}">
        <p14:creationId xmlns:p14="http://schemas.microsoft.com/office/powerpoint/2010/main" val="24126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D34969-D14B-DA43-94A1-4990B419A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16" y="0"/>
            <a:ext cx="11970592" cy="6858000"/>
          </a:xfrm>
          <a:prstGeom prst="rect">
            <a:avLst/>
          </a:prstGeom>
        </p:spPr>
      </p:pic>
    </p:spTree>
    <p:extLst>
      <p:ext uri="{BB962C8B-B14F-4D97-AF65-F5344CB8AC3E}">
        <p14:creationId xmlns:p14="http://schemas.microsoft.com/office/powerpoint/2010/main" val="35201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762000"/>
            <a:ext cx="10744200" cy="3733800"/>
          </a:xfrm>
        </p:spPr>
        <p:txBody>
          <a:bodyPr anchor="t">
            <a:noAutofit/>
          </a:bodyPr>
          <a:lstStyle/>
          <a:p>
            <a:pPr>
              <a:lnSpc>
                <a:spcPct val="100000"/>
              </a:lnSpc>
              <a:spcBef>
                <a:spcPts val="600"/>
              </a:spcBef>
            </a:pPr>
            <a:r>
              <a:rPr lang="en-US" sz="4400" dirty="0"/>
              <a:t>Jesus loves the little children,</a:t>
            </a:r>
            <a:br>
              <a:rPr lang="en-US" sz="4400" dirty="0"/>
            </a:br>
            <a:r>
              <a:rPr lang="en-US" sz="4400" dirty="0"/>
              <a:t>All the children of the world.</a:t>
            </a:r>
            <a:br>
              <a:rPr lang="en-US" sz="4400" dirty="0"/>
            </a:br>
            <a:r>
              <a:rPr lang="en-US" sz="4400" dirty="0"/>
              <a:t>Red and yellow, black and white,</a:t>
            </a:r>
            <a:br>
              <a:rPr lang="en-US" sz="4400" dirty="0"/>
            </a:br>
            <a:r>
              <a:rPr lang="en-US" sz="4400" dirty="0"/>
              <a:t>They are precious in His sight.</a:t>
            </a:r>
            <a:br>
              <a:rPr lang="en-US" sz="4400" dirty="0"/>
            </a:br>
            <a:r>
              <a:rPr lang="en-US" sz="4400" dirty="0"/>
              <a:t>Jesus loves the little children of the world.</a:t>
            </a:r>
          </a:p>
        </p:txBody>
      </p:sp>
      <p:grpSp>
        <p:nvGrpSpPr>
          <p:cNvPr id="3" name="Group 2">
            <a:extLst>
              <a:ext uri="{FF2B5EF4-FFF2-40B4-BE49-F238E27FC236}">
                <a16:creationId xmlns:a16="http://schemas.microsoft.com/office/drawing/2014/main" id="{2C637C95-EB4F-9849-B152-546B44837881}"/>
              </a:ext>
            </a:extLst>
          </p:cNvPr>
          <p:cNvGrpSpPr/>
          <p:nvPr/>
        </p:nvGrpSpPr>
        <p:grpSpPr>
          <a:xfrm>
            <a:off x="150812" y="4724400"/>
            <a:ext cx="11887200" cy="1905000"/>
            <a:chOff x="227012" y="4724400"/>
            <a:chExt cx="11887200" cy="1905000"/>
          </a:xfrm>
        </p:grpSpPr>
        <p:pic>
          <p:nvPicPr>
            <p:cNvPr id="4" name="Picture 3">
              <a:extLst>
                <a:ext uri="{FF2B5EF4-FFF2-40B4-BE49-F238E27FC236}">
                  <a16:creationId xmlns:a16="http://schemas.microsoft.com/office/drawing/2014/main" id="{9F7CD034-2D4B-134D-BF26-D6758D1BFB3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7012" y="4724400"/>
              <a:ext cx="5867400" cy="1905000"/>
            </a:xfrm>
            <a:prstGeom prst="rect">
              <a:avLst/>
            </a:prstGeom>
          </p:spPr>
        </p:pic>
        <p:pic>
          <p:nvPicPr>
            <p:cNvPr id="5" name="Picture 4">
              <a:extLst>
                <a:ext uri="{FF2B5EF4-FFF2-40B4-BE49-F238E27FC236}">
                  <a16:creationId xmlns:a16="http://schemas.microsoft.com/office/drawing/2014/main" id="{11A3B98C-9995-1649-A9BC-8F3D78DF59D7}"/>
                </a:ext>
              </a:extLst>
            </p:cNvPr>
            <p:cNvPicPr>
              <a:picLocks noChangeAspect="1"/>
            </p:cNvPicPr>
            <p:nvPr/>
          </p:nvPicPr>
          <p:blipFill rotWithShape="1">
            <a:blip r:embed="rId3">
              <a:extLst>
                <a:ext uri="{28A0092B-C50C-407E-A947-70E740481C1C}">
                  <a14:useLocalDpi xmlns:a14="http://schemas.microsoft.com/office/drawing/2010/main"/>
                </a:ext>
              </a:extLst>
            </a:blip>
            <a:srcRect r="-1400"/>
            <a:stretch/>
          </p:blipFill>
          <p:spPr>
            <a:xfrm>
              <a:off x="6094412" y="4724400"/>
              <a:ext cx="6019800" cy="1905000"/>
            </a:xfrm>
            <a:prstGeom prst="rect">
              <a:avLst/>
            </a:prstGeom>
          </p:spPr>
        </p:pic>
      </p:grpSp>
    </p:spTree>
    <p:extLst>
      <p:ext uri="{BB962C8B-B14F-4D97-AF65-F5344CB8AC3E}">
        <p14:creationId xmlns:p14="http://schemas.microsoft.com/office/powerpoint/2010/main" val="233822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C09655F-0705-C44D-9797-1F7D5C572721}"/>
              </a:ext>
            </a:extLst>
          </p:cNvPr>
          <p:cNvSpPr>
            <a:spLocks noGrp="1"/>
          </p:cNvSpPr>
          <p:nvPr>
            <p:ph type="title"/>
          </p:nvPr>
        </p:nvSpPr>
        <p:spPr>
          <a:xfrm>
            <a:off x="722312" y="762000"/>
            <a:ext cx="10744200" cy="3733800"/>
          </a:xfrm>
        </p:spPr>
        <p:txBody>
          <a:bodyPr anchor="t">
            <a:noAutofit/>
          </a:bodyPr>
          <a:lstStyle/>
          <a:p>
            <a:pPr>
              <a:lnSpc>
                <a:spcPct val="100000"/>
              </a:lnSpc>
              <a:spcBef>
                <a:spcPts val="600"/>
              </a:spcBef>
            </a:pPr>
            <a:r>
              <a:rPr lang="en-US" sz="4400" dirty="0"/>
              <a:t>Jesus loves the little children,</a:t>
            </a:r>
            <a:br>
              <a:rPr lang="en-US" sz="4400" dirty="0"/>
            </a:br>
            <a:r>
              <a:rPr lang="en-US" sz="4400" dirty="0"/>
              <a:t>All the children of the world.</a:t>
            </a:r>
            <a:br>
              <a:rPr lang="en-US" sz="4400" dirty="0"/>
            </a:br>
            <a:br>
              <a:rPr lang="en-US" sz="4400" dirty="0"/>
            </a:br>
            <a:r>
              <a:rPr lang="en-US" sz="4400" dirty="0"/>
              <a:t>They are precious in His sight.</a:t>
            </a:r>
            <a:br>
              <a:rPr lang="en-US" sz="4400" dirty="0"/>
            </a:br>
            <a:r>
              <a:rPr lang="en-US" sz="4400" dirty="0"/>
              <a:t>Jesus loves the little children of the world.</a:t>
            </a:r>
          </a:p>
        </p:txBody>
      </p:sp>
      <p:grpSp>
        <p:nvGrpSpPr>
          <p:cNvPr id="6" name="Group 5">
            <a:extLst>
              <a:ext uri="{FF2B5EF4-FFF2-40B4-BE49-F238E27FC236}">
                <a16:creationId xmlns:a16="http://schemas.microsoft.com/office/drawing/2014/main" id="{90A41085-81AB-6647-9FA9-DFBD0857C66D}"/>
              </a:ext>
            </a:extLst>
          </p:cNvPr>
          <p:cNvGrpSpPr/>
          <p:nvPr/>
        </p:nvGrpSpPr>
        <p:grpSpPr>
          <a:xfrm>
            <a:off x="150812" y="4724400"/>
            <a:ext cx="11887200" cy="1905000"/>
            <a:chOff x="227012" y="4724400"/>
            <a:chExt cx="11887200" cy="1905000"/>
          </a:xfrm>
        </p:grpSpPr>
        <p:pic>
          <p:nvPicPr>
            <p:cNvPr id="7" name="Picture 6">
              <a:extLst>
                <a:ext uri="{FF2B5EF4-FFF2-40B4-BE49-F238E27FC236}">
                  <a16:creationId xmlns:a16="http://schemas.microsoft.com/office/drawing/2014/main" id="{8D91A832-2F76-F544-9F83-E9C13A39DEA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7012" y="4724400"/>
              <a:ext cx="5867400" cy="1905000"/>
            </a:xfrm>
            <a:prstGeom prst="rect">
              <a:avLst/>
            </a:prstGeom>
          </p:spPr>
        </p:pic>
        <p:pic>
          <p:nvPicPr>
            <p:cNvPr id="8" name="Picture 7">
              <a:extLst>
                <a:ext uri="{FF2B5EF4-FFF2-40B4-BE49-F238E27FC236}">
                  <a16:creationId xmlns:a16="http://schemas.microsoft.com/office/drawing/2014/main" id="{EE6811FE-947B-E24E-8139-23FA8606E051}"/>
                </a:ext>
              </a:extLst>
            </p:cNvPr>
            <p:cNvPicPr>
              <a:picLocks noChangeAspect="1"/>
            </p:cNvPicPr>
            <p:nvPr/>
          </p:nvPicPr>
          <p:blipFill rotWithShape="1">
            <a:blip r:embed="rId3">
              <a:extLst>
                <a:ext uri="{28A0092B-C50C-407E-A947-70E740481C1C}">
                  <a14:useLocalDpi xmlns:a14="http://schemas.microsoft.com/office/drawing/2010/main"/>
                </a:ext>
              </a:extLst>
            </a:blip>
            <a:srcRect r="-1400"/>
            <a:stretch/>
          </p:blipFill>
          <p:spPr>
            <a:xfrm>
              <a:off x="6094412" y="4724400"/>
              <a:ext cx="6019800" cy="1905000"/>
            </a:xfrm>
            <a:prstGeom prst="rect">
              <a:avLst/>
            </a:prstGeom>
          </p:spPr>
        </p:pic>
      </p:grpSp>
      <p:sp>
        <p:nvSpPr>
          <p:cNvPr id="2" name="TextBox 1">
            <a:extLst>
              <a:ext uri="{FF2B5EF4-FFF2-40B4-BE49-F238E27FC236}">
                <a16:creationId xmlns:a16="http://schemas.microsoft.com/office/drawing/2014/main" id="{DC1628DA-7E02-FB4A-A506-123C7B65EC3F}"/>
              </a:ext>
            </a:extLst>
          </p:cNvPr>
          <p:cNvSpPr txBox="1"/>
          <p:nvPr/>
        </p:nvSpPr>
        <p:spPr>
          <a:xfrm>
            <a:off x="722312" y="2133600"/>
            <a:ext cx="8659743" cy="769441"/>
          </a:xfrm>
          <a:prstGeom prst="rect">
            <a:avLst/>
          </a:prstGeom>
          <a:noFill/>
        </p:spPr>
        <p:txBody>
          <a:bodyPr wrap="none" rtlCol="0">
            <a:spAutoFit/>
          </a:bodyPr>
          <a:lstStyle/>
          <a:p>
            <a:r>
              <a:rPr lang="en-US" sz="4400" dirty="0">
                <a:solidFill>
                  <a:schemeClr val="accent3">
                    <a:lumMod val="40000"/>
                    <a:lumOff val="60000"/>
                  </a:schemeClr>
                </a:solidFill>
              </a:rPr>
              <a:t>Shades of brown from dark to light,</a:t>
            </a:r>
            <a:endParaRPr lang="en-US" sz="4400" dirty="0"/>
          </a:p>
        </p:txBody>
      </p:sp>
    </p:spTree>
    <p:extLst>
      <p:ext uri="{BB962C8B-B14F-4D97-AF65-F5344CB8AC3E}">
        <p14:creationId xmlns:p14="http://schemas.microsoft.com/office/powerpoint/2010/main" val="212028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92A7BE-02CC-EC4F-BFE6-C546F0340990}"/>
              </a:ext>
            </a:extLst>
          </p:cNvPr>
          <p:cNvSpPr>
            <a:spLocks noGrp="1"/>
          </p:cNvSpPr>
          <p:nvPr>
            <p:ph idx="1"/>
          </p:nvPr>
        </p:nvSpPr>
        <p:spPr>
          <a:xfrm>
            <a:off x="1141412" y="1371600"/>
            <a:ext cx="10287000" cy="3962400"/>
          </a:xfrm>
        </p:spPr>
        <p:txBody>
          <a:bodyPr>
            <a:noAutofit/>
          </a:bodyPr>
          <a:lstStyle/>
          <a:p>
            <a:pPr marL="457200" indent="-457200">
              <a:lnSpc>
                <a:spcPct val="100000"/>
              </a:lnSpc>
              <a:spcBef>
                <a:spcPts val="1200"/>
              </a:spcBef>
              <a:buClr>
                <a:schemeClr val="tx1"/>
              </a:buClr>
            </a:pPr>
            <a:r>
              <a:rPr lang="en-US" sz="4000" dirty="0"/>
              <a:t>You are either lost – a slave to sin; </a:t>
            </a:r>
          </a:p>
          <a:p>
            <a:pPr marL="457200" indent="-457200">
              <a:lnSpc>
                <a:spcPct val="100000"/>
              </a:lnSpc>
              <a:spcBef>
                <a:spcPts val="1200"/>
              </a:spcBef>
              <a:buClr>
                <a:schemeClr val="tx1"/>
              </a:buClr>
            </a:pPr>
            <a:r>
              <a:rPr lang="en-US" sz="4000" dirty="0"/>
              <a:t>Under the curse of the law;</a:t>
            </a:r>
          </a:p>
          <a:p>
            <a:pPr marL="457200" indent="-457200">
              <a:lnSpc>
                <a:spcPct val="100000"/>
              </a:lnSpc>
              <a:spcBef>
                <a:spcPts val="1200"/>
              </a:spcBef>
              <a:buClr>
                <a:schemeClr val="tx1"/>
              </a:buClr>
            </a:pPr>
            <a:r>
              <a:rPr lang="en-US" sz="4000" dirty="0"/>
              <a:t>Figurative Ishmael, slave son of slave Hagar;</a:t>
            </a:r>
          </a:p>
          <a:p>
            <a:pPr marL="457200" indent="-457200">
              <a:lnSpc>
                <a:spcPct val="100000"/>
              </a:lnSpc>
              <a:spcBef>
                <a:spcPts val="1200"/>
              </a:spcBef>
              <a:buClr>
                <a:schemeClr val="tx1"/>
              </a:buClr>
            </a:pPr>
            <a:r>
              <a:rPr lang="en-US" sz="4000" dirty="0"/>
              <a:t>Trapped in soul-crushing legalism now;</a:t>
            </a:r>
          </a:p>
          <a:p>
            <a:pPr marL="457200" indent="-457200">
              <a:lnSpc>
                <a:spcPct val="100000"/>
              </a:lnSpc>
              <a:spcBef>
                <a:spcPts val="1200"/>
              </a:spcBef>
              <a:buClr>
                <a:schemeClr val="tx1"/>
              </a:buClr>
            </a:pPr>
            <a:r>
              <a:rPr lang="en-US" sz="4000" dirty="0"/>
              <a:t>Rushing toward eternal judgement. </a:t>
            </a:r>
          </a:p>
        </p:txBody>
      </p:sp>
      <p:sp>
        <p:nvSpPr>
          <p:cNvPr id="5" name="TextBox 4">
            <a:extLst>
              <a:ext uri="{FF2B5EF4-FFF2-40B4-BE49-F238E27FC236}">
                <a16:creationId xmlns:a16="http://schemas.microsoft.com/office/drawing/2014/main" id="{AD62E4FB-0F11-3645-99A7-BB3DD1FDBEAC}"/>
              </a:ext>
            </a:extLst>
          </p:cNvPr>
          <p:cNvSpPr txBox="1"/>
          <p:nvPr/>
        </p:nvSpPr>
        <p:spPr>
          <a:xfrm>
            <a:off x="4177065" y="228600"/>
            <a:ext cx="3825086" cy="707886"/>
          </a:xfrm>
          <a:prstGeom prst="rect">
            <a:avLst/>
          </a:prstGeom>
          <a:noFill/>
        </p:spPr>
        <p:txBody>
          <a:bodyPr wrap="none" rtlCol="0">
            <a:spAutoFit/>
          </a:bodyPr>
          <a:lstStyle/>
          <a:p>
            <a:r>
              <a:rPr lang="en-US" sz="4000" dirty="0"/>
              <a:t>Identity Options:</a:t>
            </a:r>
          </a:p>
        </p:txBody>
      </p:sp>
      <p:sp>
        <p:nvSpPr>
          <p:cNvPr id="6" name="TextBox 5">
            <a:extLst>
              <a:ext uri="{FF2B5EF4-FFF2-40B4-BE49-F238E27FC236}">
                <a16:creationId xmlns:a16="http://schemas.microsoft.com/office/drawing/2014/main" id="{88E72500-CA74-514A-9A82-A62450501D82}"/>
              </a:ext>
            </a:extLst>
          </p:cNvPr>
          <p:cNvSpPr txBox="1"/>
          <p:nvPr/>
        </p:nvSpPr>
        <p:spPr>
          <a:xfrm>
            <a:off x="5697513" y="5464314"/>
            <a:ext cx="784189" cy="646331"/>
          </a:xfrm>
          <a:prstGeom prst="rect">
            <a:avLst/>
          </a:prstGeom>
          <a:noFill/>
        </p:spPr>
        <p:txBody>
          <a:bodyPr wrap="none" rtlCol="0">
            <a:spAutoFit/>
          </a:bodyPr>
          <a:lstStyle/>
          <a:p>
            <a:r>
              <a:rPr lang="en-US" sz="3600" dirty="0"/>
              <a:t>OR</a:t>
            </a:r>
          </a:p>
        </p:txBody>
      </p:sp>
    </p:spTree>
    <p:extLst>
      <p:ext uri="{BB962C8B-B14F-4D97-AF65-F5344CB8AC3E}">
        <p14:creationId xmlns:p14="http://schemas.microsoft.com/office/powerpoint/2010/main" val="109835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92A7BE-02CC-EC4F-BFE6-C546F0340990}"/>
              </a:ext>
            </a:extLst>
          </p:cNvPr>
          <p:cNvSpPr>
            <a:spLocks noGrp="1"/>
          </p:cNvSpPr>
          <p:nvPr>
            <p:ph idx="1"/>
          </p:nvPr>
        </p:nvSpPr>
        <p:spPr>
          <a:xfrm>
            <a:off x="912812" y="1219200"/>
            <a:ext cx="10668000" cy="5181600"/>
          </a:xfrm>
        </p:spPr>
        <p:txBody>
          <a:bodyPr>
            <a:noAutofit/>
          </a:bodyPr>
          <a:lstStyle/>
          <a:p>
            <a:pPr marL="457200" indent="-457200">
              <a:spcBef>
                <a:spcPts val="1200"/>
              </a:spcBef>
              <a:buClr>
                <a:schemeClr val="tx1"/>
              </a:buClr>
            </a:pPr>
            <a:r>
              <a:rPr lang="en-US" sz="4000" dirty="0"/>
              <a:t>You are redeemed – living in righteousness;</a:t>
            </a:r>
          </a:p>
          <a:p>
            <a:pPr marL="457200" indent="-457200">
              <a:spcBef>
                <a:spcPts val="1200"/>
              </a:spcBef>
              <a:buClr>
                <a:schemeClr val="tx1"/>
              </a:buClr>
            </a:pPr>
            <a:r>
              <a:rPr lang="en-US" sz="4000" dirty="0"/>
              <a:t>Released from the tyranny of the law;</a:t>
            </a:r>
          </a:p>
          <a:p>
            <a:pPr marL="457200" indent="-457200">
              <a:spcBef>
                <a:spcPts val="1200"/>
              </a:spcBef>
              <a:buClr>
                <a:schemeClr val="tx1"/>
              </a:buClr>
            </a:pPr>
            <a:r>
              <a:rPr lang="en-US" sz="4000" dirty="0"/>
              <a:t>Figurative Isaac, free son of free Sarah;</a:t>
            </a:r>
          </a:p>
          <a:p>
            <a:pPr marL="457200" indent="-457200">
              <a:spcBef>
                <a:spcPts val="1200"/>
              </a:spcBef>
              <a:buClr>
                <a:schemeClr val="tx1"/>
              </a:buClr>
            </a:pPr>
            <a:r>
              <a:rPr lang="en-US" sz="4000" dirty="0"/>
              <a:t>Enjoying the soul-satisfying delight of freedom now;</a:t>
            </a:r>
          </a:p>
          <a:p>
            <a:pPr marL="457200" indent="-457200">
              <a:lnSpc>
                <a:spcPct val="110000"/>
              </a:lnSpc>
              <a:spcBef>
                <a:spcPts val="1200"/>
              </a:spcBef>
              <a:buClr>
                <a:schemeClr val="tx1"/>
              </a:buClr>
            </a:pPr>
            <a:r>
              <a:rPr lang="en-US" sz="4000" dirty="0"/>
              <a:t>Moving toward eternal joy in the presence of your Redeemer and Lord, Jesus. </a:t>
            </a:r>
          </a:p>
        </p:txBody>
      </p:sp>
      <p:sp>
        <p:nvSpPr>
          <p:cNvPr id="5" name="TextBox 4">
            <a:extLst>
              <a:ext uri="{FF2B5EF4-FFF2-40B4-BE49-F238E27FC236}">
                <a16:creationId xmlns:a16="http://schemas.microsoft.com/office/drawing/2014/main" id="{AD62E4FB-0F11-3645-99A7-BB3DD1FDBEAC}"/>
              </a:ext>
            </a:extLst>
          </p:cNvPr>
          <p:cNvSpPr txBox="1"/>
          <p:nvPr/>
        </p:nvSpPr>
        <p:spPr>
          <a:xfrm>
            <a:off x="4177065" y="228600"/>
            <a:ext cx="3825086" cy="707886"/>
          </a:xfrm>
          <a:prstGeom prst="rect">
            <a:avLst/>
          </a:prstGeom>
          <a:noFill/>
        </p:spPr>
        <p:txBody>
          <a:bodyPr wrap="none" rtlCol="0">
            <a:spAutoFit/>
          </a:bodyPr>
          <a:lstStyle/>
          <a:p>
            <a:r>
              <a:rPr lang="en-US" sz="4000" dirty="0"/>
              <a:t>Identity Options:</a:t>
            </a:r>
          </a:p>
        </p:txBody>
      </p:sp>
    </p:spTree>
    <p:extLst>
      <p:ext uri="{BB962C8B-B14F-4D97-AF65-F5344CB8AC3E}">
        <p14:creationId xmlns:p14="http://schemas.microsoft.com/office/powerpoint/2010/main" val="30800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7061" y="609600"/>
            <a:ext cx="10934701" cy="685800"/>
          </a:xfrm>
        </p:spPr>
        <p:txBody>
          <a:bodyPr>
            <a:noAutofit/>
          </a:bodyPr>
          <a:lstStyle/>
          <a:p>
            <a:pPr algn="ctr"/>
            <a:r>
              <a:rPr lang="en-US" sz="4400" dirty="0"/>
              <a:t>“No one would voluntarily preach on this. </a:t>
            </a:r>
          </a:p>
        </p:txBody>
      </p:sp>
      <p:sp>
        <p:nvSpPr>
          <p:cNvPr id="4" name="TextBox 3">
            <a:extLst>
              <a:ext uri="{FF2B5EF4-FFF2-40B4-BE49-F238E27FC236}">
                <a16:creationId xmlns:a16="http://schemas.microsoft.com/office/drawing/2014/main" id="{3E61E0EA-87ED-7646-8E11-22A5C981590A}"/>
              </a:ext>
            </a:extLst>
          </p:cNvPr>
          <p:cNvSpPr txBox="1"/>
          <p:nvPr/>
        </p:nvSpPr>
        <p:spPr>
          <a:xfrm>
            <a:off x="846531" y="3856626"/>
            <a:ext cx="5630067" cy="1200329"/>
          </a:xfrm>
          <a:prstGeom prst="rect">
            <a:avLst/>
          </a:prstGeom>
          <a:noFill/>
        </p:spPr>
        <p:txBody>
          <a:bodyPr wrap="none" rtlCol="0">
            <a:spAutoFit/>
          </a:bodyPr>
          <a:lstStyle/>
          <a:p>
            <a:pPr algn="ctr"/>
            <a:r>
              <a:rPr lang="en-US" sz="7200" dirty="0"/>
              <a:t>I volunteered!</a:t>
            </a:r>
          </a:p>
        </p:txBody>
      </p:sp>
      <p:sp>
        <p:nvSpPr>
          <p:cNvPr id="9" name="TextBox 8">
            <a:extLst>
              <a:ext uri="{FF2B5EF4-FFF2-40B4-BE49-F238E27FC236}">
                <a16:creationId xmlns:a16="http://schemas.microsoft.com/office/drawing/2014/main" id="{84B7F450-B804-DB46-A43F-079401E9BC53}"/>
              </a:ext>
            </a:extLst>
          </p:cNvPr>
          <p:cNvSpPr txBox="1"/>
          <p:nvPr/>
        </p:nvSpPr>
        <p:spPr>
          <a:xfrm>
            <a:off x="846531" y="1325217"/>
            <a:ext cx="10323532" cy="830997"/>
          </a:xfrm>
          <a:prstGeom prst="rect">
            <a:avLst/>
          </a:prstGeom>
          <a:noFill/>
        </p:spPr>
        <p:txBody>
          <a:bodyPr wrap="none" rtlCol="0">
            <a:spAutoFit/>
          </a:bodyPr>
          <a:lstStyle/>
          <a:p>
            <a:pPr algn="ctr"/>
            <a:r>
              <a:rPr lang="en-US" sz="4800" dirty="0"/>
              <a:t>You have to be basically forced into it.”</a:t>
            </a:r>
          </a:p>
        </p:txBody>
      </p:sp>
      <p:sp>
        <p:nvSpPr>
          <p:cNvPr id="2" name="TextBox 1">
            <a:extLst>
              <a:ext uri="{FF2B5EF4-FFF2-40B4-BE49-F238E27FC236}">
                <a16:creationId xmlns:a16="http://schemas.microsoft.com/office/drawing/2014/main" id="{0401C4D0-5DDB-544B-BFBB-D086A4A444B6}"/>
              </a:ext>
            </a:extLst>
          </p:cNvPr>
          <p:cNvSpPr txBox="1"/>
          <p:nvPr/>
        </p:nvSpPr>
        <p:spPr>
          <a:xfrm>
            <a:off x="8147189" y="2061795"/>
            <a:ext cx="3195105" cy="461665"/>
          </a:xfrm>
          <a:prstGeom prst="rect">
            <a:avLst/>
          </a:prstGeom>
          <a:noFill/>
        </p:spPr>
        <p:txBody>
          <a:bodyPr wrap="none" rtlCol="0">
            <a:spAutoFit/>
          </a:bodyPr>
          <a:lstStyle/>
          <a:p>
            <a:r>
              <a:rPr lang="en-US" sz="2400" dirty="0"/>
              <a:t>Pastor John MacArthur</a:t>
            </a:r>
          </a:p>
        </p:txBody>
      </p:sp>
      <p:pic>
        <p:nvPicPr>
          <p:cNvPr id="5" name="Picture 4" descr="A person looking at the camera&#10;&#10;Description automatically generated">
            <a:extLst>
              <a:ext uri="{FF2B5EF4-FFF2-40B4-BE49-F238E27FC236}">
                <a16:creationId xmlns:a16="http://schemas.microsoft.com/office/drawing/2014/main" id="{74F0A6C5-58C1-B446-9B9C-347D0A5AD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582" y="2819400"/>
            <a:ext cx="3520481" cy="3672810"/>
          </a:xfrm>
          <a:prstGeom prst="rect">
            <a:avLst/>
          </a:prstGeom>
        </p:spPr>
      </p:pic>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7212" y="1371600"/>
            <a:ext cx="5867400" cy="4114800"/>
          </a:xfrm>
        </p:spPr>
        <p:txBody>
          <a:bodyPr anchor="t">
            <a:normAutofit/>
          </a:bodyPr>
          <a:lstStyle/>
          <a:p>
            <a:pPr marL="914400" indent="-914400">
              <a:lnSpc>
                <a:spcPct val="100000"/>
              </a:lnSpc>
              <a:spcBef>
                <a:spcPts val="600"/>
              </a:spcBef>
              <a:buFont typeface="+mj-lt"/>
              <a:buAutoNum type="arabicPeriod" startAt="3"/>
            </a:pPr>
            <a:r>
              <a:rPr lang="en-US" sz="4400" dirty="0"/>
              <a:t>This story liberates you to walk in the freedom you have in Christ.</a:t>
            </a:r>
            <a:br>
              <a:rPr lang="en-US" dirty="0"/>
            </a:br>
            <a:r>
              <a:rPr lang="en-US" sz="4000" dirty="0" err="1"/>
              <a:t>Galations</a:t>
            </a:r>
            <a:r>
              <a:rPr lang="en-US" sz="4000" dirty="0"/>
              <a:t> 4:28-5:1</a:t>
            </a:r>
          </a:p>
        </p:txBody>
      </p:sp>
      <p:pic>
        <p:nvPicPr>
          <p:cNvPr id="4" name="Picture 3">
            <a:extLst>
              <a:ext uri="{FF2B5EF4-FFF2-40B4-BE49-F238E27FC236}">
                <a16:creationId xmlns:a16="http://schemas.microsoft.com/office/drawing/2014/main" id="{522B16B7-6B07-9347-8F7B-22DA1013C4C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4212" y="914400"/>
            <a:ext cx="4673600" cy="4673600"/>
          </a:xfrm>
          <a:prstGeom prst="rect">
            <a:avLst/>
          </a:prstGeom>
          <a:ln w="28575">
            <a:solidFill>
              <a:srgbClr val="3BA5F3"/>
            </a:solidFill>
          </a:ln>
        </p:spPr>
      </p:pic>
    </p:spTree>
    <p:extLst>
      <p:ext uri="{BB962C8B-B14F-4D97-AF65-F5344CB8AC3E}">
        <p14:creationId xmlns:p14="http://schemas.microsoft.com/office/powerpoint/2010/main" val="194444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8066-B615-AB41-AC21-CB5C8F4F4FC5}"/>
              </a:ext>
            </a:extLst>
          </p:cNvPr>
          <p:cNvSpPr>
            <a:spLocks noGrp="1"/>
          </p:cNvSpPr>
          <p:nvPr>
            <p:ph type="title"/>
          </p:nvPr>
        </p:nvSpPr>
        <p:spPr>
          <a:xfrm>
            <a:off x="436562" y="1179731"/>
            <a:ext cx="6496050" cy="5297269"/>
          </a:xfrm>
        </p:spPr>
        <p:txBody>
          <a:bodyPr anchor="t">
            <a:noAutofit/>
          </a:bodyPr>
          <a:lstStyle/>
          <a:p>
            <a:pPr>
              <a:lnSpc>
                <a:spcPct val="100000"/>
              </a:lnSpc>
            </a:pPr>
            <a:r>
              <a:rPr lang="en-US" sz="3600" dirty="0"/>
              <a:t>“Now you, brothers, like Isaac, are children of promise.”</a:t>
            </a:r>
            <a:br>
              <a:rPr lang="en-US" sz="3600" dirty="0"/>
            </a:br>
            <a:br>
              <a:rPr lang="en-US" sz="3600" dirty="0"/>
            </a:br>
            <a:r>
              <a:rPr lang="en-US" sz="3600" dirty="0"/>
              <a:t>You have been born again by a miracle of sovereign grace. </a:t>
            </a:r>
          </a:p>
        </p:txBody>
      </p:sp>
      <p:sp>
        <p:nvSpPr>
          <p:cNvPr id="4" name="TextBox 3">
            <a:extLst>
              <a:ext uri="{FF2B5EF4-FFF2-40B4-BE49-F238E27FC236}">
                <a16:creationId xmlns:a16="http://schemas.microsoft.com/office/drawing/2014/main" id="{91131433-A1FE-7848-84DD-5696633AB815}"/>
              </a:ext>
            </a:extLst>
          </p:cNvPr>
          <p:cNvSpPr txBox="1"/>
          <p:nvPr/>
        </p:nvSpPr>
        <p:spPr>
          <a:xfrm>
            <a:off x="455868" y="457200"/>
            <a:ext cx="3198311" cy="707886"/>
          </a:xfrm>
          <a:prstGeom prst="rect">
            <a:avLst/>
          </a:prstGeom>
          <a:noFill/>
        </p:spPr>
        <p:txBody>
          <a:bodyPr wrap="none" rtlCol="0">
            <a:spAutoFit/>
          </a:bodyPr>
          <a:lstStyle/>
          <a:p>
            <a:r>
              <a:rPr lang="en-US" sz="4000" dirty="0"/>
              <a:t>Galatians 4:28</a:t>
            </a:r>
          </a:p>
        </p:txBody>
      </p:sp>
      <p:pic>
        <p:nvPicPr>
          <p:cNvPr id="5" name="Picture 4" descr="A statue of a person&#10;&#10;Description automatically generated">
            <a:extLst>
              <a:ext uri="{FF2B5EF4-FFF2-40B4-BE49-F238E27FC236}">
                <a16:creationId xmlns:a16="http://schemas.microsoft.com/office/drawing/2014/main" id="{71C5173E-C671-0544-9F34-DFC83DBF2C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7237412" y="1614271"/>
            <a:ext cx="4451441" cy="3629458"/>
          </a:xfrm>
          <a:prstGeom prst="rect">
            <a:avLst/>
          </a:prstGeom>
          <a:ln w="12700">
            <a:solidFill>
              <a:schemeClr val="tx1"/>
            </a:solidFill>
          </a:ln>
        </p:spPr>
      </p:pic>
    </p:spTree>
    <p:extLst>
      <p:ext uri="{BB962C8B-B14F-4D97-AF65-F5344CB8AC3E}">
        <p14:creationId xmlns:p14="http://schemas.microsoft.com/office/powerpoint/2010/main" val="326750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8066-B615-AB41-AC21-CB5C8F4F4FC5}"/>
              </a:ext>
            </a:extLst>
          </p:cNvPr>
          <p:cNvSpPr>
            <a:spLocks noGrp="1"/>
          </p:cNvSpPr>
          <p:nvPr>
            <p:ph type="title"/>
          </p:nvPr>
        </p:nvSpPr>
        <p:spPr>
          <a:xfrm>
            <a:off x="436562" y="1179731"/>
            <a:ext cx="6496050" cy="5297269"/>
          </a:xfrm>
        </p:spPr>
        <p:txBody>
          <a:bodyPr anchor="t">
            <a:noAutofit/>
          </a:bodyPr>
          <a:lstStyle/>
          <a:p>
            <a:pPr algn="ctr">
              <a:lnSpc>
                <a:spcPct val="150000"/>
              </a:lnSpc>
            </a:pPr>
            <a:r>
              <a:rPr lang="en-US" sz="3600" dirty="0"/>
              <a:t>You did not invent the idea of salvation, you did not do anything to get your salvation, and you cannot do anything to keep your salvation. </a:t>
            </a:r>
          </a:p>
        </p:txBody>
      </p:sp>
      <p:pic>
        <p:nvPicPr>
          <p:cNvPr id="5" name="Picture 4" descr="A statue of a person&#10;&#10;Description automatically generated">
            <a:extLst>
              <a:ext uri="{FF2B5EF4-FFF2-40B4-BE49-F238E27FC236}">
                <a16:creationId xmlns:a16="http://schemas.microsoft.com/office/drawing/2014/main" id="{71C5173E-C671-0544-9F34-DFC83DBF2C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7237412" y="1614271"/>
            <a:ext cx="4451441" cy="3629458"/>
          </a:xfrm>
          <a:prstGeom prst="rect">
            <a:avLst/>
          </a:prstGeom>
          <a:ln w="12700">
            <a:solidFill>
              <a:schemeClr val="tx1"/>
            </a:solidFill>
          </a:ln>
        </p:spPr>
      </p:pic>
    </p:spTree>
    <p:extLst>
      <p:ext uri="{BB962C8B-B14F-4D97-AF65-F5344CB8AC3E}">
        <p14:creationId xmlns:p14="http://schemas.microsoft.com/office/powerpoint/2010/main" val="5893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3" y="609600"/>
            <a:ext cx="9753599" cy="1828800"/>
          </a:xfrm>
        </p:spPr>
        <p:txBody>
          <a:bodyPr anchor="t">
            <a:normAutofit fontScale="90000"/>
          </a:bodyPr>
          <a:lstStyle/>
          <a:p>
            <a:pPr marL="914400" indent="-914400">
              <a:lnSpc>
                <a:spcPct val="100000"/>
              </a:lnSpc>
              <a:spcBef>
                <a:spcPts val="600"/>
              </a:spcBef>
              <a:buFont typeface="+mj-lt"/>
              <a:buAutoNum type="arabicPeriod" startAt="4"/>
            </a:pPr>
            <a:r>
              <a:rPr lang="en-US" sz="4400" dirty="0"/>
              <a:t>This story exhorts you to remain firm in the freedom you have in Christ.</a:t>
            </a:r>
            <a:br>
              <a:rPr lang="en-US" dirty="0"/>
            </a:br>
            <a:r>
              <a:rPr lang="en-US" sz="4000" dirty="0" err="1"/>
              <a:t>Galations</a:t>
            </a:r>
            <a:r>
              <a:rPr lang="en-US" sz="4000" dirty="0"/>
              <a:t> 5:1</a:t>
            </a:r>
          </a:p>
        </p:txBody>
      </p:sp>
      <p:pic>
        <p:nvPicPr>
          <p:cNvPr id="4" name="Picture 3">
            <a:extLst>
              <a:ext uri="{FF2B5EF4-FFF2-40B4-BE49-F238E27FC236}">
                <a16:creationId xmlns:a16="http://schemas.microsoft.com/office/drawing/2014/main" id="{D7E0372F-582B-DC45-B5FA-72B309E328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7895" y="2764549"/>
            <a:ext cx="7773035" cy="3310103"/>
          </a:xfrm>
          <a:prstGeom prst="rect">
            <a:avLst/>
          </a:prstGeom>
        </p:spPr>
      </p:pic>
    </p:spTree>
    <p:extLst>
      <p:ext uri="{BB962C8B-B14F-4D97-AF65-F5344CB8AC3E}">
        <p14:creationId xmlns:p14="http://schemas.microsoft.com/office/powerpoint/2010/main" val="333646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057400"/>
            <a:ext cx="6101598" cy="1815882"/>
          </a:xfrm>
        </p:spPr>
        <p:txBody>
          <a:bodyPr anchor="t">
            <a:noAutofit/>
          </a:bodyPr>
          <a:lstStyle/>
          <a:p>
            <a:pPr>
              <a:lnSpc>
                <a:spcPct val="100000"/>
              </a:lnSpc>
            </a:pPr>
            <a:r>
              <a:rPr lang="en-US" sz="4000" dirty="0"/>
              <a:t>One Side: </a:t>
            </a:r>
            <a:br>
              <a:rPr lang="en-US" sz="3600" dirty="0"/>
            </a:br>
            <a:r>
              <a:rPr lang="en-US" sz="3600" dirty="0"/>
              <a:t>Submitting again to the yoke of bondage.</a:t>
            </a:r>
          </a:p>
        </p:txBody>
      </p:sp>
      <p:sp>
        <p:nvSpPr>
          <p:cNvPr id="3" name="TextBox 2">
            <a:extLst>
              <a:ext uri="{FF2B5EF4-FFF2-40B4-BE49-F238E27FC236}">
                <a16:creationId xmlns:a16="http://schemas.microsoft.com/office/drawing/2014/main" id="{98894352-A041-7A40-9776-8B151DA22604}"/>
              </a:ext>
            </a:extLst>
          </p:cNvPr>
          <p:cNvSpPr txBox="1"/>
          <p:nvPr/>
        </p:nvSpPr>
        <p:spPr>
          <a:xfrm>
            <a:off x="1446212" y="457200"/>
            <a:ext cx="9296400" cy="1323439"/>
          </a:xfrm>
          <a:prstGeom prst="rect">
            <a:avLst/>
          </a:prstGeom>
          <a:noFill/>
        </p:spPr>
        <p:txBody>
          <a:bodyPr wrap="square" rtlCol="0">
            <a:spAutoFit/>
          </a:bodyPr>
          <a:lstStyle/>
          <a:p>
            <a:pPr algn="ctr"/>
            <a:r>
              <a:rPr lang="en-US" sz="4000" dirty="0"/>
              <a:t>As is often the case, </a:t>
            </a:r>
          </a:p>
          <a:p>
            <a:pPr algn="ctr"/>
            <a:r>
              <a:rPr lang="en-US" sz="4000" dirty="0"/>
              <a:t>there is a ditch on both sides of the road:</a:t>
            </a:r>
          </a:p>
        </p:txBody>
      </p:sp>
      <p:sp>
        <p:nvSpPr>
          <p:cNvPr id="5" name="TextBox 4">
            <a:extLst>
              <a:ext uri="{FF2B5EF4-FFF2-40B4-BE49-F238E27FC236}">
                <a16:creationId xmlns:a16="http://schemas.microsoft.com/office/drawing/2014/main" id="{EBE22EC3-C7B2-2C45-8486-41098EC50843}"/>
              </a:ext>
            </a:extLst>
          </p:cNvPr>
          <p:cNvSpPr txBox="1"/>
          <p:nvPr/>
        </p:nvSpPr>
        <p:spPr>
          <a:xfrm>
            <a:off x="5561012" y="4003042"/>
            <a:ext cx="6248400" cy="2369880"/>
          </a:xfrm>
          <a:prstGeom prst="rect">
            <a:avLst/>
          </a:prstGeom>
          <a:noFill/>
        </p:spPr>
        <p:txBody>
          <a:bodyPr wrap="square" rtlCol="0">
            <a:spAutoFit/>
          </a:bodyPr>
          <a:lstStyle/>
          <a:p>
            <a:r>
              <a:rPr lang="en-US" sz="4000" dirty="0"/>
              <a:t>The Other Side: </a:t>
            </a:r>
          </a:p>
          <a:p>
            <a:r>
              <a:rPr lang="en-US" sz="3600" dirty="0"/>
              <a:t>Living without limits; </a:t>
            </a:r>
          </a:p>
          <a:p>
            <a:r>
              <a:rPr lang="en-US" sz="3600" dirty="0"/>
              <a:t>lasciviousness, license, antinomianism.</a:t>
            </a:r>
          </a:p>
        </p:txBody>
      </p:sp>
      <p:pic>
        <p:nvPicPr>
          <p:cNvPr id="11" name="Picture 10" descr="A sign on the side of a road&#10;&#10;Description automatically generated">
            <a:extLst>
              <a:ext uri="{FF2B5EF4-FFF2-40B4-BE49-F238E27FC236}">
                <a16:creationId xmlns:a16="http://schemas.microsoft.com/office/drawing/2014/main" id="{B7164A96-C5FC-2B43-938E-AC0CB69F373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6611" y="2284779"/>
            <a:ext cx="4288837" cy="3982492"/>
          </a:xfrm>
          <a:prstGeom prst="rect">
            <a:avLst/>
          </a:prstGeom>
          <a:ln w="12700">
            <a:solidFill>
              <a:schemeClr val="tx1"/>
            </a:solidFill>
          </a:ln>
        </p:spPr>
      </p:pic>
    </p:spTree>
    <p:extLst>
      <p:ext uri="{BB962C8B-B14F-4D97-AF65-F5344CB8AC3E}">
        <p14:creationId xmlns:p14="http://schemas.microsoft.com/office/powerpoint/2010/main" val="34326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FD26EE-A00C-F64A-9F8B-BFDB143D7A27}"/>
              </a:ext>
            </a:extLst>
          </p:cNvPr>
          <p:cNvSpPr txBox="1"/>
          <p:nvPr/>
        </p:nvSpPr>
        <p:spPr>
          <a:xfrm>
            <a:off x="1217612" y="2063383"/>
            <a:ext cx="9753600" cy="4108817"/>
          </a:xfrm>
          <a:prstGeom prst="rect">
            <a:avLst/>
          </a:prstGeom>
          <a:noFill/>
        </p:spPr>
        <p:txBody>
          <a:bodyPr wrap="square" rtlCol="0">
            <a:spAutoFit/>
          </a:bodyPr>
          <a:lstStyle/>
          <a:p>
            <a:pPr marL="457200" indent="-457200">
              <a:spcBef>
                <a:spcPts val="1800"/>
              </a:spcBef>
              <a:buFont typeface="+mj-lt"/>
              <a:buAutoNum type="arabicPeriod"/>
            </a:pPr>
            <a:r>
              <a:rPr lang="en-US" sz="3600" dirty="0"/>
              <a:t>Challenges you to trust </a:t>
            </a:r>
            <a:r>
              <a:rPr lang="en-US" sz="3600" b="1" i="1" dirty="0"/>
              <a:t>God’s</a:t>
            </a:r>
            <a:r>
              <a:rPr lang="en-US" sz="3600" dirty="0"/>
              <a:t> plan for your life.</a:t>
            </a:r>
          </a:p>
          <a:p>
            <a:pPr marL="457200" indent="-457200">
              <a:spcBef>
                <a:spcPts val="1800"/>
              </a:spcBef>
              <a:buFont typeface="+mj-lt"/>
              <a:buAutoNum type="arabicPeriod"/>
            </a:pPr>
            <a:r>
              <a:rPr lang="en-US" sz="3600" dirty="0"/>
              <a:t>Clarifies the issue of your identity. </a:t>
            </a:r>
          </a:p>
          <a:p>
            <a:pPr marL="457200" indent="-457200">
              <a:spcBef>
                <a:spcPts val="1800"/>
              </a:spcBef>
              <a:buFont typeface="+mj-lt"/>
              <a:buAutoNum type="arabicPeriod"/>
            </a:pPr>
            <a:r>
              <a:rPr lang="en-US" sz="3600" dirty="0"/>
              <a:t>Liberates you to walk in the freedom you have in Christ. </a:t>
            </a:r>
          </a:p>
          <a:p>
            <a:pPr marL="457200" indent="-457200">
              <a:spcBef>
                <a:spcPts val="1800"/>
              </a:spcBef>
              <a:buFont typeface="+mj-lt"/>
              <a:buAutoNum type="arabicPeriod"/>
            </a:pPr>
            <a:r>
              <a:rPr lang="en-US" sz="3600" dirty="0"/>
              <a:t>Exhorts you to remain firm in the freedom you have in Christ. </a:t>
            </a:r>
          </a:p>
        </p:txBody>
      </p:sp>
      <p:sp>
        <p:nvSpPr>
          <p:cNvPr id="3" name="TextBox 2">
            <a:extLst>
              <a:ext uri="{FF2B5EF4-FFF2-40B4-BE49-F238E27FC236}">
                <a16:creationId xmlns:a16="http://schemas.microsoft.com/office/drawing/2014/main" id="{FB47878E-5E75-B64A-9FB1-A0EA45FC6947}"/>
              </a:ext>
            </a:extLst>
          </p:cNvPr>
          <p:cNvSpPr txBox="1"/>
          <p:nvPr/>
        </p:nvSpPr>
        <p:spPr>
          <a:xfrm>
            <a:off x="706741" y="381000"/>
            <a:ext cx="10775342" cy="1384995"/>
          </a:xfrm>
          <a:prstGeom prst="rect">
            <a:avLst/>
          </a:prstGeom>
          <a:noFill/>
          <a:ln w="12700">
            <a:solidFill>
              <a:schemeClr val="tx1"/>
            </a:solidFill>
          </a:ln>
        </p:spPr>
        <p:txBody>
          <a:bodyPr wrap="square" rtlCol="0">
            <a:spAutoFit/>
          </a:bodyPr>
          <a:lstStyle/>
          <a:p>
            <a:pPr algn="ctr"/>
            <a:r>
              <a:rPr lang="en-US" sz="4400" dirty="0"/>
              <a:t>An obscure OT story? </a:t>
            </a:r>
          </a:p>
          <a:p>
            <a:pPr algn="ctr"/>
            <a:r>
              <a:rPr lang="en-US" sz="4000" dirty="0"/>
              <a:t>Yes. But this story …</a:t>
            </a:r>
          </a:p>
        </p:txBody>
      </p:sp>
    </p:spTree>
    <p:extLst>
      <p:ext uri="{BB962C8B-B14F-4D97-AF65-F5344CB8AC3E}">
        <p14:creationId xmlns:p14="http://schemas.microsoft.com/office/powerpoint/2010/main" val="272270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32062" y="4311650"/>
            <a:ext cx="7124700" cy="793750"/>
          </a:xfrm>
        </p:spPr>
        <p:txBody>
          <a:bodyPr>
            <a:noAutofit/>
          </a:bodyPr>
          <a:lstStyle/>
          <a:p>
            <a:pPr algn="ctr"/>
            <a:r>
              <a:rPr lang="en-US" sz="5400" dirty="0"/>
              <a:t>What will you do? </a:t>
            </a:r>
          </a:p>
        </p:txBody>
      </p:sp>
      <p:pic>
        <p:nvPicPr>
          <p:cNvPr id="5" name="Picture 4">
            <a:extLst>
              <a:ext uri="{FF2B5EF4-FFF2-40B4-BE49-F238E27FC236}">
                <a16:creationId xmlns:a16="http://schemas.microsoft.com/office/drawing/2014/main" id="{883B6732-E4D6-2847-8847-6D6B0BCB0F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9412" y="1905000"/>
            <a:ext cx="11430000" cy="1917700"/>
          </a:xfrm>
          <a:prstGeom prst="rect">
            <a:avLst/>
          </a:prstGeom>
          <a:ln>
            <a:solidFill>
              <a:schemeClr val="tx1"/>
            </a:solidFill>
          </a:ln>
        </p:spPr>
      </p:pic>
    </p:spTree>
    <p:extLst>
      <p:ext uri="{BB962C8B-B14F-4D97-AF65-F5344CB8AC3E}">
        <p14:creationId xmlns:p14="http://schemas.microsoft.com/office/powerpoint/2010/main" val="82383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2089150"/>
            <a:ext cx="7124700" cy="1949450"/>
          </a:xfrm>
        </p:spPr>
        <p:txBody>
          <a:bodyPr>
            <a:noAutofit/>
          </a:bodyPr>
          <a:lstStyle/>
          <a:p>
            <a:pPr algn="ctr"/>
            <a:r>
              <a:rPr lang="en-US" sz="4400" dirty="0"/>
              <a:t>Sanctify them in the truth;</a:t>
            </a:r>
            <a:br>
              <a:rPr lang="en-US" sz="4400" dirty="0"/>
            </a:br>
            <a:r>
              <a:rPr lang="en-US" sz="4400" dirty="0"/>
              <a:t>Your Word is truth.</a:t>
            </a:r>
            <a:br>
              <a:rPr lang="en-US" sz="5400" dirty="0"/>
            </a:br>
            <a:r>
              <a:rPr lang="en-US" dirty="0"/>
              <a:t>John17:17</a:t>
            </a:r>
          </a:p>
        </p:txBody>
      </p:sp>
      <p:pic>
        <p:nvPicPr>
          <p:cNvPr id="4" name="Picture 3">
            <a:extLst>
              <a:ext uri="{FF2B5EF4-FFF2-40B4-BE49-F238E27FC236}">
                <a16:creationId xmlns:a16="http://schemas.microsoft.com/office/drawing/2014/main" id="{B7DCF757-01DA-7749-97EB-F27B890E0B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47012" y="914400"/>
            <a:ext cx="3646757" cy="3092450"/>
          </a:xfrm>
          <a:prstGeom prst="rect">
            <a:avLst/>
          </a:prstGeom>
          <a:ln w="19050">
            <a:solidFill>
              <a:srgbClr val="3BA5F3"/>
            </a:solidFill>
          </a:ln>
          <a:effectLst>
            <a:reflection blurRad="6350" stA="52000" endA="300" endPos="35000" dir="5400000" sy="-100000" algn="bl" rotWithShape="0"/>
          </a:effectLst>
        </p:spPr>
      </p:pic>
    </p:spTree>
    <p:extLst>
      <p:ext uri="{BB962C8B-B14F-4D97-AF65-F5344CB8AC3E}">
        <p14:creationId xmlns:p14="http://schemas.microsoft.com/office/powerpoint/2010/main" val="19906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36912" y="1524000"/>
            <a:ext cx="5715000" cy="685800"/>
          </a:xfrm>
        </p:spPr>
        <p:txBody>
          <a:bodyPr>
            <a:noAutofit/>
          </a:bodyPr>
          <a:lstStyle/>
          <a:p>
            <a:pPr algn="ctr"/>
            <a:r>
              <a:rPr lang="en-US" sz="5400" dirty="0"/>
              <a:t>Galatians 4:21-5:1</a:t>
            </a:r>
          </a:p>
        </p:txBody>
      </p:sp>
      <p:pic>
        <p:nvPicPr>
          <p:cNvPr id="5" name="Picture 4">
            <a:extLst>
              <a:ext uri="{FF2B5EF4-FFF2-40B4-BE49-F238E27FC236}">
                <a16:creationId xmlns:a16="http://schemas.microsoft.com/office/drawing/2014/main" id="{883B6732-E4D6-2847-8847-6D6B0BCB0F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9412" y="2470150"/>
            <a:ext cx="11430000" cy="1917700"/>
          </a:xfrm>
          <a:prstGeom prst="rect">
            <a:avLst/>
          </a:prstGeom>
          <a:ln w="12700">
            <a:solidFill>
              <a:schemeClr val="tx1"/>
            </a:solidFill>
          </a:ln>
        </p:spPr>
      </p:pic>
    </p:spTree>
    <p:extLst>
      <p:ext uri="{BB962C8B-B14F-4D97-AF65-F5344CB8AC3E}">
        <p14:creationId xmlns:p14="http://schemas.microsoft.com/office/powerpoint/2010/main" val="391958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5612" y="2438400"/>
            <a:ext cx="7162800" cy="990600"/>
          </a:xfrm>
        </p:spPr>
        <p:txBody>
          <a:bodyPr>
            <a:noAutofit/>
          </a:bodyPr>
          <a:lstStyle/>
          <a:p>
            <a:pPr algn="ctr"/>
            <a:r>
              <a:rPr lang="en-US" sz="7200" dirty="0"/>
              <a:t>Let’s Pray!</a:t>
            </a:r>
          </a:p>
        </p:txBody>
      </p:sp>
    </p:spTree>
    <p:extLst>
      <p:ext uri="{BB962C8B-B14F-4D97-AF65-F5344CB8AC3E}">
        <p14:creationId xmlns:p14="http://schemas.microsoft.com/office/powerpoint/2010/main" val="31512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B6F0-33EC-F940-8581-2E67ED35BB43}"/>
              </a:ext>
            </a:extLst>
          </p:cNvPr>
          <p:cNvSpPr>
            <a:spLocks noGrp="1"/>
          </p:cNvSpPr>
          <p:nvPr>
            <p:ph type="title"/>
          </p:nvPr>
        </p:nvSpPr>
        <p:spPr>
          <a:xfrm>
            <a:off x="540776" y="1462478"/>
            <a:ext cx="6544237" cy="1211759"/>
          </a:xfrm>
        </p:spPr>
        <p:txBody>
          <a:bodyPr anchor="t">
            <a:normAutofit fontScale="90000"/>
          </a:bodyPr>
          <a:lstStyle/>
          <a:p>
            <a:pPr marL="742950" indent="-742950">
              <a:buFont typeface="+mj-lt"/>
              <a:buAutoNum type="arabicPeriod"/>
            </a:pPr>
            <a:r>
              <a:rPr lang="en-US" sz="4000" dirty="0"/>
              <a:t>Chapters 1 &amp; 2 – A personal defense of the true gospel.</a:t>
            </a:r>
            <a:br>
              <a:rPr lang="en-US" dirty="0"/>
            </a:br>
            <a:br>
              <a:rPr lang="en-US" dirty="0"/>
            </a:br>
            <a:br>
              <a:rPr lang="en-US" dirty="0"/>
            </a:br>
            <a:br>
              <a:rPr lang="en-US" dirty="0"/>
            </a:br>
            <a:endParaRPr lang="en-US" dirty="0"/>
          </a:p>
        </p:txBody>
      </p:sp>
      <p:sp>
        <p:nvSpPr>
          <p:cNvPr id="3" name="TextBox 2">
            <a:extLst>
              <a:ext uri="{FF2B5EF4-FFF2-40B4-BE49-F238E27FC236}">
                <a16:creationId xmlns:a16="http://schemas.microsoft.com/office/drawing/2014/main" id="{2DFF44FF-3B90-C445-A789-FC2FB46B03A5}"/>
              </a:ext>
            </a:extLst>
          </p:cNvPr>
          <p:cNvSpPr txBox="1"/>
          <p:nvPr/>
        </p:nvSpPr>
        <p:spPr>
          <a:xfrm>
            <a:off x="2913092" y="304800"/>
            <a:ext cx="6362639" cy="769441"/>
          </a:xfrm>
          <a:prstGeom prst="rect">
            <a:avLst/>
          </a:prstGeom>
          <a:noFill/>
        </p:spPr>
        <p:txBody>
          <a:bodyPr wrap="none" rtlCol="0">
            <a:spAutoFit/>
          </a:bodyPr>
          <a:lstStyle/>
          <a:p>
            <a:r>
              <a:rPr lang="en-US" sz="4400" dirty="0"/>
              <a:t>The Structure of Galatians</a:t>
            </a:r>
          </a:p>
        </p:txBody>
      </p:sp>
      <p:sp>
        <p:nvSpPr>
          <p:cNvPr id="4" name="TextBox 3">
            <a:extLst>
              <a:ext uri="{FF2B5EF4-FFF2-40B4-BE49-F238E27FC236}">
                <a16:creationId xmlns:a16="http://schemas.microsoft.com/office/drawing/2014/main" id="{C8537985-9463-6144-861E-6D01A73A1FCD}"/>
              </a:ext>
            </a:extLst>
          </p:cNvPr>
          <p:cNvSpPr txBox="1"/>
          <p:nvPr/>
        </p:nvSpPr>
        <p:spPr>
          <a:xfrm>
            <a:off x="531812" y="2869691"/>
            <a:ext cx="6781802" cy="1754326"/>
          </a:xfrm>
          <a:prstGeom prst="rect">
            <a:avLst/>
          </a:prstGeom>
          <a:noFill/>
        </p:spPr>
        <p:txBody>
          <a:bodyPr wrap="square" rtlCol="0">
            <a:spAutoFit/>
          </a:bodyPr>
          <a:lstStyle/>
          <a:p>
            <a:pPr marL="742950" indent="-742950">
              <a:buFont typeface="+mj-lt"/>
              <a:buAutoNum type="arabicPeriod" startAt="2"/>
            </a:pPr>
            <a:r>
              <a:rPr lang="en-US" sz="3600" dirty="0"/>
              <a:t>Chapter 3 &amp; 4 – A Biblical / theological defense of the true gospel.</a:t>
            </a:r>
          </a:p>
        </p:txBody>
      </p:sp>
      <p:sp>
        <p:nvSpPr>
          <p:cNvPr id="5" name="TextBox 4">
            <a:extLst>
              <a:ext uri="{FF2B5EF4-FFF2-40B4-BE49-F238E27FC236}">
                <a16:creationId xmlns:a16="http://schemas.microsoft.com/office/drawing/2014/main" id="{4807E5E6-B008-3147-9E85-82CA6E83BAD4}"/>
              </a:ext>
            </a:extLst>
          </p:cNvPr>
          <p:cNvSpPr txBox="1"/>
          <p:nvPr/>
        </p:nvSpPr>
        <p:spPr>
          <a:xfrm>
            <a:off x="531812" y="4819471"/>
            <a:ext cx="6934201" cy="1200329"/>
          </a:xfrm>
          <a:prstGeom prst="rect">
            <a:avLst/>
          </a:prstGeom>
          <a:noFill/>
        </p:spPr>
        <p:txBody>
          <a:bodyPr wrap="square" rtlCol="0">
            <a:spAutoFit/>
          </a:bodyPr>
          <a:lstStyle/>
          <a:p>
            <a:pPr marL="742950" indent="-742950">
              <a:buFont typeface="+mj-lt"/>
              <a:buAutoNum type="arabicPeriod" startAt="3"/>
            </a:pPr>
            <a:r>
              <a:rPr lang="en-US" sz="3600" dirty="0"/>
              <a:t>Chapters 5 &amp; 6 – The practical implications of the true gospel.</a:t>
            </a:r>
          </a:p>
        </p:txBody>
      </p:sp>
      <p:pic>
        <p:nvPicPr>
          <p:cNvPr id="8" name="Picture 7" descr="A person holding a frisbee&#10;&#10;Description automatically generated">
            <a:extLst>
              <a:ext uri="{FF2B5EF4-FFF2-40B4-BE49-F238E27FC236}">
                <a16:creationId xmlns:a16="http://schemas.microsoft.com/office/drawing/2014/main" id="{5AD66E8A-8F2E-7742-98D3-981F76B5AFC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847012" y="1447800"/>
            <a:ext cx="3728098" cy="4495800"/>
          </a:xfrm>
          <a:prstGeom prst="rect">
            <a:avLst/>
          </a:prstGeom>
          <a:ln w="12700">
            <a:solidFill>
              <a:schemeClr val="tx1"/>
            </a:solidFill>
          </a:ln>
        </p:spPr>
      </p:pic>
    </p:spTree>
    <p:extLst>
      <p:ext uri="{BB962C8B-B14F-4D97-AF65-F5344CB8AC3E}">
        <p14:creationId xmlns:p14="http://schemas.microsoft.com/office/powerpoint/2010/main" val="196092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2" y="685800"/>
            <a:ext cx="8991600" cy="5486400"/>
          </a:xfrm>
        </p:spPr>
        <p:txBody>
          <a:bodyPr anchor="t">
            <a:normAutofit/>
          </a:bodyPr>
          <a:lstStyle/>
          <a:p>
            <a:pPr marL="914400" indent="-914400">
              <a:lnSpc>
                <a:spcPct val="100000"/>
              </a:lnSpc>
              <a:spcBef>
                <a:spcPts val="600"/>
              </a:spcBef>
              <a:buFont typeface="+mj-lt"/>
              <a:buAutoNum type="arabicPeriod"/>
            </a:pPr>
            <a:r>
              <a:rPr lang="en-US" sz="4400" dirty="0"/>
              <a:t>This story challenges you to trust </a:t>
            </a:r>
            <a:r>
              <a:rPr lang="en-US" sz="4400" b="1" i="1" dirty="0"/>
              <a:t>God’s</a:t>
            </a:r>
            <a:r>
              <a:rPr lang="en-US" sz="4400" dirty="0"/>
              <a:t> plan for your life.</a:t>
            </a:r>
            <a:br>
              <a:rPr lang="en-US" dirty="0"/>
            </a:br>
            <a:r>
              <a:rPr lang="en-US" sz="4000" dirty="0"/>
              <a:t>Galatians 4:21-23</a:t>
            </a:r>
          </a:p>
        </p:txBody>
      </p:sp>
      <p:pic>
        <p:nvPicPr>
          <p:cNvPr id="5" name="Picture 4">
            <a:extLst>
              <a:ext uri="{FF2B5EF4-FFF2-40B4-BE49-F238E27FC236}">
                <a16:creationId xmlns:a16="http://schemas.microsoft.com/office/drawing/2014/main" id="{F4A47ECA-EC4E-C64A-AA2F-0CC70C4B53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8612" y="3429000"/>
            <a:ext cx="8991600" cy="2568440"/>
          </a:xfrm>
          <a:prstGeom prst="rect">
            <a:avLst/>
          </a:prstGeom>
          <a:ln w="12700">
            <a:solidFill>
              <a:schemeClr val="tx1"/>
            </a:solidFill>
          </a:ln>
        </p:spPr>
      </p:pic>
    </p:spTree>
    <p:extLst>
      <p:ext uri="{BB962C8B-B14F-4D97-AF65-F5344CB8AC3E}">
        <p14:creationId xmlns:p14="http://schemas.microsoft.com/office/powerpoint/2010/main" val="24781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312398"/>
            <a:ext cx="10668000" cy="4991100"/>
          </a:xfrm>
        </p:spPr>
        <p:txBody>
          <a:bodyPr anchor="t">
            <a:normAutofit fontScale="90000"/>
          </a:bodyPr>
          <a:lstStyle/>
          <a:p>
            <a:pPr>
              <a:lnSpc>
                <a:spcPct val="100000"/>
              </a:lnSpc>
              <a:spcBef>
                <a:spcPts val="600"/>
              </a:spcBef>
            </a:pPr>
            <a:r>
              <a:rPr lang="en-US" sz="4000" dirty="0"/>
              <a:t>After these things the word of the LORD came to Abram in a vision: “Fear not, Abram, I am your shield; your reward shall be very great.” But Abram said, “O Lord GOD, what will You give me, for I continue childless, and the heir of my house is Eliezer of Damascus?” And Abram said, “Behold, You have given me no offspring, and a member of my household will be my heir.”</a:t>
            </a:r>
            <a:br>
              <a:rPr lang="en-US" dirty="0"/>
            </a:br>
            <a:endParaRPr lang="en-US" sz="4000" dirty="0"/>
          </a:p>
        </p:txBody>
      </p:sp>
      <p:sp>
        <p:nvSpPr>
          <p:cNvPr id="3" name="TextBox 2">
            <a:extLst>
              <a:ext uri="{FF2B5EF4-FFF2-40B4-BE49-F238E27FC236}">
                <a16:creationId xmlns:a16="http://schemas.microsoft.com/office/drawing/2014/main" id="{5244915E-78E2-5247-BE5C-ED4F40B53F92}"/>
              </a:ext>
            </a:extLst>
          </p:cNvPr>
          <p:cNvSpPr txBox="1"/>
          <p:nvPr/>
        </p:nvSpPr>
        <p:spPr>
          <a:xfrm>
            <a:off x="989012" y="533400"/>
            <a:ext cx="2823209" cy="646331"/>
          </a:xfrm>
          <a:prstGeom prst="rect">
            <a:avLst/>
          </a:prstGeom>
          <a:noFill/>
        </p:spPr>
        <p:txBody>
          <a:bodyPr wrap="none" rtlCol="0">
            <a:spAutoFit/>
          </a:bodyPr>
          <a:lstStyle/>
          <a:p>
            <a:r>
              <a:rPr lang="en-US" sz="3600" dirty="0"/>
              <a:t>Genesis 15:1-6</a:t>
            </a:r>
          </a:p>
        </p:txBody>
      </p:sp>
    </p:spTree>
    <p:extLst>
      <p:ext uri="{BB962C8B-B14F-4D97-AF65-F5344CB8AC3E}">
        <p14:creationId xmlns:p14="http://schemas.microsoft.com/office/powerpoint/2010/main" val="3696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371600"/>
            <a:ext cx="10210799" cy="4648200"/>
          </a:xfrm>
        </p:spPr>
        <p:txBody>
          <a:bodyPr anchor="t">
            <a:normAutofit fontScale="90000"/>
          </a:bodyPr>
          <a:lstStyle/>
          <a:p>
            <a:pPr>
              <a:lnSpc>
                <a:spcPct val="100000"/>
              </a:lnSpc>
              <a:spcBef>
                <a:spcPts val="600"/>
              </a:spcBef>
            </a:pPr>
            <a:r>
              <a:rPr lang="en-US" sz="4000" dirty="0"/>
              <a:t>And behold, the word of the LORD came to him: “This man shall not be your heir; your very own son shall be your heir.” And he brought him outside and said, “Look toward heaven, and number the stars, if you are able to number them.” Then he said to him, “So shall your offspring be.” And he believed the LORD, and he counted it to him as righteousness.</a:t>
            </a:r>
            <a:br>
              <a:rPr lang="en-US" dirty="0"/>
            </a:br>
            <a:endParaRPr lang="en-US" sz="4000" dirty="0"/>
          </a:p>
        </p:txBody>
      </p:sp>
      <p:sp>
        <p:nvSpPr>
          <p:cNvPr id="4" name="TextBox 3">
            <a:extLst>
              <a:ext uri="{FF2B5EF4-FFF2-40B4-BE49-F238E27FC236}">
                <a16:creationId xmlns:a16="http://schemas.microsoft.com/office/drawing/2014/main" id="{8F526108-6331-6A43-A254-030EE985CABD}"/>
              </a:ext>
            </a:extLst>
          </p:cNvPr>
          <p:cNvSpPr txBox="1"/>
          <p:nvPr/>
        </p:nvSpPr>
        <p:spPr>
          <a:xfrm>
            <a:off x="989012" y="533400"/>
            <a:ext cx="2823209" cy="646331"/>
          </a:xfrm>
          <a:prstGeom prst="rect">
            <a:avLst/>
          </a:prstGeom>
          <a:noFill/>
        </p:spPr>
        <p:txBody>
          <a:bodyPr wrap="none" rtlCol="0">
            <a:spAutoFit/>
          </a:bodyPr>
          <a:lstStyle/>
          <a:p>
            <a:r>
              <a:rPr lang="en-US" sz="3600" dirty="0"/>
              <a:t>Genesis 15:1-6</a:t>
            </a:r>
          </a:p>
        </p:txBody>
      </p:sp>
    </p:spTree>
    <p:extLst>
      <p:ext uri="{BB962C8B-B14F-4D97-AF65-F5344CB8AC3E}">
        <p14:creationId xmlns:p14="http://schemas.microsoft.com/office/powerpoint/2010/main" val="395606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B066C00-15B4-7442-8135-68C89F43A4D0}" vid="{7C15F5C6-173F-6247-BB71-0E31BB10B90F}"/>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Blue Tunnel 16x9</Template>
  <TotalTime>511</TotalTime>
  <Words>1254</Words>
  <Application>Microsoft Macintosh PowerPoint</Application>
  <PresentationFormat>Custom</PresentationFormat>
  <Paragraphs>86</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Candara</vt:lpstr>
      <vt:lpstr>Digital Blue Tunnel 16x9</vt:lpstr>
      <vt:lpstr>How an Obscure  Bible Story  Can Change Your Life Today</vt:lpstr>
      <vt:lpstr>Thank you  Crossroads Church!</vt:lpstr>
      <vt:lpstr>“No one would voluntarily preach on this. </vt:lpstr>
      <vt:lpstr>Galatians 4:21-5:1</vt:lpstr>
      <vt:lpstr>Let’s Pray!</vt:lpstr>
      <vt:lpstr>Chapters 1 &amp; 2 – A personal defense of the true gospel.    </vt:lpstr>
      <vt:lpstr>This story challenges you to trust God’s plan for your life. Galatians 4:21-23</vt:lpstr>
      <vt:lpstr>After these things the word of the LORD came to Abram in a vision: “Fear not, Abram, I am your shield; your reward shall be very great.” But Abram said, “O Lord GOD, what will You give me, for I continue childless, and the heir of my house is Eliezer of Damascus?” And Abram said, “Behold, You have given me no offspring, and a member of my household will be my heir.” </vt:lpstr>
      <vt:lpstr>And behold, the word of the LORD came to him: “This man shall not be your heir; your very own son shall be your heir.” And he brought him outside and said, “Look toward heaven, and number the stars, if you are able to number them.” Then he said to him, “So shall your offspring be.” And he believed the LORD, and he counted it to him as righteousness. </vt:lpstr>
      <vt:lpstr>Now Sarai, Abram's wife, had borne him no children. She had a female Egyptian servant whose name was Hagar. And Sarai said to Abram, “Behold now, the LORD has prevented me from bearing children. Go in to my servant; it may be that I shall obtain children by her.” And Abram listened to the voice of Sarai. </vt:lpstr>
      <vt:lpstr>So, after Abram had lived ten years in the land of Canaan, Sarai, Abram's wife, took Hagar the Egyptian, her servant, and gave her to Abram her husband as a wife. And he went in to Hagar, and she conceived. </vt:lpstr>
      <vt:lpstr>And God said to Abraham, “As for Sarai your wife, you shall not call her name Sarai, but Sarah shall be her name. I will bless her, and moreover, I will give you a son by her. I will bless her, and she shall become nations; kings of peoples shall come from her.” Then Abraham fell on his face and laughed and said to himself, “Shall a child be born to a man who is a hundred years old? Shall Sarah, who is ninety years old, bear a child?” </vt:lpstr>
      <vt:lpstr>Ishmael pictures all those who try to please God and accomplish God’s will by the flesh.  It’s sinful, it’s useless, it creates bondage.   </vt:lpstr>
      <vt:lpstr>Isaac symbolizes all those who do the will of God by faith in His promise.  He does the work;  He brings it to pass;  He receives the glory.  </vt:lpstr>
      <vt:lpstr>“How to Be Set Free from Voluntary Slavery to Destructive Affections”   </vt:lpstr>
      <vt:lpstr>Trust in the LORD with all  your heart,  (illustrated by Isaac) and do not lean on your own  understanding.  (illustrated by Ishmael) In all your ways acknowledge  Him, and He will make straight  your paths.   </vt:lpstr>
      <vt:lpstr>This story clarifies the issue of your identity.  Galations 4:24-27</vt:lpstr>
      <vt:lpstr>Abraham had two sons: Ishmael and Isaac.</vt:lpstr>
      <vt:lpstr>Present (earthly) Jerusalem and  Future (heavenly) Jerusalem.</vt:lpstr>
      <vt:lpstr>Hagar is law and bondage and death. Sarah is grace and faith and freedom.</vt:lpstr>
      <vt:lpstr>If you’re a believer  in Jesus Christ  that’s your identity. </vt:lpstr>
      <vt:lpstr>PowerPoint Presentation</vt:lpstr>
      <vt:lpstr>if you’re a believer  in Jesus Christ  that’s your identity. </vt:lpstr>
      <vt:lpstr>PowerPoint Presentation</vt:lpstr>
      <vt:lpstr>PowerPoint Presentation</vt:lpstr>
      <vt:lpstr>Jesus loves the little children, All the children of the world. Red and yellow, black and white, They are precious in His sight. Jesus loves the little children of the world.</vt:lpstr>
      <vt:lpstr>Jesus loves the little children, All the children of the world.  They are precious in His sight. Jesus loves the little children of the world.</vt:lpstr>
      <vt:lpstr>PowerPoint Presentation</vt:lpstr>
      <vt:lpstr>PowerPoint Presentation</vt:lpstr>
      <vt:lpstr>This story liberates you to walk in the freedom you have in Christ. Galations 4:28-5:1</vt:lpstr>
      <vt:lpstr>“Now you, brothers, like Isaac, are children of promise.”  You have been born again by a miracle of sovereign grace. </vt:lpstr>
      <vt:lpstr>You did not invent the idea of salvation, you did not do anything to get your salvation, and you cannot do anything to keep your salvation. </vt:lpstr>
      <vt:lpstr>This story exhorts you to remain firm in the freedom you have in Christ. Galations 5:1</vt:lpstr>
      <vt:lpstr>One Side:  Submitting again to the yoke of bondage.</vt:lpstr>
      <vt:lpstr>PowerPoint Presentation</vt:lpstr>
      <vt:lpstr>What will you do? </vt:lpstr>
      <vt:lpstr>Sanctify them in the truth; Your Word is truth. John17:17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an  Obscure Bible Story  Can Change Your Life Today</dc:title>
  <dc:creator>Wayne Vanderwier</dc:creator>
  <cp:lastModifiedBy>Falk, Bryan</cp:lastModifiedBy>
  <cp:revision>53</cp:revision>
  <dcterms:created xsi:type="dcterms:W3CDTF">2020-10-14T15:24:53Z</dcterms:created>
  <dcterms:modified xsi:type="dcterms:W3CDTF">2020-10-15T18:13:43Z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