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5" r:id="rId3"/>
    <p:sldId id="268" r:id="rId4"/>
    <p:sldId id="276" r:id="rId5"/>
    <p:sldId id="277" r:id="rId6"/>
    <p:sldId id="278" r:id="rId7"/>
    <p:sldId id="279" r:id="rId8"/>
    <p:sldId id="282" r:id="rId9"/>
    <p:sldId id="284" r:id="rId10"/>
    <p:sldId id="283" r:id="rId11"/>
    <p:sldId id="280" r:id="rId12"/>
    <p:sldId id="287" r:id="rId13"/>
    <p:sldId id="286" r:id="rId14"/>
    <p:sldId id="285" r:id="rId15"/>
    <p:sldId id="281"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C3CE5-DEBF-45C4-B09A-8CC49FAEF342}"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17555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C3CE5-DEBF-45C4-B09A-8CC49FAEF342}"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398393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C3CE5-DEBF-45C4-B09A-8CC49FAEF342}"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22540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C3CE5-DEBF-45C4-B09A-8CC49FAEF342}"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51841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CC3CE5-DEBF-45C4-B09A-8CC49FAEF342}"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377801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CC3CE5-DEBF-45C4-B09A-8CC49FAEF342}"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932492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CC3CE5-DEBF-45C4-B09A-8CC49FAEF342}" type="datetimeFigureOut">
              <a:rPr lang="en-US" smtClean="0"/>
              <a:t>6/25/2020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124467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CC3CE5-DEBF-45C4-B09A-8CC49FAEF342}" type="datetimeFigureOut">
              <a:rPr lang="en-US" smtClean="0"/>
              <a:t>6/25/2020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415695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C3CE5-DEBF-45C4-B09A-8CC49FAEF342}" type="datetimeFigureOut">
              <a:rPr lang="en-US" smtClean="0"/>
              <a:t>6/25/2020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257098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CC3CE5-DEBF-45C4-B09A-8CC49FAEF342}"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412084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CC3CE5-DEBF-45C4-B09A-8CC49FAEF342}"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4AFA-9D4E-4169-AB2A-D3069F32C192}" type="slidenum">
              <a:rPr lang="en-US" smtClean="0"/>
              <a:t>‹#›</a:t>
            </a:fld>
            <a:endParaRPr lang="en-US"/>
          </a:p>
        </p:txBody>
      </p:sp>
    </p:spTree>
    <p:extLst>
      <p:ext uri="{BB962C8B-B14F-4D97-AF65-F5344CB8AC3E}">
        <p14:creationId xmlns:p14="http://schemas.microsoft.com/office/powerpoint/2010/main" val="627364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C3CE5-DEBF-45C4-B09A-8CC49FAEF342}" type="datetimeFigureOut">
              <a:rPr lang="en-US" smtClean="0"/>
              <a:t>6/25/2020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24AFA-9D4E-4169-AB2A-D3069F32C192}" type="slidenum">
              <a:rPr lang="en-US" smtClean="0"/>
              <a:t>‹#›</a:t>
            </a:fld>
            <a:endParaRPr lang="en-US"/>
          </a:p>
        </p:txBody>
      </p:sp>
    </p:spTree>
    <p:extLst>
      <p:ext uri="{BB962C8B-B14F-4D97-AF65-F5344CB8AC3E}">
        <p14:creationId xmlns:p14="http://schemas.microsoft.com/office/powerpoint/2010/main" val="2609425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4001095"/>
          </a:xfrm>
          <a:prstGeom prst="rect">
            <a:avLst/>
          </a:prstGeom>
          <a:noFill/>
        </p:spPr>
        <p:txBody>
          <a:bodyPr wrap="square" rtlCol="0">
            <a:spAutoFit/>
          </a:bodyPr>
          <a:lstStyle/>
          <a:p>
            <a:pPr algn="ctr"/>
            <a:endParaRPr lang="en-US" sz="3600" dirty="0" smtClean="0"/>
          </a:p>
          <a:p>
            <a:pPr algn="ctr"/>
            <a:r>
              <a:rPr lang="en-US" sz="4000" dirty="0"/>
              <a:t>What is </a:t>
            </a:r>
            <a:r>
              <a:rPr lang="en-US" sz="4000" dirty="0" smtClean="0"/>
              <a:t>worship?</a:t>
            </a:r>
            <a:endParaRPr lang="en-US" sz="4000" dirty="0"/>
          </a:p>
          <a:p>
            <a:endParaRPr lang="en-US" sz="4000" dirty="0" smtClean="0"/>
          </a:p>
          <a:p>
            <a:pPr algn="ctr"/>
            <a:r>
              <a:rPr lang="en-US" sz="4000" dirty="0" smtClean="0"/>
              <a:t>Worship </a:t>
            </a:r>
            <a:r>
              <a:rPr lang="en-US" sz="4000" dirty="0"/>
              <a:t>is our effort in heart, soul, mind and </a:t>
            </a:r>
            <a:r>
              <a:rPr lang="en-US" sz="4000" dirty="0" smtClean="0"/>
              <a:t>strength; </a:t>
            </a:r>
            <a:r>
              <a:rPr lang="en-US" sz="4000" dirty="0"/>
              <a:t>to honor, give glory and relate to the One whom all honor and glory is due – our Creator God.</a:t>
            </a:r>
          </a:p>
          <a:p>
            <a:endParaRPr lang="en-US" dirty="0"/>
          </a:p>
        </p:txBody>
      </p:sp>
    </p:spTree>
    <p:extLst>
      <p:ext uri="{BB962C8B-B14F-4D97-AF65-F5344CB8AC3E}">
        <p14:creationId xmlns:p14="http://schemas.microsoft.com/office/powerpoint/2010/main" val="14872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5355312"/>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a:pPr>
            <a:r>
              <a:rPr lang="en-US" sz="3600" dirty="0" smtClean="0"/>
              <a:t>The Creation Pathway</a:t>
            </a:r>
          </a:p>
          <a:p>
            <a:pPr marL="742950" lvl="0" indent="-742950">
              <a:buFont typeface="+mj-lt"/>
              <a:buAutoNum type="arabicPeriod"/>
            </a:pPr>
            <a:endParaRPr lang="en-US" sz="3600" dirty="0"/>
          </a:p>
          <a:p>
            <a:pPr marL="742950" lvl="0" indent="-742950">
              <a:buFont typeface="+mj-lt"/>
              <a:buAutoNum type="arabicPeriod"/>
            </a:pPr>
            <a:r>
              <a:rPr lang="en-US" sz="3600" dirty="0" smtClean="0"/>
              <a:t>The Relational Pathway</a:t>
            </a:r>
          </a:p>
          <a:p>
            <a:pPr marL="742950" lvl="0" indent="-742950">
              <a:buFont typeface="+mj-lt"/>
              <a:buAutoNum type="arabicPeriod"/>
            </a:pPr>
            <a:endParaRPr lang="en-US" sz="3600" dirty="0"/>
          </a:p>
          <a:p>
            <a:pPr marL="742950" lvl="0" indent="-742950">
              <a:buFont typeface="+mj-lt"/>
              <a:buAutoNum type="arabicPeriod"/>
            </a:pPr>
            <a:r>
              <a:rPr lang="en-US" sz="3600" dirty="0" smtClean="0"/>
              <a:t>The Ceremonial Pathway</a:t>
            </a:r>
          </a:p>
          <a:p>
            <a:pPr marL="742950" lvl="0" indent="-742950">
              <a:buFont typeface="+mj-lt"/>
              <a:buAutoNum type="arabicPeriod"/>
            </a:pPr>
            <a:endParaRPr lang="en-US" sz="3600" dirty="0"/>
          </a:p>
          <a:p>
            <a:pPr marL="742950" lvl="0" indent="-742950">
              <a:buFont typeface="+mj-lt"/>
              <a:buAutoNum type="arabicPeriod"/>
            </a:pPr>
            <a:r>
              <a:rPr lang="en-US" sz="3600" dirty="0" smtClean="0"/>
              <a:t>The </a:t>
            </a:r>
            <a:r>
              <a:rPr lang="en-US" sz="3600" dirty="0" smtClean="0">
                <a:solidFill>
                  <a:srgbClr val="FF0000"/>
                </a:solidFill>
              </a:rPr>
              <a:t>Contemplative</a:t>
            </a:r>
            <a:r>
              <a:rPr lang="en-US" sz="3600" dirty="0" smtClean="0"/>
              <a:t> Pathway</a:t>
            </a:r>
            <a:endParaRPr lang="en-US" sz="3600" dirty="0"/>
          </a:p>
        </p:txBody>
      </p:sp>
    </p:spTree>
    <p:extLst>
      <p:ext uri="{BB962C8B-B14F-4D97-AF65-F5344CB8AC3E}">
        <p14:creationId xmlns:p14="http://schemas.microsoft.com/office/powerpoint/2010/main" val="1620532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2585323"/>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startAt="5"/>
            </a:pPr>
            <a:r>
              <a:rPr lang="en-US" sz="3600" dirty="0" smtClean="0"/>
              <a:t>The </a:t>
            </a:r>
            <a:r>
              <a:rPr lang="en-US" sz="3600" dirty="0" smtClean="0">
                <a:solidFill>
                  <a:srgbClr val="FF0000"/>
                </a:solidFill>
              </a:rPr>
              <a:t>Activist</a:t>
            </a:r>
            <a:r>
              <a:rPr lang="en-US" sz="3600" dirty="0" smtClean="0"/>
              <a:t> Pathway</a:t>
            </a:r>
          </a:p>
          <a:p>
            <a:pPr marL="742950" lvl="0" indent="-742950">
              <a:buFont typeface="+mj-lt"/>
              <a:buAutoNum type="arabicPeriod" startAt="5"/>
            </a:pPr>
            <a:endParaRPr lang="en-US" sz="3600" dirty="0"/>
          </a:p>
        </p:txBody>
      </p:sp>
    </p:spTree>
    <p:extLst>
      <p:ext uri="{BB962C8B-B14F-4D97-AF65-F5344CB8AC3E}">
        <p14:creationId xmlns:p14="http://schemas.microsoft.com/office/powerpoint/2010/main" val="1713507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3693319"/>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startAt="5"/>
            </a:pPr>
            <a:r>
              <a:rPr lang="en-US" sz="3600" dirty="0" smtClean="0"/>
              <a:t>The Activist Pathway</a:t>
            </a:r>
          </a:p>
          <a:p>
            <a:pPr marL="742950" lvl="0" indent="-742950">
              <a:buFont typeface="+mj-lt"/>
              <a:buAutoNum type="arabicPeriod" startAt="5"/>
            </a:pPr>
            <a:endParaRPr lang="en-US" sz="3600" dirty="0"/>
          </a:p>
          <a:p>
            <a:pPr marL="742950" lvl="0" indent="-742950">
              <a:buFont typeface="+mj-lt"/>
              <a:buAutoNum type="arabicPeriod" startAt="5"/>
            </a:pPr>
            <a:r>
              <a:rPr lang="en-US" sz="3600" dirty="0" smtClean="0"/>
              <a:t>The </a:t>
            </a:r>
            <a:r>
              <a:rPr lang="en-US" sz="3600" dirty="0" smtClean="0">
                <a:solidFill>
                  <a:srgbClr val="FF0000"/>
                </a:solidFill>
              </a:rPr>
              <a:t>Caregiving</a:t>
            </a:r>
            <a:r>
              <a:rPr lang="en-US" sz="3600" dirty="0" smtClean="0"/>
              <a:t> Pathway</a:t>
            </a:r>
          </a:p>
          <a:p>
            <a:pPr marL="742950" lvl="0" indent="-742950">
              <a:buFont typeface="+mj-lt"/>
              <a:buAutoNum type="arabicPeriod" startAt="5"/>
            </a:pPr>
            <a:endParaRPr lang="en-US" sz="3600" dirty="0"/>
          </a:p>
        </p:txBody>
      </p:sp>
    </p:spTree>
    <p:extLst>
      <p:ext uri="{BB962C8B-B14F-4D97-AF65-F5344CB8AC3E}">
        <p14:creationId xmlns:p14="http://schemas.microsoft.com/office/powerpoint/2010/main" val="1418008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4801314"/>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startAt="5"/>
            </a:pPr>
            <a:r>
              <a:rPr lang="en-US" sz="3600" dirty="0" smtClean="0"/>
              <a:t>The Activist Pathway</a:t>
            </a:r>
          </a:p>
          <a:p>
            <a:pPr marL="742950" lvl="0" indent="-742950">
              <a:buFont typeface="+mj-lt"/>
              <a:buAutoNum type="arabicPeriod" startAt="5"/>
            </a:pPr>
            <a:endParaRPr lang="en-US" sz="3600" dirty="0"/>
          </a:p>
          <a:p>
            <a:pPr marL="742950" lvl="0" indent="-742950">
              <a:buFont typeface="+mj-lt"/>
              <a:buAutoNum type="arabicPeriod" startAt="5"/>
            </a:pPr>
            <a:r>
              <a:rPr lang="en-US" sz="3600" dirty="0" smtClean="0"/>
              <a:t>The Caregiving Pathway</a:t>
            </a:r>
          </a:p>
          <a:p>
            <a:pPr marL="742950" lvl="0" indent="-742950">
              <a:buFont typeface="+mj-lt"/>
              <a:buAutoNum type="arabicPeriod" startAt="5"/>
            </a:pPr>
            <a:endParaRPr lang="en-US" sz="3600" dirty="0"/>
          </a:p>
          <a:p>
            <a:pPr marL="742950" lvl="0" indent="-742950">
              <a:buFont typeface="+mj-lt"/>
              <a:buAutoNum type="arabicPeriod" startAt="5"/>
            </a:pPr>
            <a:r>
              <a:rPr lang="en-US" sz="3600" dirty="0" smtClean="0"/>
              <a:t>The </a:t>
            </a:r>
            <a:r>
              <a:rPr lang="en-US" sz="3600" dirty="0" smtClean="0">
                <a:solidFill>
                  <a:srgbClr val="FF0000"/>
                </a:solidFill>
              </a:rPr>
              <a:t>Enthusiasts</a:t>
            </a:r>
            <a:r>
              <a:rPr lang="en-US" sz="3600" dirty="0" smtClean="0"/>
              <a:t> Pathway</a:t>
            </a:r>
          </a:p>
          <a:p>
            <a:pPr marL="742950" lvl="0" indent="-742950">
              <a:buFont typeface="+mj-lt"/>
              <a:buAutoNum type="arabicPeriod" startAt="5"/>
            </a:pPr>
            <a:endParaRPr lang="en-US" sz="3600" dirty="0"/>
          </a:p>
        </p:txBody>
      </p:sp>
    </p:spTree>
    <p:extLst>
      <p:ext uri="{BB962C8B-B14F-4D97-AF65-F5344CB8AC3E}">
        <p14:creationId xmlns:p14="http://schemas.microsoft.com/office/powerpoint/2010/main" val="883360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5355312"/>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startAt="5"/>
            </a:pPr>
            <a:r>
              <a:rPr lang="en-US" sz="3600" dirty="0" smtClean="0"/>
              <a:t>The Activist Pathway</a:t>
            </a:r>
          </a:p>
          <a:p>
            <a:pPr marL="742950" lvl="0" indent="-742950">
              <a:buFont typeface="+mj-lt"/>
              <a:buAutoNum type="arabicPeriod" startAt="5"/>
            </a:pPr>
            <a:endParaRPr lang="en-US" sz="3600" dirty="0"/>
          </a:p>
          <a:p>
            <a:pPr marL="742950" lvl="0" indent="-742950">
              <a:buFont typeface="+mj-lt"/>
              <a:buAutoNum type="arabicPeriod" startAt="5"/>
            </a:pPr>
            <a:r>
              <a:rPr lang="en-US" sz="3600" dirty="0" smtClean="0"/>
              <a:t>The Caregiving Pathway</a:t>
            </a:r>
          </a:p>
          <a:p>
            <a:pPr marL="742950" lvl="0" indent="-742950">
              <a:buFont typeface="+mj-lt"/>
              <a:buAutoNum type="arabicPeriod" startAt="5"/>
            </a:pPr>
            <a:endParaRPr lang="en-US" sz="3600" dirty="0"/>
          </a:p>
          <a:p>
            <a:pPr marL="742950" lvl="0" indent="-742950">
              <a:buFont typeface="+mj-lt"/>
              <a:buAutoNum type="arabicPeriod" startAt="5"/>
            </a:pPr>
            <a:r>
              <a:rPr lang="en-US" sz="3600" dirty="0" smtClean="0"/>
              <a:t>The Enthusiasts Pathway</a:t>
            </a:r>
          </a:p>
          <a:p>
            <a:pPr marL="742950" lvl="0" indent="-742950">
              <a:buFont typeface="+mj-lt"/>
              <a:buAutoNum type="arabicPeriod" startAt="5"/>
            </a:pPr>
            <a:endParaRPr lang="en-US" sz="3600" dirty="0"/>
          </a:p>
          <a:p>
            <a:pPr marL="742950" lvl="0" indent="-742950">
              <a:buFont typeface="+mj-lt"/>
              <a:buAutoNum type="arabicPeriod" startAt="5"/>
            </a:pPr>
            <a:r>
              <a:rPr lang="en-US" sz="3600" dirty="0" smtClean="0"/>
              <a:t>The </a:t>
            </a:r>
            <a:r>
              <a:rPr lang="en-US" sz="3600" dirty="0" smtClean="0">
                <a:solidFill>
                  <a:srgbClr val="FF0000"/>
                </a:solidFill>
              </a:rPr>
              <a:t>Intellectual</a:t>
            </a:r>
            <a:r>
              <a:rPr lang="en-US" sz="3600" dirty="0" smtClean="0"/>
              <a:t> Pathway</a:t>
            </a:r>
            <a:endParaRPr lang="en-US" sz="3600" dirty="0"/>
          </a:p>
        </p:txBody>
      </p:sp>
    </p:spTree>
    <p:extLst>
      <p:ext uri="{BB962C8B-B14F-4D97-AF65-F5344CB8AC3E}">
        <p14:creationId xmlns:p14="http://schemas.microsoft.com/office/powerpoint/2010/main" val="745492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3139321"/>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startAt="9"/>
            </a:pPr>
            <a:r>
              <a:rPr lang="en-US" sz="3600" dirty="0" smtClean="0"/>
              <a:t>The </a:t>
            </a:r>
            <a:r>
              <a:rPr lang="en-US" sz="3600" dirty="0" smtClean="0">
                <a:solidFill>
                  <a:srgbClr val="FF0000"/>
                </a:solidFill>
              </a:rPr>
              <a:t>Serving</a:t>
            </a:r>
            <a:r>
              <a:rPr lang="en-US" sz="3600" dirty="0" smtClean="0"/>
              <a:t> Pathway</a:t>
            </a:r>
          </a:p>
          <a:p>
            <a:pPr marL="742950" lvl="0" indent="-742950">
              <a:buFont typeface="+mj-lt"/>
              <a:buAutoNum type="arabicPeriod" startAt="9"/>
            </a:pPr>
            <a:endParaRPr lang="en-US" sz="3600" dirty="0"/>
          </a:p>
          <a:p>
            <a:pPr marL="742950" lvl="0" indent="-742950">
              <a:buFont typeface="+mj-lt"/>
              <a:buAutoNum type="arabicPeriod" startAt="9"/>
            </a:pPr>
            <a:endParaRPr lang="en-US" sz="3600" dirty="0"/>
          </a:p>
        </p:txBody>
      </p:sp>
    </p:spTree>
    <p:extLst>
      <p:ext uri="{BB962C8B-B14F-4D97-AF65-F5344CB8AC3E}">
        <p14:creationId xmlns:p14="http://schemas.microsoft.com/office/powerpoint/2010/main" val="3960047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3693319"/>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startAt="9"/>
            </a:pPr>
            <a:r>
              <a:rPr lang="en-US" sz="3600" dirty="0" smtClean="0"/>
              <a:t>The Serving Pathway</a:t>
            </a:r>
          </a:p>
          <a:p>
            <a:pPr marL="742950" lvl="0" indent="-742950">
              <a:buFont typeface="+mj-lt"/>
              <a:buAutoNum type="arabicPeriod" startAt="9"/>
            </a:pPr>
            <a:endParaRPr lang="en-US" sz="3600" dirty="0"/>
          </a:p>
          <a:p>
            <a:pPr marL="742950" lvl="0" indent="-742950">
              <a:buFont typeface="+mj-lt"/>
              <a:buAutoNum type="arabicPeriod" startAt="9"/>
            </a:pPr>
            <a:r>
              <a:rPr lang="en-US" sz="3600" dirty="0" smtClean="0"/>
              <a:t>The </a:t>
            </a:r>
            <a:r>
              <a:rPr lang="en-US" sz="3600" dirty="0" smtClean="0">
                <a:solidFill>
                  <a:srgbClr val="FF0000"/>
                </a:solidFill>
              </a:rPr>
              <a:t>Aesthetic</a:t>
            </a:r>
            <a:r>
              <a:rPr lang="en-US" sz="3600" dirty="0" smtClean="0"/>
              <a:t> Pathway</a:t>
            </a:r>
          </a:p>
          <a:p>
            <a:pPr marL="742950" lvl="0" indent="-742950">
              <a:buFont typeface="+mj-lt"/>
              <a:buAutoNum type="arabicPeriod" startAt="9"/>
            </a:pPr>
            <a:endParaRPr lang="en-US" sz="3600" dirty="0"/>
          </a:p>
        </p:txBody>
      </p:sp>
    </p:spTree>
    <p:extLst>
      <p:ext uri="{BB962C8B-B14F-4D97-AF65-F5344CB8AC3E}">
        <p14:creationId xmlns:p14="http://schemas.microsoft.com/office/powerpoint/2010/main" val="123419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4216539"/>
          </a:xfrm>
          <a:prstGeom prst="rect">
            <a:avLst/>
          </a:prstGeom>
          <a:noFill/>
        </p:spPr>
        <p:txBody>
          <a:bodyPr wrap="square" rtlCol="0">
            <a:spAutoFit/>
          </a:bodyPr>
          <a:lstStyle/>
          <a:p>
            <a:pPr algn="ctr"/>
            <a:endParaRPr lang="en-US" sz="3600" dirty="0" smtClean="0"/>
          </a:p>
          <a:p>
            <a:endParaRPr lang="en-US" dirty="0" smtClean="0"/>
          </a:p>
          <a:p>
            <a:endParaRPr lang="en-US" dirty="0"/>
          </a:p>
          <a:p>
            <a:endParaRPr lang="en-US" dirty="0" smtClean="0"/>
          </a:p>
          <a:p>
            <a:endParaRPr lang="en-US" dirty="0"/>
          </a:p>
          <a:p>
            <a:pPr algn="ctr"/>
            <a:r>
              <a:rPr lang="en-US" sz="4000" dirty="0" smtClean="0"/>
              <a:t>Worship is responsive</a:t>
            </a:r>
          </a:p>
          <a:p>
            <a:pPr algn="ctr"/>
            <a:endParaRPr lang="en-US" sz="4000" dirty="0"/>
          </a:p>
          <a:p>
            <a:pPr algn="ctr"/>
            <a:r>
              <a:rPr lang="en-US" sz="4000" dirty="0" smtClean="0"/>
              <a:t>Worship </a:t>
            </a:r>
            <a:r>
              <a:rPr lang="en-US" sz="4000" dirty="0"/>
              <a:t>is a lifestyle</a:t>
            </a:r>
          </a:p>
          <a:p>
            <a:endParaRPr lang="en-US" sz="4000" dirty="0" smtClean="0"/>
          </a:p>
        </p:txBody>
      </p:sp>
    </p:spTree>
    <p:extLst>
      <p:ext uri="{BB962C8B-B14F-4D97-AF65-F5344CB8AC3E}">
        <p14:creationId xmlns:p14="http://schemas.microsoft.com/office/powerpoint/2010/main" val="1771202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6309420"/>
          </a:xfrm>
          <a:prstGeom prst="rect">
            <a:avLst/>
          </a:prstGeom>
          <a:noFill/>
        </p:spPr>
        <p:txBody>
          <a:bodyPr wrap="square" rtlCol="0">
            <a:spAutoFit/>
          </a:bodyPr>
          <a:lstStyle/>
          <a:p>
            <a:r>
              <a:rPr lang="en-US" sz="3600" dirty="0"/>
              <a:t>Hebrews 4:16 (ESV) </a:t>
            </a:r>
            <a:r>
              <a:rPr lang="en-US" sz="3600" dirty="0" smtClean="0"/>
              <a:t>- </a:t>
            </a:r>
            <a:r>
              <a:rPr lang="en-US" sz="3600" dirty="0"/>
              <a:t>Let us then with confidence draw near to the throne of grace, that we may receive mercy and find grace to help in time of need. </a:t>
            </a:r>
          </a:p>
          <a:p>
            <a:r>
              <a:rPr lang="en-US" sz="2000" dirty="0"/>
              <a:t> </a:t>
            </a:r>
            <a:endParaRPr lang="en-US" sz="2000" dirty="0" smtClean="0"/>
          </a:p>
          <a:p>
            <a:endParaRPr lang="en-US" sz="2000" dirty="0"/>
          </a:p>
          <a:p>
            <a:r>
              <a:rPr lang="en-US" sz="3600" dirty="0"/>
              <a:t>Hebrews 7:19 (ESV) </a:t>
            </a:r>
            <a:r>
              <a:rPr lang="en-US" sz="3600" dirty="0" smtClean="0"/>
              <a:t>- …(</a:t>
            </a:r>
            <a:r>
              <a:rPr lang="en-US" sz="3600" dirty="0"/>
              <a:t>for the law made nothing perfect); but on the other hand, a better hope is introduced, through which we draw near to God. </a:t>
            </a:r>
          </a:p>
          <a:p>
            <a:endParaRPr lang="en-US" sz="2000" dirty="0" smtClean="0"/>
          </a:p>
          <a:p>
            <a:r>
              <a:rPr lang="en-US" sz="2000" dirty="0"/>
              <a:t> </a:t>
            </a:r>
          </a:p>
          <a:p>
            <a:r>
              <a:rPr lang="en-US" sz="3600" dirty="0"/>
              <a:t>Hebrews 7:25 (ESV) </a:t>
            </a:r>
            <a:r>
              <a:rPr lang="en-US" sz="3600" dirty="0" smtClean="0"/>
              <a:t>- </a:t>
            </a:r>
            <a:r>
              <a:rPr lang="en-US" sz="3600" dirty="0"/>
              <a:t>Consequently, he is able to save to the uttermost those who draw near to God through him, since he always lives to make intercession for them. </a:t>
            </a:r>
          </a:p>
        </p:txBody>
      </p:sp>
    </p:spTree>
    <p:extLst>
      <p:ext uri="{BB962C8B-B14F-4D97-AF65-F5344CB8AC3E}">
        <p14:creationId xmlns:p14="http://schemas.microsoft.com/office/powerpoint/2010/main" val="841558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5447645"/>
          </a:xfrm>
          <a:prstGeom prst="rect">
            <a:avLst/>
          </a:prstGeom>
          <a:noFill/>
        </p:spPr>
        <p:txBody>
          <a:bodyPr wrap="square" rtlCol="0">
            <a:spAutoFit/>
          </a:bodyPr>
          <a:lstStyle/>
          <a:p>
            <a:r>
              <a:rPr lang="en-US" sz="3600" dirty="0"/>
              <a:t>Hebrews 10:1 (ESV) </a:t>
            </a:r>
            <a:r>
              <a:rPr lang="en-US" sz="3600" dirty="0" smtClean="0"/>
              <a:t>- For </a:t>
            </a:r>
            <a:r>
              <a:rPr lang="en-US" sz="3600" dirty="0"/>
              <a:t>since the law has but a shadow of the good things to come instead of the true form of these realities, it can never, by the same sacrifices that are continually offered every year, make perfect those who draw near. </a:t>
            </a:r>
          </a:p>
          <a:p>
            <a:r>
              <a:rPr lang="en-US" sz="2000" dirty="0"/>
              <a:t> </a:t>
            </a:r>
            <a:endParaRPr lang="en-US" sz="2000" dirty="0" smtClean="0"/>
          </a:p>
          <a:p>
            <a:endParaRPr lang="en-US" sz="2000" dirty="0"/>
          </a:p>
          <a:p>
            <a:r>
              <a:rPr lang="en-US" sz="3600" dirty="0"/>
              <a:t>Hebrews 10:22 (ESV) </a:t>
            </a:r>
            <a:r>
              <a:rPr lang="en-US" sz="3600" dirty="0" smtClean="0"/>
              <a:t>- …let </a:t>
            </a:r>
            <a:r>
              <a:rPr lang="en-US" sz="3600" dirty="0"/>
              <a:t>us draw near with a true heart in full assurance of faith, with our hearts sprinkled clean from an evil conscience and our bodies washed with pure water. </a:t>
            </a:r>
          </a:p>
          <a:p>
            <a:r>
              <a:rPr lang="en-US" sz="2000" dirty="0"/>
              <a:t> </a:t>
            </a:r>
          </a:p>
        </p:txBody>
      </p:sp>
    </p:spTree>
    <p:extLst>
      <p:ext uri="{BB962C8B-B14F-4D97-AF65-F5344CB8AC3E}">
        <p14:creationId xmlns:p14="http://schemas.microsoft.com/office/powerpoint/2010/main" val="715620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2308324"/>
          </a:xfrm>
          <a:prstGeom prst="rect">
            <a:avLst/>
          </a:prstGeom>
          <a:noFill/>
        </p:spPr>
        <p:txBody>
          <a:bodyPr wrap="square" rtlCol="0">
            <a:spAutoFit/>
          </a:bodyPr>
          <a:lstStyle/>
          <a:p>
            <a:r>
              <a:rPr lang="en-US" sz="3600" dirty="0" smtClean="0"/>
              <a:t>Hebrews </a:t>
            </a:r>
            <a:r>
              <a:rPr lang="en-US" sz="3600" dirty="0"/>
              <a:t>11:6 (ESV) </a:t>
            </a:r>
            <a:r>
              <a:rPr lang="en-US" sz="3600" dirty="0" smtClean="0"/>
              <a:t>- And </a:t>
            </a:r>
            <a:r>
              <a:rPr lang="en-US" sz="3600" dirty="0"/>
              <a:t>without faith it is impossible to please him, for whoever would draw near to God must believe that he exists and that he rewards those who seek him. </a:t>
            </a:r>
          </a:p>
        </p:txBody>
      </p:sp>
    </p:spTree>
    <p:extLst>
      <p:ext uri="{BB962C8B-B14F-4D97-AF65-F5344CB8AC3E}">
        <p14:creationId xmlns:p14="http://schemas.microsoft.com/office/powerpoint/2010/main" val="241447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5355312"/>
          </a:xfrm>
          <a:prstGeom prst="rect">
            <a:avLst/>
          </a:prstGeom>
          <a:noFill/>
        </p:spPr>
        <p:txBody>
          <a:bodyPr wrap="square" rtlCol="0">
            <a:spAutoFit/>
          </a:bodyPr>
          <a:lstStyle/>
          <a:p>
            <a:pPr algn="ctr"/>
            <a:r>
              <a:rPr lang="en-US" sz="3600" dirty="0" smtClean="0"/>
              <a:t>Non-Negotiables </a:t>
            </a:r>
            <a:r>
              <a:rPr lang="en-US" sz="3600" dirty="0"/>
              <a:t>of </a:t>
            </a:r>
            <a:r>
              <a:rPr lang="en-US" sz="3600" dirty="0" smtClean="0"/>
              <a:t>“Drawing Near”</a:t>
            </a:r>
          </a:p>
          <a:p>
            <a:pPr algn="ctr"/>
            <a:r>
              <a:rPr lang="en-US" sz="3600" dirty="0" smtClean="0"/>
              <a:t> </a:t>
            </a:r>
            <a:endParaRPr lang="en-US" sz="3600" dirty="0"/>
          </a:p>
          <a:p>
            <a:pPr lvl="0"/>
            <a:endParaRPr lang="en-US" dirty="0" smtClean="0"/>
          </a:p>
          <a:p>
            <a:pPr marL="285750" lvl="0" indent="-285750">
              <a:buFont typeface="Arial" panose="020B0604020202020204" pitchFamily="34" charset="0"/>
              <a:buChar char="•"/>
            </a:pPr>
            <a:r>
              <a:rPr lang="en-US" sz="3600" dirty="0" smtClean="0"/>
              <a:t>God’s </a:t>
            </a:r>
            <a:r>
              <a:rPr lang="en-US" sz="3600" dirty="0"/>
              <a:t>Word </a:t>
            </a:r>
            <a:r>
              <a:rPr lang="en-US" sz="3600" dirty="0" smtClean="0"/>
              <a:t>– truth</a:t>
            </a:r>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r>
              <a:rPr lang="en-US" sz="3600" dirty="0"/>
              <a:t>Obedience – lip service doesn’t cut </a:t>
            </a:r>
            <a:r>
              <a:rPr lang="en-US" sz="3600" dirty="0" smtClean="0"/>
              <a:t>it</a:t>
            </a:r>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r>
              <a:rPr lang="en-US" sz="3600" dirty="0"/>
              <a:t>Prayer – communication is </a:t>
            </a:r>
            <a:r>
              <a:rPr lang="en-US" sz="3600" dirty="0" smtClean="0"/>
              <a:t>critical</a:t>
            </a:r>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r>
              <a:rPr lang="en-US" sz="3600" dirty="0"/>
              <a:t>Presence of the Holy Spirit – you’re not alone</a:t>
            </a:r>
          </a:p>
        </p:txBody>
      </p:sp>
    </p:spTree>
    <p:extLst>
      <p:ext uri="{BB962C8B-B14F-4D97-AF65-F5344CB8AC3E}">
        <p14:creationId xmlns:p14="http://schemas.microsoft.com/office/powerpoint/2010/main" val="4211889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2585323"/>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a:pPr>
            <a:r>
              <a:rPr lang="en-US" sz="3600" dirty="0" smtClean="0"/>
              <a:t>The </a:t>
            </a:r>
            <a:r>
              <a:rPr lang="en-US" sz="3600" dirty="0" smtClean="0">
                <a:solidFill>
                  <a:srgbClr val="FF0000"/>
                </a:solidFill>
              </a:rPr>
              <a:t>Creation</a:t>
            </a:r>
            <a:r>
              <a:rPr lang="en-US" sz="3600" dirty="0" smtClean="0"/>
              <a:t> Pathway</a:t>
            </a:r>
          </a:p>
          <a:p>
            <a:pPr marL="742950" lvl="0" indent="-742950">
              <a:buFont typeface="+mj-lt"/>
              <a:buAutoNum type="arabicPeriod"/>
            </a:pPr>
            <a:endParaRPr lang="en-US" sz="3600" dirty="0"/>
          </a:p>
        </p:txBody>
      </p:sp>
    </p:spTree>
    <p:extLst>
      <p:ext uri="{BB962C8B-B14F-4D97-AF65-F5344CB8AC3E}">
        <p14:creationId xmlns:p14="http://schemas.microsoft.com/office/powerpoint/2010/main" val="2750281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3693319"/>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a:pPr>
            <a:r>
              <a:rPr lang="en-US" sz="3600" dirty="0" smtClean="0"/>
              <a:t>The Creation Pathway</a:t>
            </a:r>
          </a:p>
          <a:p>
            <a:pPr marL="742950" lvl="0" indent="-742950">
              <a:buFont typeface="+mj-lt"/>
              <a:buAutoNum type="arabicPeriod"/>
            </a:pPr>
            <a:endParaRPr lang="en-US" sz="3600" dirty="0"/>
          </a:p>
          <a:p>
            <a:pPr marL="742950" lvl="0" indent="-742950">
              <a:buFont typeface="+mj-lt"/>
              <a:buAutoNum type="arabicPeriod"/>
            </a:pPr>
            <a:r>
              <a:rPr lang="en-US" sz="3600" dirty="0" smtClean="0"/>
              <a:t>The </a:t>
            </a:r>
            <a:r>
              <a:rPr lang="en-US" sz="3600" dirty="0" smtClean="0">
                <a:solidFill>
                  <a:srgbClr val="FF0000"/>
                </a:solidFill>
              </a:rPr>
              <a:t>Relational</a:t>
            </a:r>
            <a:r>
              <a:rPr lang="en-US" sz="3600" dirty="0" smtClean="0"/>
              <a:t> Pathway</a:t>
            </a:r>
          </a:p>
          <a:p>
            <a:pPr marL="742950" lvl="0" indent="-742950">
              <a:buFont typeface="+mj-lt"/>
              <a:buAutoNum type="arabicPeriod"/>
            </a:pPr>
            <a:endParaRPr lang="en-US" sz="3600" dirty="0"/>
          </a:p>
        </p:txBody>
      </p:sp>
    </p:spTree>
    <p:extLst>
      <p:ext uri="{BB962C8B-B14F-4D97-AF65-F5344CB8AC3E}">
        <p14:creationId xmlns:p14="http://schemas.microsoft.com/office/powerpoint/2010/main" val="1814861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323273"/>
            <a:ext cx="11434618" cy="4801314"/>
          </a:xfrm>
          <a:prstGeom prst="rect">
            <a:avLst/>
          </a:prstGeom>
          <a:noFill/>
        </p:spPr>
        <p:txBody>
          <a:bodyPr wrap="square" rtlCol="0">
            <a:spAutoFit/>
          </a:bodyPr>
          <a:lstStyle/>
          <a:p>
            <a:pPr algn="ctr"/>
            <a:r>
              <a:rPr lang="en-US" sz="3600" dirty="0" smtClean="0"/>
              <a:t>10 Pathways of Drawing Near</a:t>
            </a:r>
          </a:p>
          <a:p>
            <a:pPr algn="ctr"/>
            <a:r>
              <a:rPr lang="en-US" sz="3600" dirty="0" smtClean="0"/>
              <a:t> </a:t>
            </a:r>
            <a:endParaRPr lang="en-US" sz="3600" dirty="0"/>
          </a:p>
          <a:p>
            <a:pPr lvl="0"/>
            <a:endParaRPr lang="en-US" dirty="0" smtClean="0"/>
          </a:p>
          <a:p>
            <a:pPr marL="742950" lvl="0" indent="-742950">
              <a:buFont typeface="+mj-lt"/>
              <a:buAutoNum type="arabicPeriod"/>
            </a:pPr>
            <a:r>
              <a:rPr lang="en-US" sz="3600" dirty="0" smtClean="0"/>
              <a:t>The Creation Pathway</a:t>
            </a:r>
          </a:p>
          <a:p>
            <a:pPr marL="742950" lvl="0" indent="-742950">
              <a:buFont typeface="+mj-lt"/>
              <a:buAutoNum type="arabicPeriod"/>
            </a:pPr>
            <a:endParaRPr lang="en-US" sz="3600" dirty="0"/>
          </a:p>
          <a:p>
            <a:pPr marL="742950" lvl="0" indent="-742950">
              <a:buFont typeface="+mj-lt"/>
              <a:buAutoNum type="arabicPeriod"/>
            </a:pPr>
            <a:r>
              <a:rPr lang="en-US" sz="3600" dirty="0" smtClean="0"/>
              <a:t>The Relational Pathway</a:t>
            </a:r>
          </a:p>
          <a:p>
            <a:pPr marL="742950" lvl="0" indent="-742950">
              <a:buFont typeface="+mj-lt"/>
              <a:buAutoNum type="arabicPeriod"/>
            </a:pPr>
            <a:endParaRPr lang="en-US" sz="3600" dirty="0"/>
          </a:p>
          <a:p>
            <a:pPr marL="742950" lvl="0" indent="-742950">
              <a:buFont typeface="+mj-lt"/>
              <a:buAutoNum type="arabicPeriod"/>
            </a:pPr>
            <a:r>
              <a:rPr lang="en-US" sz="3600" dirty="0" smtClean="0"/>
              <a:t>The </a:t>
            </a:r>
            <a:r>
              <a:rPr lang="en-US" sz="3600" dirty="0" smtClean="0">
                <a:solidFill>
                  <a:srgbClr val="FF0000"/>
                </a:solidFill>
              </a:rPr>
              <a:t>Ceremonial</a:t>
            </a:r>
            <a:r>
              <a:rPr lang="en-US" sz="3600" dirty="0" smtClean="0"/>
              <a:t> Pathway</a:t>
            </a:r>
          </a:p>
          <a:p>
            <a:pPr marL="742950" lvl="0" indent="-742950">
              <a:buFont typeface="+mj-lt"/>
              <a:buAutoNum type="arabicPeriod"/>
            </a:pPr>
            <a:endParaRPr lang="en-US" sz="3600" dirty="0"/>
          </a:p>
        </p:txBody>
      </p:sp>
    </p:spTree>
    <p:extLst>
      <p:ext uri="{BB962C8B-B14F-4D97-AF65-F5344CB8AC3E}">
        <p14:creationId xmlns:p14="http://schemas.microsoft.com/office/powerpoint/2010/main" val="1109662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TotalTime>
  <Words>440</Words>
  <Application>Microsoft Office PowerPoint</Application>
  <PresentationFormat>Widescreen</PresentationFormat>
  <Paragraphs>101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Fill in the</dc:title>
  <dc:creator>Scott Yoder</dc:creator>
  <cp:lastModifiedBy>Scott Yoder</cp:lastModifiedBy>
  <cp:revision>15</cp:revision>
  <dcterms:created xsi:type="dcterms:W3CDTF">2020-06-11T02:44:25Z</dcterms:created>
  <dcterms:modified xsi:type="dcterms:W3CDTF">2020-06-25T17:45:50Z</dcterms:modified>
</cp:coreProperties>
</file>