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0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6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6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77D5-B6E9-4420-B2B6-7467F9FE8F7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8A35-4FCE-41AC-9F13-1FA8EA44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6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Human </a:t>
            </a:r>
            <a:r>
              <a:rPr lang="en-US" sz="3200" dirty="0" smtClean="0">
                <a:solidFill>
                  <a:schemeClr val="bg1"/>
                </a:solidFill>
              </a:rPr>
              <a:t>perspective…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Hope </a:t>
            </a:r>
            <a:r>
              <a:rPr lang="en-US" sz="3200" dirty="0">
                <a:solidFill>
                  <a:schemeClr val="bg1"/>
                </a:solidFill>
              </a:rPr>
              <a:t>= desire based on </a:t>
            </a:r>
            <a:r>
              <a:rPr lang="en-US" sz="3200" dirty="0" smtClean="0">
                <a:solidFill>
                  <a:srgbClr val="FFFF00"/>
                </a:solidFill>
              </a:rPr>
              <a:t>limited</a:t>
            </a:r>
            <a:r>
              <a:rPr lang="en-US" sz="3200" dirty="0" smtClean="0">
                <a:solidFill>
                  <a:schemeClr val="bg1"/>
                </a:solidFill>
              </a:rPr>
              <a:t> possibility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13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Biblical </a:t>
            </a:r>
            <a:r>
              <a:rPr lang="en-US" sz="3200" dirty="0" smtClean="0">
                <a:solidFill>
                  <a:schemeClr val="bg1"/>
                </a:solidFill>
              </a:rPr>
              <a:t>perspective…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	Hope </a:t>
            </a:r>
            <a:r>
              <a:rPr lang="en-US" sz="3200" dirty="0">
                <a:solidFill>
                  <a:schemeClr val="bg1"/>
                </a:solidFill>
              </a:rPr>
              <a:t>= desire based on </a:t>
            </a:r>
            <a:r>
              <a:rPr lang="en-US" sz="3200" dirty="0">
                <a:solidFill>
                  <a:srgbClr val="FFFF00"/>
                </a:solidFill>
              </a:rPr>
              <a:t>eternal certainty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6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32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They said to each other, “Did not our hearts burn within us while he talked to us on the road, </a:t>
            </a:r>
            <a:r>
              <a:rPr lang="en-US" sz="3200" dirty="0">
                <a:solidFill>
                  <a:srgbClr val="FFFF00"/>
                </a:solidFill>
              </a:rPr>
              <a:t>while he opened to us the Scriptures?”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</a:t>
            </a:r>
            <a:r>
              <a:rPr lang="en-US" sz="3200" dirty="0">
                <a:solidFill>
                  <a:schemeClr val="bg1"/>
                </a:solidFill>
              </a:rPr>
              <a:t>24:32 (ESV) </a:t>
            </a:r>
          </a:p>
        </p:txBody>
      </p:sp>
    </p:spTree>
    <p:extLst>
      <p:ext uri="{BB962C8B-B14F-4D97-AF65-F5344CB8AC3E}">
        <p14:creationId xmlns:p14="http://schemas.microsoft.com/office/powerpoint/2010/main" val="9497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32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They said to each other, “Did not our hearts burn within us while he talked to us on the road, while he opened to us the Scriptures</a:t>
            </a:r>
            <a:r>
              <a:rPr lang="en-US" sz="3200" dirty="0" smtClean="0">
                <a:solidFill>
                  <a:schemeClr val="bg1"/>
                </a:solidFill>
              </a:rPr>
              <a:t>?”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200" baseline="30000" dirty="0" smtClean="0">
                <a:solidFill>
                  <a:srgbClr val="FFFF00"/>
                </a:solidFill>
              </a:rPr>
              <a:t>33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And they rose that same hour and returned to Jerusalem. And they found the eleven and those who were with them gathered together, </a:t>
            </a:r>
            <a:r>
              <a:rPr lang="en-US" sz="3200" baseline="30000" dirty="0">
                <a:solidFill>
                  <a:srgbClr val="FFFF00"/>
                </a:solidFill>
              </a:rPr>
              <a:t>34</a:t>
            </a:r>
            <a:r>
              <a:rPr lang="en-US" sz="3200" dirty="0">
                <a:solidFill>
                  <a:srgbClr val="FFFF00"/>
                </a:solidFill>
              </a:rPr>
              <a:t> saying, “</a:t>
            </a:r>
            <a:r>
              <a:rPr lang="en-US" sz="3200" dirty="0">
                <a:solidFill>
                  <a:srgbClr val="00B0F0"/>
                </a:solidFill>
              </a:rPr>
              <a:t>The Lord has risen indeed</a:t>
            </a:r>
            <a:r>
              <a:rPr lang="en-US" sz="3200" dirty="0">
                <a:solidFill>
                  <a:srgbClr val="FFFF00"/>
                </a:solidFill>
              </a:rPr>
              <a:t>, and has appeared to Simon!” </a:t>
            </a:r>
            <a:r>
              <a:rPr lang="en-US" sz="3200" baseline="30000" dirty="0">
                <a:solidFill>
                  <a:srgbClr val="FFFF00"/>
                </a:solidFill>
              </a:rPr>
              <a:t>35</a:t>
            </a:r>
            <a:r>
              <a:rPr lang="en-US" sz="3200" dirty="0">
                <a:solidFill>
                  <a:srgbClr val="FFFF00"/>
                </a:solidFill>
              </a:rPr>
              <a:t> Then they told what had happened on the road, and how he was known to them in the breaking of the bread. 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24:32-33 </a:t>
            </a:r>
            <a:r>
              <a:rPr lang="en-US" sz="3200" dirty="0">
                <a:solidFill>
                  <a:schemeClr val="bg1"/>
                </a:solidFill>
              </a:rPr>
              <a:t>(ESV) </a:t>
            </a:r>
          </a:p>
        </p:txBody>
      </p:sp>
    </p:spTree>
    <p:extLst>
      <p:ext uri="{BB962C8B-B14F-4D97-AF65-F5344CB8AC3E}">
        <p14:creationId xmlns:p14="http://schemas.microsoft.com/office/powerpoint/2010/main" val="227491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cap="small" dirty="0">
                <a:solidFill>
                  <a:schemeClr val="bg1"/>
                </a:solidFill>
              </a:rPr>
              <a:t>Lord</a:t>
            </a:r>
            <a:r>
              <a:rPr lang="en-US" sz="3200" dirty="0">
                <a:solidFill>
                  <a:schemeClr val="bg1"/>
                </a:solidFill>
              </a:rPr>
              <a:t> saw that the wickedness of man was great in the earth, and that every intention of the thoughts of his heart was only evil continually.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>Genesis 6:5 (ESV)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aseline="30000" dirty="0" smtClean="0">
                <a:solidFill>
                  <a:schemeClr val="bg1"/>
                </a:solidFill>
              </a:rPr>
              <a:t>23</a:t>
            </a:r>
            <a:r>
              <a:rPr lang="en-US" sz="3200" dirty="0" smtClean="0">
                <a:solidFill>
                  <a:schemeClr val="bg1"/>
                </a:solidFill>
              </a:rPr>
              <a:t> …all </a:t>
            </a:r>
            <a:r>
              <a:rPr lang="en-US" sz="3200" dirty="0">
                <a:solidFill>
                  <a:schemeClr val="bg1"/>
                </a:solidFill>
              </a:rPr>
              <a:t>have sinned and fall short of the glory of God,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Romans </a:t>
            </a:r>
            <a:r>
              <a:rPr lang="en-US" sz="3200" dirty="0">
                <a:solidFill>
                  <a:schemeClr val="bg1"/>
                </a:solidFill>
              </a:rPr>
              <a:t>3:23 (ESV)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Blessed be the God and Father of our Lord Jesus Christ! According to his great mercy, he has caused us to be born again to a living hope </a:t>
            </a:r>
            <a:r>
              <a:rPr lang="en-US" sz="3200" dirty="0">
                <a:solidFill>
                  <a:srgbClr val="FFFF00"/>
                </a:solidFill>
              </a:rPr>
              <a:t>through the resurrection of Jesus Christ from the </a:t>
            </a:r>
            <a:r>
              <a:rPr lang="en-US" sz="3200" dirty="0" smtClean="0">
                <a:solidFill>
                  <a:srgbClr val="FFFF00"/>
                </a:solidFill>
              </a:rPr>
              <a:t>dead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</a:rPr>
              <a:t>Peter 1:3 (ESV)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Hope </a:t>
            </a:r>
            <a:r>
              <a:rPr lang="en-US" sz="3200" dirty="0">
                <a:solidFill>
                  <a:schemeClr val="bg1"/>
                </a:solidFill>
              </a:rPr>
              <a:t>in the right person and in the right plan changes us</a:t>
            </a:r>
          </a:p>
        </p:txBody>
      </p:sp>
    </p:spTree>
    <p:extLst>
      <p:ext uri="{BB962C8B-B14F-4D97-AF65-F5344CB8AC3E}">
        <p14:creationId xmlns:p14="http://schemas.microsoft.com/office/powerpoint/2010/main" val="365442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May the </a:t>
            </a:r>
            <a:r>
              <a:rPr lang="en-US" sz="3200" dirty="0">
                <a:solidFill>
                  <a:srgbClr val="FFFF00"/>
                </a:solidFill>
              </a:rPr>
              <a:t>God of hope </a:t>
            </a:r>
            <a:r>
              <a:rPr lang="en-US" sz="3200" dirty="0">
                <a:solidFill>
                  <a:schemeClr val="bg1"/>
                </a:solidFill>
              </a:rPr>
              <a:t>fill you with all joy and peace in believing, so that by the power of the Holy Spirit you may </a:t>
            </a:r>
            <a:r>
              <a:rPr lang="en-US" sz="3200" dirty="0">
                <a:solidFill>
                  <a:srgbClr val="FFFF00"/>
                </a:solidFill>
              </a:rPr>
              <a:t>abound in hope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Romans </a:t>
            </a:r>
            <a:r>
              <a:rPr lang="en-US" sz="3200" dirty="0">
                <a:solidFill>
                  <a:schemeClr val="bg1"/>
                </a:solidFill>
              </a:rPr>
              <a:t>15:13 (ESV)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6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1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7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That very day two of them were going to a village named Emmaus, about seven miles from Jerusalem,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and they were talking with each other about all these things that had happened. </a:t>
            </a:r>
            <a:r>
              <a:rPr lang="en-US" sz="3200" baseline="30000" dirty="0">
                <a:solidFill>
                  <a:schemeClr val="bg1"/>
                </a:solidFill>
              </a:rPr>
              <a:t>15</a:t>
            </a:r>
            <a:r>
              <a:rPr lang="en-US" sz="3200" dirty="0">
                <a:solidFill>
                  <a:schemeClr val="bg1"/>
                </a:solidFill>
              </a:rPr>
              <a:t> While they were talking and discussing together, Jesus himself drew near and went with them.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</a:t>
            </a:r>
            <a:r>
              <a:rPr lang="en-US" sz="3200" dirty="0">
                <a:solidFill>
                  <a:schemeClr val="bg1"/>
                </a:solidFill>
              </a:rPr>
              <a:t>24:13–15 (ESV)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17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he said to them, “What is this conversation that you are holding with each other as you walk?” And </a:t>
            </a:r>
            <a:r>
              <a:rPr lang="en-US" sz="3200" dirty="0">
                <a:solidFill>
                  <a:srgbClr val="FFFF00"/>
                </a:solidFill>
              </a:rPr>
              <a:t>they stood still, looking sad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24:17 </a:t>
            </a:r>
            <a:r>
              <a:rPr lang="en-US" sz="3200" dirty="0">
                <a:solidFill>
                  <a:schemeClr val="bg1"/>
                </a:solidFill>
              </a:rPr>
              <a:t>(ESV)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1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</a:rPr>
              <a:t>17</a:t>
            </a:r>
            <a:r>
              <a:rPr lang="en-US" sz="3200" dirty="0">
                <a:solidFill>
                  <a:schemeClr val="bg1"/>
                </a:solidFill>
              </a:rPr>
              <a:t> And he said to them, “What is this conversation that you are holding with each other as you walk?” And they stood still, looking sad. </a:t>
            </a:r>
            <a:r>
              <a:rPr lang="en-US" sz="3200" baseline="30000" dirty="0" smtClean="0">
                <a:solidFill>
                  <a:schemeClr val="bg1"/>
                </a:solidFill>
              </a:rPr>
              <a:t>18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…“Are you the only visitor to Jerusalem who does not know the things that have happened there in these days?”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24:17-18 </a:t>
            </a:r>
            <a:r>
              <a:rPr lang="en-US" sz="3200" dirty="0">
                <a:solidFill>
                  <a:schemeClr val="bg1"/>
                </a:solidFill>
              </a:rPr>
              <a:t>(ESV)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21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But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we had hoped </a:t>
            </a:r>
            <a:r>
              <a:rPr lang="en-US" sz="3200" dirty="0">
                <a:solidFill>
                  <a:schemeClr val="bg1"/>
                </a:solidFill>
              </a:rPr>
              <a:t>that he was the one to redeem Israel.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24:21 </a:t>
            </a:r>
            <a:r>
              <a:rPr lang="en-US" sz="3200" dirty="0">
                <a:solidFill>
                  <a:schemeClr val="bg1"/>
                </a:solidFill>
              </a:rPr>
              <a:t>(ESV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4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21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But we had hoped that he was the one to redeem Israel.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24:21 </a:t>
            </a:r>
            <a:r>
              <a:rPr lang="en-US" sz="3200" dirty="0">
                <a:solidFill>
                  <a:schemeClr val="bg1"/>
                </a:solidFill>
              </a:rPr>
              <a:t>(ESV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Their hope was in the right person but </a:t>
            </a: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wrong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plan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9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</a:rPr>
              <a:t>21</a:t>
            </a:r>
            <a:r>
              <a:rPr lang="en-US" sz="3200" dirty="0">
                <a:solidFill>
                  <a:schemeClr val="bg1"/>
                </a:solidFill>
              </a:rPr>
              <a:t> But we had hoped that he was the one to redeem Israel. </a:t>
            </a:r>
            <a:r>
              <a:rPr lang="en-US" sz="3200" dirty="0">
                <a:solidFill>
                  <a:srgbClr val="FFFF00"/>
                </a:solidFill>
              </a:rPr>
              <a:t>Yes, and besides all this, it is now the third day since these things happened.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24:21 </a:t>
            </a:r>
            <a:r>
              <a:rPr lang="en-US" sz="3200" dirty="0">
                <a:solidFill>
                  <a:schemeClr val="bg1"/>
                </a:solidFill>
              </a:rPr>
              <a:t>(ESV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24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Some of those who were with us went to the tomb and found it just as the women had said, but him they did not see.”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24:24 </a:t>
            </a:r>
            <a:r>
              <a:rPr lang="en-US" sz="3200" dirty="0">
                <a:solidFill>
                  <a:schemeClr val="bg1"/>
                </a:solidFill>
              </a:rPr>
              <a:t>(ESV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9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" y="5827222"/>
            <a:ext cx="1053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…this hope will not disappoint.</a:t>
            </a:r>
            <a:endParaRPr lang="en-US" sz="2400" i="1" dirty="0">
              <a:solidFill>
                <a:schemeClr val="bg1">
                  <a:alpha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789709"/>
            <a:ext cx="101165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25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he said to them, “O foolish ones, and </a:t>
            </a:r>
            <a:r>
              <a:rPr lang="en-US" sz="3200" dirty="0">
                <a:solidFill>
                  <a:srgbClr val="FFFF00"/>
                </a:solidFill>
              </a:rPr>
              <a:t>slow of heart to believe</a:t>
            </a:r>
            <a:r>
              <a:rPr lang="en-US" sz="3200" dirty="0">
                <a:solidFill>
                  <a:schemeClr val="bg1"/>
                </a:solidFill>
              </a:rPr>
              <a:t> all that the prophets have spoken! </a:t>
            </a:r>
            <a:r>
              <a:rPr lang="en-US" sz="3200" baseline="30000" dirty="0">
                <a:solidFill>
                  <a:schemeClr val="bg1"/>
                </a:solidFill>
              </a:rPr>
              <a:t>26</a:t>
            </a:r>
            <a:r>
              <a:rPr lang="en-US" sz="3200" dirty="0">
                <a:solidFill>
                  <a:schemeClr val="bg1"/>
                </a:solidFill>
              </a:rPr>
              <a:t> Was it not </a:t>
            </a:r>
            <a:r>
              <a:rPr lang="en-US" sz="3200" dirty="0" smtClean="0">
                <a:solidFill>
                  <a:schemeClr val="bg1"/>
                </a:solidFill>
              </a:rPr>
              <a:t>necessary </a:t>
            </a:r>
            <a:r>
              <a:rPr lang="en-US" sz="3200" dirty="0">
                <a:solidFill>
                  <a:schemeClr val="bg1"/>
                </a:solidFill>
              </a:rPr>
              <a:t>that the Christ should suffer these things and enter into his glory?” </a:t>
            </a:r>
            <a:r>
              <a:rPr lang="en-US" sz="3200" baseline="30000" dirty="0">
                <a:solidFill>
                  <a:schemeClr val="bg1"/>
                </a:solidFill>
              </a:rPr>
              <a:t>27</a:t>
            </a:r>
            <a:r>
              <a:rPr lang="en-US" sz="3200" dirty="0">
                <a:solidFill>
                  <a:schemeClr val="bg1"/>
                </a:solidFill>
              </a:rPr>
              <a:t> And beginning with Moses and all the Prophets, he interpreted to them in </a:t>
            </a:r>
            <a:r>
              <a:rPr lang="en-US" sz="3200" dirty="0">
                <a:solidFill>
                  <a:srgbClr val="FFFF00"/>
                </a:solidFill>
              </a:rPr>
              <a:t>all the Scriptures </a:t>
            </a:r>
            <a:r>
              <a:rPr lang="en-US" sz="3200" dirty="0">
                <a:solidFill>
                  <a:schemeClr val="bg1"/>
                </a:solidFill>
              </a:rPr>
              <a:t>the things concerning himself.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Luke 24:25-27 </a:t>
            </a:r>
            <a:r>
              <a:rPr lang="en-US" sz="3200" dirty="0">
                <a:solidFill>
                  <a:schemeClr val="bg1"/>
                </a:solidFill>
              </a:rPr>
              <a:t>(ESV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781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Scott Yoder</cp:lastModifiedBy>
  <cp:revision>17</cp:revision>
  <dcterms:created xsi:type="dcterms:W3CDTF">2020-04-01T14:07:45Z</dcterms:created>
  <dcterms:modified xsi:type="dcterms:W3CDTF">2020-04-09T21:15:06Z</dcterms:modified>
</cp:coreProperties>
</file>