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5" r:id="rId5"/>
    <p:sldId id="266" r:id="rId6"/>
    <p:sldId id="267" r:id="rId7"/>
    <p:sldId id="268" r:id="rId8"/>
    <p:sldId id="270" r:id="rId9"/>
    <p:sldId id="271" r:id="rId10"/>
    <p:sldId id="263" r:id="rId11"/>
    <p:sldId id="272" r:id="rId12"/>
    <p:sldId id="273" r:id="rId13"/>
    <p:sldId id="274" r:id="rId14"/>
    <p:sldId id="275" r:id="rId15"/>
    <p:sldId id="27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077D5-B6E9-4420-B2B6-7467F9FE8F7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37799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077D5-B6E9-4420-B2B6-7467F9FE8F7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3779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077D5-B6E9-4420-B2B6-7467F9FE8F7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181020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077D5-B6E9-4420-B2B6-7467F9FE8F7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337332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F077D5-B6E9-4420-B2B6-7467F9FE8F7A}"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337876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F077D5-B6E9-4420-B2B6-7467F9FE8F7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153991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077D5-B6E9-4420-B2B6-7467F9FE8F7A}"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112986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077D5-B6E9-4420-B2B6-7467F9FE8F7A}"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394860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077D5-B6E9-4420-B2B6-7467F9FE8F7A}"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264916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F077D5-B6E9-4420-B2B6-7467F9FE8F7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152174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F077D5-B6E9-4420-B2B6-7467F9FE8F7A}"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D8A35-4FCE-41AC-9F13-1FA8EA4495E7}" type="slidenum">
              <a:rPr lang="en-US" smtClean="0"/>
              <a:t>‹#›</a:t>
            </a:fld>
            <a:endParaRPr lang="en-US"/>
          </a:p>
        </p:txBody>
      </p:sp>
    </p:spTree>
    <p:extLst>
      <p:ext uri="{BB962C8B-B14F-4D97-AF65-F5344CB8AC3E}">
        <p14:creationId xmlns:p14="http://schemas.microsoft.com/office/powerpoint/2010/main" val="74877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077D5-B6E9-4420-B2B6-7467F9FE8F7A}" type="datetimeFigureOut">
              <a:rPr lang="en-US" smtClean="0"/>
              <a:t>4/2/2020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D8A35-4FCE-41AC-9F13-1FA8EA4495E7}" type="slidenum">
              <a:rPr lang="en-US" smtClean="0"/>
              <a:t>‹#›</a:t>
            </a:fld>
            <a:endParaRPr lang="en-US"/>
          </a:p>
        </p:txBody>
      </p:sp>
    </p:spTree>
    <p:extLst>
      <p:ext uri="{BB962C8B-B14F-4D97-AF65-F5344CB8AC3E}">
        <p14:creationId xmlns:p14="http://schemas.microsoft.com/office/powerpoint/2010/main" val="77276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018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98601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3539430"/>
          </a:xfrm>
          <a:prstGeom prst="rect">
            <a:avLst/>
          </a:prstGeom>
          <a:noFill/>
        </p:spPr>
        <p:txBody>
          <a:bodyPr wrap="square" rtlCol="0">
            <a:spAutoFit/>
          </a:bodyPr>
          <a:lstStyle/>
          <a:p>
            <a:r>
              <a:rPr lang="en-US" sz="3200" baseline="30000" dirty="0" smtClean="0">
                <a:solidFill>
                  <a:schemeClr val="bg1"/>
                </a:solidFill>
                <a:effectLst>
                  <a:outerShdw blurRad="38100" dist="38100" dir="2700000" algn="tl">
                    <a:srgbClr val="000000">
                      <a:alpha val="43137"/>
                    </a:srgbClr>
                  </a:outerShdw>
                </a:effectLst>
              </a:rPr>
              <a:t>17</a:t>
            </a:r>
            <a:r>
              <a:rPr lang="en-US" sz="3200"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that the God of our Lord Jesus Christ, the Father of glory, may give you the Spirit of wisdom and of revelation in the knowledge of him, </a:t>
            </a:r>
            <a:r>
              <a:rPr lang="en-US" sz="3200" baseline="30000" dirty="0">
                <a:solidFill>
                  <a:schemeClr val="bg1"/>
                </a:solidFill>
                <a:effectLst>
                  <a:outerShdw blurRad="38100" dist="38100" dir="2700000" algn="tl">
                    <a:srgbClr val="000000">
                      <a:alpha val="43137"/>
                    </a:srgbClr>
                  </a:outerShdw>
                </a:effectLst>
              </a:rPr>
              <a:t>18</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having the eyes of your hearts enlightened, that you may know what is the hope to which he has called you</a:t>
            </a:r>
            <a:r>
              <a:rPr lang="en-US" sz="3200" dirty="0">
                <a:solidFill>
                  <a:schemeClr val="bg1"/>
                </a:solidFill>
                <a:effectLst>
                  <a:outerShdw blurRad="38100" dist="38100" dir="2700000" algn="tl">
                    <a:srgbClr val="000000">
                      <a:alpha val="43137"/>
                    </a:srgbClr>
                  </a:outerShdw>
                </a:effectLst>
              </a:rPr>
              <a:t>, what are the riches of his glorious inheritance in the saints, </a:t>
            </a:r>
            <a:endParaRPr lang="en-US" sz="3200" dirty="0" smtClean="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Ephesians </a:t>
            </a:r>
            <a:r>
              <a:rPr lang="en-US" sz="3200" dirty="0">
                <a:solidFill>
                  <a:schemeClr val="bg1"/>
                </a:solidFill>
                <a:effectLst>
                  <a:outerShdw blurRad="38100" dist="38100" dir="2700000" algn="tl">
                    <a:srgbClr val="000000">
                      <a:alpha val="43137"/>
                    </a:srgbClr>
                  </a:outerShdw>
                </a:effectLst>
              </a:rPr>
              <a:t>1:17–18 (ESV)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08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2554545"/>
          </a:xfrm>
          <a:prstGeom prst="rect">
            <a:avLst/>
          </a:prstGeom>
          <a:noFill/>
        </p:spPr>
        <p:txBody>
          <a:bodyPr wrap="square" rtlCol="0">
            <a:spAutoFit/>
          </a:bodyPr>
          <a:lstStyle/>
          <a:p>
            <a:r>
              <a:rPr lang="en-US" sz="3200" baseline="30000" dirty="0" smtClean="0">
                <a:solidFill>
                  <a:schemeClr val="bg1"/>
                </a:solidFill>
              </a:rPr>
              <a:t>3</a:t>
            </a:r>
            <a:r>
              <a:rPr lang="en-US" sz="3200" dirty="0" smtClean="0">
                <a:solidFill>
                  <a:schemeClr val="bg1"/>
                </a:solidFill>
              </a:rPr>
              <a:t> </a:t>
            </a:r>
            <a:r>
              <a:rPr lang="en-US" sz="3200" dirty="0">
                <a:solidFill>
                  <a:schemeClr val="bg1"/>
                </a:solidFill>
              </a:rPr>
              <a:t>Blessed be the God and Father of our Lord Jesus Christ! According to his great mercy, he has caused us to be born again to </a:t>
            </a:r>
            <a:r>
              <a:rPr lang="en-US" sz="3200" dirty="0">
                <a:solidFill>
                  <a:srgbClr val="FFFF00"/>
                </a:solidFill>
              </a:rPr>
              <a:t>a living hope </a:t>
            </a:r>
            <a:r>
              <a:rPr lang="en-US" sz="3200" dirty="0">
                <a:solidFill>
                  <a:schemeClr val="bg1"/>
                </a:solidFill>
              </a:rPr>
              <a:t>through the resurrection of Jesus Christ from the </a:t>
            </a:r>
            <a:r>
              <a:rPr lang="en-US" sz="3200" dirty="0" smtClean="0">
                <a:solidFill>
                  <a:schemeClr val="bg1"/>
                </a:solidFill>
              </a:rPr>
              <a:t>dead…</a:t>
            </a:r>
            <a:endParaRPr lang="en-US" sz="3200" dirty="0">
              <a:solidFill>
                <a:schemeClr val="bg1"/>
              </a:solidFill>
            </a:endParaRPr>
          </a:p>
          <a:p>
            <a:pPr algn="r"/>
            <a:r>
              <a:rPr lang="en-US" sz="3200" dirty="0">
                <a:solidFill>
                  <a:schemeClr val="bg1"/>
                </a:solidFill>
              </a:rPr>
              <a:t>1 Peter 1:3 (ESV) </a:t>
            </a:r>
          </a:p>
        </p:txBody>
      </p:sp>
    </p:spTree>
    <p:extLst>
      <p:ext uri="{BB962C8B-B14F-4D97-AF65-F5344CB8AC3E}">
        <p14:creationId xmlns:p14="http://schemas.microsoft.com/office/powerpoint/2010/main" val="262300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5016758"/>
          </a:xfrm>
          <a:prstGeom prst="rect">
            <a:avLst/>
          </a:prstGeom>
          <a:noFill/>
        </p:spPr>
        <p:txBody>
          <a:bodyPr wrap="square" rtlCol="0">
            <a:spAutoFit/>
          </a:bodyPr>
          <a:lstStyle/>
          <a:p>
            <a:r>
              <a:rPr lang="en-US" sz="3200" baseline="30000" dirty="0" smtClean="0">
                <a:solidFill>
                  <a:schemeClr val="bg1"/>
                </a:solidFill>
              </a:rPr>
              <a:t>9</a:t>
            </a:r>
            <a:r>
              <a:rPr lang="en-US" sz="3200" dirty="0" smtClean="0">
                <a:solidFill>
                  <a:schemeClr val="bg1"/>
                </a:solidFill>
              </a:rPr>
              <a:t> </a:t>
            </a:r>
            <a:r>
              <a:rPr lang="en-US" sz="3200" dirty="0">
                <a:solidFill>
                  <a:schemeClr val="bg1"/>
                </a:solidFill>
              </a:rPr>
              <a:t>When the large crowd of the Jews learned that Jesus was there, they came, not only on account of him but also to see Lazarus, whom he had raised from the dead. </a:t>
            </a:r>
            <a:r>
              <a:rPr lang="en-US" sz="3200" baseline="30000" dirty="0">
                <a:solidFill>
                  <a:schemeClr val="bg1"/>
                </a:solidFill>
              </a:rPr>
              <a:t>10</a:t>
            </a:r>
            <a:r>
              <a:rPr lang="en-US" sz="3200" dirty="0">
                <a:solidFill>
                  <a:schemeClr val="bg1"/>
                </a:solidFill>
              </a:rPr>
              <a:t> So the chief priests made plans to put Lazarus to death as well, </a:t>
            </a:r>
            <a:r>
              <a:rPr lang="en-US" sz="3200" baseline="30000" dirty="0">
                <a:solidFill>
                  <a:schemeClr val="bg1"/>
                </a:solidFill>
              </a:rPr>
              <a:t>11</a:t>
            </a:r>
            <a:r>
              <a:rPr lang="en-US" sz="3200" dirty="0">
                <a:solidFill>
                  <a:schemeClr val="bg1"/>
                </a:solidFill>
              </a:rPr>
              <a:t> because on account of him many of the Jews were going away and believing in Jesus. </a:t>
            </a:r>
            <a:r>
              <a:rPr lang="en-US" sz="3200" baseline="30000" dirty="0">
                <a:solidFill>
                  <a:schemeClr val="bg1"/>
                </a:solidFill>
              </a:rPr>
              <a:t>12</a:t>
            </a:r>
            <a:r>
              <a:rPr lang="en-US" sz="3200" dirty="0">
                <a:solidFill>
                  <a:schemeClr val="bg1"/>
                </a:solidFill>
              </a:rPr>
              <a:t> The next day the large crowd that had come to the feast heard that Jesus was coming to Jerusalem. </a:t>
            </a:r>
            <a:r>
              <a:rPr lang="en-US" sz="3200" baseline="30000" dirty="0">
                <a:solidFill>
                  <a:schemeClr val="bg1"/>
                </a:solidFill>
              </a:rPr>
              <a:t>13</a:t>
            </a:r>
            <a:r>
              <a:rPr lang="en-US" sz="3200" dirty="0">
                <a:solidFill>
                  <a:schemeClr val="bg1"/>
                </a:solidFill>
              </a:rPr>
              <a:t> So they took branches of palm trees and went out to meet him, crying out, “Hosanna! Blessed is he who comes in the name of the Lord, even the King of Israel!” </a:t>
            </a:r>
            <a:r>
              <a:rPr lang="en-US" sz="3200" baseline="30000" dirty="0" smtClean="0">
                <a:solidFill>
                  <a:schemeClr val="bg1"/>
                </a:solidFill>
              </a:rPr>
              <a:t>14</a:t>
            </a:r>
            <a:endParaRPr lang="en-US" sz="3200" dirty="0">
              <a:solidFill>
                <a:schemeClr val="bg1"/>
              </a:solidFill>
            </a:endParaRPr>
          </a:p>
        </p:txBody>
      </p:sp>
    </p:spTree>
    <p:extLst>
      <p:ext uri="{BB962C8B-B14F-4D97-AF65-F5344CB8AC3E}">
        <p14:creationId xmlns:p14="http://schemas.microsoft.com/office/powerpoint/2010/main" val="257539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97527" y="789709"/>
            <a:ext cx="10116589" cy="5509200"/>
          </a:xfrm>
          <a:prstGeom prst="rect">
            <a:avLst/>
          </a:prstGeom>
          <a:noFill/>
        </p:spPr>
        <p:txBody>
          <a:bodyPr wrap="square" rtlCol="0">
            <a:spAutoFit/>
          </a:bodyPr>
          <a:lstStyle/>
          <a:p>
            <a:r>
              <a:rPr lang="en-US" sz="3200" dirty="0">
                <a:solidFill>
                  <a:schemeClr val="bg1"/>
                </a:solidFill>
              </a:rPr>
              <a:t>And Jesus found a young donkey and sat on it, just as it is written, </a:t>
            </a:r>
            <a:r>
              <a:rPr lang="en-US" sz="3200" baseline="30000" dirty="0">
                <a:solidFill>
                  <a:schemeClr val="bg1"/>
                </a:solidFill>
              </a:rPr>
              <a:t>15</a:t>
            </a:r>
            <a:r>
              <a:rPr lang="en-US" sz="3200" dirty="0">
                <a:solidFill>
                  <a:schemeClr val="bg1"/>
                </a:solidFill>
              </a:rPr>
              <a:t> “Fear not, daughter of Zion; behold, your king is coming, sitting on a donkey’s colt!” </a:t>
            </a:r>
            <a:r>
              <a:rPr lang="en-US" sz="3200" baseline="30000" dirty="0">
                <a:solidFill>
                  <a:schemeClr val="bg1"/>
                </a:solidFill>
              </a:rPr>
              <a:t>16</a:t>
            </a:r>
            <a:r>
              <a:rPr lang="en-US" sz="3200" dirty="0">
                <a:solidFill>
                  <a:schemeClr val="bg1"/>
                </a:solidFill>
              </a:rPr>
              <a:t> </a:t>
            </a:r>
            <a:r>
              <a:rPr lang="en-US" sz="3200" dirty="0">
                <a:solidFill>
                  <a:srgbClr val="FFFF00"/>
                </a:solidFill>
              </a:rPr>
              <a:t>His disciples did not understand these things at first</a:t>
            </a:r>
            <a:r>
              <a:rPr lang="en-US" sz="3200" dirty="0">
                <a:solidFill>
                  <a:schemeClr val="bg1"/>
                </a:solidFill>
              </a:rPr>
              <a:t>, but when Jesus was glorified, then they remembered that these things had been written about him and had been done to him. </a:t>
            </a:r>
            <a:r>
              <a:rPr lang="en-US" sz="3200" baseline="30000" dirty="0">
                <a:solidFill>
                  <a:schemeClr val="bg1"/>
                </a:solidFill>
              </a:rPr>
              <a:t>17</a:t>
            </a:r>
            <a:r>
              <a:rPr lang="en-US" sz="3200" dirty="0">
                <a:solidFill>
                  <a:schemeClr val="bg1"/>
                </a:solidFill>
              </a:rPr>
              <a:t> The crowd that had been with him when he called Lazarus out of the tomb and raised him from the dead continued to bear witness. </a:t>
            </a:r>
            <a:r>
              <a:rPr lang="en-US" sz="3200" baseline="30000" dirty="0">
                <a:solidFill>
                  <a:schemeClr val="bg1"/>
                </a:solidFill>
              </a:rPr>
              <a:t>18</a:t>
            </a:r>
            <a:r>
              <a:rPr lang="en-US" sz="3200" dirty="0">
                <a:solidFill>
                  <a:schemeClr val="bg1"/>
                </a:solidFill>
              </a:rPr>
              <a:t> </a:t>
            </a:r>
            <a:r>
              <a:rPr lang="en-US" sz="3200" dirty="0">
                <a:solidFill>
                  <a:srgbClr val="FFFF00"/>
                </a:solidFill>
              </a:rPr>
              <a:t>The reason why the crowd went to meet him was that they heard he had done this sign</a:t>
            </a:r>
            <a:r>
              <a:rPr lang="en-US" sz="3200" dirty="0">
                <a:solidFill>
                  <a:schemeClr val="bg1"/>
                </a:solidFill>
              </a:rPr>
              <a:t>. </a:t>
            </a:r>
          </a:p>
          <a:p>
            <a:pPr algn="r"/>
            <a:r>
              <a:rPr lang="en-US" sz="3200" dirty="0">
                <a:solidFill>
                  <a:schemeClr val="bg1"/>
                </a:solidFill>
              </a:rPr>
              <a:t>John 12:9–18 (ESV)</a:t>
            </a:r>
            <a:endParaRPr lang="en-US" sz="3200" dirty="0">
              <a:solidFill>
                <a:schemeClr val="bg1"/>
              </a:solidFill>
            </a:endParaRPr>
          </a:p>
        </p:txBody>
      </p:sp>
    </p:spTree>
    <p:extLst>
      <p:ext uri="{BB962C8B-B14F-4D97-AF65-F5344CB8AC3E}">
        <p14:creationId xmlns:p14="http://schemas.microsoft.com/office/powerpoint/2010/main" val="14606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97527" y="789709"/>
            <a:ext cx="10116589" cy="2554545"/>
          </a:xfrm>
          <a:prstGeom prst="rect">
            <a:avLst/>
          </a:prstGeom>
          <a:noFill/>
        </p:spPr>
        <p:txBody>
          <a:bodyPr wrap="square" rtlCol="0">
            <a:spAutoFit/>
          </a:bodyPr>
          <a:lstStyle/>
          <a:p>
            <a:r>
              <a:rPr lang="en-US" sz="3200" baseline="30000" dirty="0" smtClean="0">
                <a:solidFill>
                  <a:schemeClr val="bg1"/>
                </a:solidFill>
              </a:rPr>
              <a:t>13</a:t>
            </a:r>
            <a:r>
              <a:rPr lang="en-US" sz="3200" dirty="0" smtClean="0">
                <a:solidFill>
                  <a:schemeClr val="bg1"/>
                </a:solidFill>
              </a:rPr>
              <a:t> </a:t>
            </a:r>
            <a:r>
              <a:rPr lang="en-US" sz="3200" dirty="0">
                <a:solidFill>
                  <a:schemeClr val="bg1"/>
                </a:solidFill>
              </a:rPr>
              <a:t>Therefore, </a:t>
            </a:r>
            <a:r>
              <a:rPr lang="en-US" sz="3200" dirty="0">
                <a:solidFill>
                  <a:srgbClr val="FFFF00"/>
                </a:solidFill>
              </a:rPr>
              <a:t>preparing your minds for action</a:t>
            </a:r>
            <a:r>
              <a:rPr lang="en-US" sz="3200" dirty="0">
                <a:solidFill>
                  <a:schemeClr val="bg1"/>
                </a:solidFill>
              </a:rPr>
              <a:t>, and being sober-minded, </a:t>
            </a:r>
            <a:r>
              <a:rPr lang="en-US" sz="3200" dirty="0">
                <a:solidFill>
                  <a:srgbClr val="FFFF00"/>
                </a:solidFill>
              </a:rPr>
              <a:t>set your hope</a:t>
            </a:r>
            <a:r>
              <a:rPr lang="en-US" sz="3200" dirty="0">
                <a:solidFill>
                  <a:schemeClr val="bg1"/>
                </a:solidFill>
              </a:rPr>
              <a:t> fully on the grace that will be brought to you at the revelation of Jesus Christ. </a:t>
            </a:r>
          </a:p>
          <a:p>
            <a:pPr algn="r"/>
            <a:endParaRPr lang="en-US" sz="3200" dirty="0" smtClean="0">
              <a:solidFill>
                <a:schemeClr val="bg1"/>
              </a:solidFill>
            </a:endParaRPr>
          </a:p>
          <a:p>
            <a:pPr algn="r"/>
            <a:r>
              <a:rPr lang="en-US" sz="3200" dirty="0" smtClean="0">
                <a:solidFill>
                  <a:schemeClr val="bg1"/>
                </a:solidFill>
              </a:rPr>
              <a:t>1 </a:t>
            </a:r>
            <a:r>
              <a:rPr lang="en-US" sz="3200" dirty="0">
                <a:solidFill>
                  <a:schemeClr val="bg1"/>
                </a:solidFill>
              </a:rPr>
              <a:t>Peter 1:13 (ESV) </a:t>
            </a:r>
          </a:p>
        </p:txBody>
      </p:sp>
    </p:spTree>
    <p:extLst>
      <p:ext uri="{BB962C8B-B14F-4D97-AF65-F5344CB8AC3E}">
        <p14:creationId xmlns:p14="http://schemas.microsoft.com/office/powerpoint/2010/main" val="287978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97527" y="789709"/>
            <a:ext cx="10116589" cy="6001643"/>
          </a:xfrm>
          <a:prstGeom prst="rect">
            <a:avLst/>
          </a:prstGeom>
          <a:noFill/>
        </p:spPr>
        <p:txBody>
          <a:bodyPr wrap="square" rtlCol="0">
            <a:spAutoFit/>
          </a:bodyPr>
          <a:lstStyle/>
          <a:p>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Therefore, since we have been justified by faith, we have peace with God through our Lord Jesus Christ. </a:t>
            </a:r>
            <a:r>
              <a:rPr lang="en-US" sz="3200" baseline="30000" dirty="0">
                <a:solidFill>
                  <a:schemeClr val="bg1"/>
                </a:solidFill>
              </a:rPr>
              <a:t>2</a:t>
            </a:r>
            <a:r>
              <a:rPr lang="en-US" sz="3200" dirty="0">
                <a:solidFill>
                  <a:schemeClr val="bg1"/>
                </a:solidFill>
              </a:rPr>
              <a:t> Through him we have also obtained access by faith into this grace in which we stand, and </a:t>
            </a:r>
            <a:r>
              <a:rPr lang="en-US" sz="3200" dirty="0">
                <a:solidFill>
                  <a:srgbClr val="FFFF00"/>
                </a:solidFill>
              </a:rPr>
              <a:t>we rejoice in hope </a:t>
            </a:r>
            <a:r>
              <a:rPr lang="en-US" sz="3200" dirty="0">
                <a:solidFill>
                  <a:schemeClr val="bg1"/>
                </a:solidFill>
              </a:rPr>
              <a:t>of the glory of God. </a:t>
            </a:r>
            <a:r>
              <a:rPr lang="en-US" sz="3200" baseline="30000" dirty="0">
                <a:solidFill>
                  <a:schemeClr val="bg1"/>
                </a:solidFill>
              </a:rPr>
              <a:t>3</a:t>
            </a:r>
            <a:r>
              <a:rPr lang="en-US" sz="3200" dirty="0">
                <a:solidFill>
                  <a:schemeClr val="bg1"/>
                </a:solidFill>
              </a:rPr>
              <a:t> Not only that, but we rejoice in our sufferings, knowing that suffering produces endurance, </a:t>
            </a:r>
            <a:r>
              <a:rPr lang="en-US" sz="3200" baseline="30000" dirty="0">
                <a:solidFill>
                  <a:schemeClr val="bg1"/>
                </a:solidFill>
              </a:rPr>
              <a:t>4</a:t>
            </a:r>
            <a:r>
              <a:rPr lang="en-US" sz="3200" dirty="0">
                <a:solidFill>
                  <a:schemeClr val="bg1"/>
                </a:solidFill>
              </a:rPr>
              <a:t> and endurance produces character, and </a:t>
            </a:r>
            <a:r>
              <a:rPr lang="en-US" sz="3200" dirty="0">
                <a:solidFill>
                  <a:srgbClr val="FFFF00"/>
                </a:solidFill>
              </a:rPr>
              <a:t>character produces hope</a:t>
            </a:r>
            <a:r>
              <a:rPr lang="en-US" sz="3200" dirty="0">
                <a:solidFill>
                  <a:schemeClr val="bg1"/>
                </a:solidFill>
              </a:rPr>
              <a:t>, </a:t>
            </a:r>
            <a:r>
              <a:rPr lang="en-US" sz="3200" baseline="30000" dirty="0">
                <a:solidFill>
                  <a:schemeClr val="bg1"/>
                </a:solidFill>
              </a:rPr>
              <a:t>5</a:t>
            </a:r>
            <a:r>
              <a:rPr lang="en-US" sz="3200" dirty="0">
                <a:solidFill>
                  <a:schemeClr val="bg1"/>
                </a:solidFill>
              </a:rPr>
              <a:t> and </a:t>
            </a:r>
            <a:r>
              <a:rPr lang="en-US" sz="3200" dirty="0">
                <a:solidFill>
                  <a:srgbClr val="FFFF00"/>
                </a:solidFill>
              </a:rPr>
              <a:t>hope does not put us to shame</a:t>
            </a:r>
            <a:r>
              <a:rPr lang="en-US" sz="3200" dirty="0">
                <a:solidFill>
                  <a:schemeClr val="bg1"/>
                </a:solidFill>
              </a:rPr>
              <a:t>, because God’s love has been poured into our hearts through the Holy Spirit who has been given to us. </a:t>
            </a:r>
            <a:endParaRPr lang="en-US" sz="3200" dirty="0" smtClean="0">
              <a:solidFill>
                <a:schemeClr val="bg1"/>
              </a:solidFill>
            </a:endParaRPr>
          </a:p>
          <a:p>
            <a:pPr algn="r"/>
            <a:r>
              <a:rPr lang="en-US" sz="3200" dirty="0" smtClean="0">
                <a:solidFill>
                  <a:schemeClr val="bg1"/>
                </a:solidFill>
              </a:rPr>
              <a:t>Romans </a:t>
            </a:r>
            <a:r>
              <a:rPr lang="en-US" sz="3200" dirty="0">
                <a:solidFill>
                  <a:schemeClr val="bg1"/>
                </a:solidFill>
              </a:rPr>
              <a:t>5:1–5 (ESV) </a:t>
            </a:r>
          </a:p>
          <a:p>
            <a:endParaRPr lang="en-US" sz="3200" dirty="0">
              <a:solidFill>
                <a:schemeClr val="bg1"/>
              </a:solidFill>
            </a:endParaRPr>
          </a:p>
        </p:txBody>
      </p:sp>
    </p:spTree>
    <p:extLst>
      <p:ext uri="{BB962C8B-B14F-4D97-AF65-F5344CB8AC3E}">
        <p14:creationId xmlns:p14="http://schemas.microsoft.com/office/powerpoint/2010/main" val="366356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018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95787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2677656"/>
          </a:xfrm>
          <a:prstGeom prst="rect">
            <a:avLst/>
          </a:prstGeom>
          <a:noFill/>
        </p:spPr>
        <p:txBody>
          <a:bodyPr wrap="square" rtlCol="0">
            <a:spAutoFit/>
          </a:bodyPr>
          <a:lstStyle/>
          <a:p>
            <a:pPr algn="ctr"/>
            <a:r>
              <a:rPr lang="en-US" sz="3200" b="1" dirty="0">
                <a:solidFill>
                  <a:schemeClr val="bg1"/>
                </a:solidFill>
              </a:rPr>
              <a:t>Understanding Hope</a:t>
            </a:r>
            <a:endParaRPr lang="en-US" sz="3200" dirty="0">
              <a:solidFill>
                <a:schemeClr val="bg1"/>
              </a:solidFill>
            </a:endParaRPr>
          </a:p>
          <a:p>
            <a:r>
              <a:rPr lang="en-US" dirty="0">
                <a:solidFill>
                  <a:schemeClr val="bg1"/>
                </a:solidFill>
              </a:rPr>
              <a:t> </a:t>
            </a:r>
          </a:p>
          <a:p>
            <a:pPr marL="457200" indent="-457200">
              <a:buFont typeface="Arial" panose="020B0604020202020204" pitchFamily="34" charset="0"/>
              <a:buChar char="•"/>
            </a:pPr>
            <a:r>
              <a:rPr lang="en-US" sz="3200" dirty="0">
                <a:solidFill>
                  <a:schemeClr val="bg1"/>
                </a:solidFill>
              </a:rPr>
              <a:t>Hope </a:t>
            </a:r>
            <a:r>
              <a:rPr lang="en-US" sz="3200" dirty="0" smtClean="0">
                <a:solidFill>
                  <a:schemeClr val="bg1"/>
                </a:solidFill>
              </a:rPr>
              <a:t>= </a:t>
            </a:r>
            <a:r>
              <a:rPr lang="en-US" sz="3200" dirty="0">
                <a:solidFill>
                  <a:schemeClr val="bg1"/>
                </a:solidFill>
              </a:rPr>
              <a:t>future desire (something not yet realized or possessed)</a:t>
            </a:r>
          </a:p>
          <a:p>
            <a:r>
              <a:rPr lang="en-US" dirty="0">
                <a:solidFill>
                  <a:schemeClr val="bg1"/>
                </a:solidFill>
              </a:rPr>
              <a:t> </a:t>
            </a:r>
            <a:endParaRPr lang="en-US" dirty="0" smtClean="0">
              <a:solidFill>
                <a:schemeClr val="bg1"/>
              </a:solidFill>
            </a:endParaRPr>
          </a:p>
          <a:p>
            <a:endParaRPr lang="en-US" dirty="0">
              <a:solidFill>
                <a:schemeClr val="bg1"/>
              </a:solidFill>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37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3170099"/>
          </a:xfrm>
          <a:prstGeom prst="rect">
            <a:avLst/>
          </a:prstGeom>
          <a:noFill/>
        </p:spPr>
        <p:txBody>
          <a:bodyPr wrap="square" rtlCol="0">
            <a:spAutoFit/>
          </a:bodyPr>
          <a:lstStyle/>
          <a:p>
            <a:pPr algn="ctr"/>
            <a:r>
              <a:rPr lang="en-US" sz="3200" b="1" dirty="0">
                <a:solidFill>
                  <a:schemeClr val="bg1"/>
                </a:solidFill>
              </a:rPr>
              <a:t>Understanding Hope</a:t>
            </a:r>
            <a:endParaRPr lang="en-US" sz="3200" dirty="0">
              <a:solidFill>
                <a:schemeClr val="bg1"/>
              </a:solidFill>
            </a:endParaRPr>
          </a:p>
          <a:p>
            <a:r>
              <a:rPr lang="en-US" dirty="0">
                <a:solidFill>
                  <a:schemeClr val="bg1"/>
                </a:solidFill>
              </a:rPr>
              <a:t> </a:t>
            </a:r>
          </a:p>
          <a:p>
            <a:pPr marL="457200" indent="-457200">
              <a:buFont typeface="Arial" panose="020B0604020202020204" pitchFamily="34" charset="0"/>
              <a:buChar char="•"/>
            </a:pPr>
            <a:r>
              <a:rPr lang="en-US" sz="3200" dirty="0">
                <a:solidFill>
                  <a:schemeClr val="bg1"/>
                </a:solidFill>
              </a:rPr>
              <a:t>Hope </a:t>
            </a:r>
            <a:r>
              <a:rPr lang="en-US" sz="3200" dirty="0" smtClean="0">
                <a:solidFill>
                  <a:schemeClr val="bg1"/>
                </a:solidFill>
              </a:rPr>
              <a:t>= </a:t>
            </a:r>
            <a:r>
              <a:rPr lang="en-US" sz="3200" dirty="0">
                <a:solidFill>
                  <a:schemeClr val="bg1"/>
                </a:solidFill>
              </a:rPr>
              <a:t>future desire (something not yet realized or possessed)</a:t>
            </a:r>
          </a:p>
          <a:p>
            <a:r>
              <a:rPr lang="en-US" dirty="0">
                <a:solidFill>
                  <a:schemeClr val="bg1"/>
                </a:solidFill>
              </a:rPr>
              <a:t> </a:t>
            </a:r>
            <a:endParaRPr lang="en-US" dirty="0" smtClean="0">
              <a:solidFill>
                <a:schemeClr val="bg1"/>
              </a:solidFill>
            </a:endParaRPr>
          </a:p>
          <a:p>
            <a:endParaRPr lang="en-US" dirty="0">
              <a:solidFill>
                <a:schemeClr val="bg1"/>
              </a:solidFill>
            </a:endParaRPr>
          </a:p>
          <a:p>
            <a:pPr marL="457200" indent="-457200">
              <a:buFont typeface="Arial" panose="020B0604020202020204" pitchFamily="34" charset="0"/>
              <a:buChar char="•"/>
            </a:pPr>
            <a:r>
              <a:rPr lang="en-US" sz="3200" dirty="0" smtClean="0">
                <a:solidFill>
                  <a:schemeClr val="bg1"/>
                </a:solidFill>
              </a:rPr>
              <a:t>Hope </a:t>
            </a:r>
            <a:r>
              <a:rPr lang="en-US" sz="3200" dirty="0">
                <a:solidFill>
                  <a:schemeClr val="bg1"/>
                </a:solidFill>
              </a:rPr>
              <a:t>– everyone needs it</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890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3046988"/>
          </a:xfrm>
          <a:prstGeom prst="rect">
            <a:avLst/>
          </a:prstGeom>
          <a:noFill/>
        </p:spPr>
        <p:txBody>
          <a:bodyPr wrap="square" rtlCol="0">
            <a:spAutoFit/>
          </a:bodyPr>
          <a:lstStyle/>
          <a:p>
            <a:r>
              <a:rPr lang="en-US" sz="3200" dirty="0" smtClean="0">
                <a:solidFill>
                  <a:schemeClr val="bg1"/>
                </a:solidFill>
              </a:rPr>
              <a:t>“</a:t>
            </a:r>
            <a:r>
              <a:rPr lang="en-US" sz="3200" dirty="0">
                <a:solidFill>
                  <a:schemeClr val="bg1"/>
                </a:solidFill>
              </a:rPr>
              <a:t>If I could find a way to package and dispense hope, I would have a pill more powerful than any antidepressant on the market.  Hope, is often the only thing between man and the abyss.  As long as a patient, individual or victim has hope, </a:t>
            </a:r>
            <a:r>
              <a:rPr lang="en-US" sz="3200" dirty="0">
                <a:solidFill>
                  <a:srgbClr val="FFFF00"/>
                </a:solidFill>
              </a:rPr>
              <a:t>they can recover from anything and everything</a:t>
            </a:r>
            <a:r>
              <a:rPr lang="en-US" sz="3200" dirty="0" smtClean="0">
                <a:solidFill>
                  <a:schemeClr val="bg1"/>
                </a:solidFill>
              </a:rPr>
              <a:t>.”</a:t>
            </a:r>
            <a:endParaRPr lang="en-US" sz="3200" dirty="0">
              <a:solidFill>
                <a:schemeClr val="bg1"/>
              </a:solidFill>
            </a:endParaRPr>
          </a:p>
          <a:p>
            <a:r>
              <a:rPr lang="en-US" sz="3200" dirty="0">
                <a:solidFill>
                  <a:schemeClr val="bg1"/>
                </a:solidFill>
              </a:rPr>
              <a:t> </a:t>
            </a:r>
          </a:p>
        </p:txBody>
      </p:sp>
    </p:spTree>
    <p:extLst>
      <p:ext uri="{BB962C8B-B14F-4D97-AF65-F5344CB8AC3E}">
        <p14:creationId xmlns:p14="http://schemas.microsoft.com/office/powerpoint/2010/main" val="419606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5016758"/>
          </a:xfrm>
          <a:prstGeom prst="rect">
            <a:avLst/>
          </a:prstGeom>
          <a:noFill/>
        </p:spPr>
        <p:txBody>
          <a:bodyPr wrap="square" rtlCol="0">
            <a:spAutoFit/>
          </a:bodyPr>
          <a:lstStyle/>
          <a:p>
            <a:r>
              <a:rPr lang="en-US" sz="3200" dirty="0" smtClean="0">
                <a:solidFill>
                  <a:schemeClr val="bg1"/>
                </a:solidFill>
              </a:rPr>
              <a:t>“However</a:t>
            </a:r>
            <a:r>
              <a:rPr lang="en-US" sz="3200" dirty="0">
                <a:solidFill>
                  <a:schemeClr val="bg1"/>
                </a:solidFill>
              </a:rPr>
              <a:t>, if they lose hope, unless you can help them get it back, all is lost.  One thing I can tell you is that hope is an emotion that springs from the heart, not the brain.  Hope lays dormant until it’s amazing strength is beckoned, supplying a sheer belief that you will overcome, </a:t>
            </a:r>
            <a:r>
              <a:rPr lang="en-US" sz="3200" dirty="0">
                <a:solidFill>
                  <a:srgbClr val="FFFF00"/>
                </a:solidFill>
              </a:rPr>
              <a:t>you will persevere and you will endure anything and everything that comes your way</a:t>
            </a:r>
            <a:r>
              <a:rPr lang="en-US" sz="3200" dirty="0" smtClean="0">
                <a:solidFill>
                  <a:srgbClr val="FFFF00"/>
                </a:solidFill>
              </a:rPr>
              <a:t>.”</a:t>
            </a:r>
            <a:endParaRPr lang="en-US" sz="3200" dirty="0">
              <a:solidFill>
                <a:srgbClr val="FFFF00"/>
              </a:solidFill>
            </a:endParaRPr>
          </a:p>
          <a:p>
            <a:r>
              <a:rPr lang="en-US" sz="3200" dirty="0">
                <a:solidFill>
                  <a:schemeClr val="bg1"/>
                </a:solidFill>
              </a:rPr>
              <a:t> </a:t>
            </a:r>
          </a:p>
          <a:p>
            <a:endParaRPr lang="en-US" sz="3200" dirty="0">
              <a:effectLst>
                <a:outerShdw blurRad="38100" dist="38100" dir="2700000" algn="tl">
                  <a:srgbClr val="000000">
                    <a:alpha val="43137"/>
                  </a:srgbClr>
                </a:outerShdw>
              </a:effectLst>
            </a:endParaRPr>
          </a:p>
          <a:p>
            <a:r>
              <a:rPr lang="en-US" sz="3200" dirty="0">
                <a:solidFill>
                  <a:schemeClr val="bg1"/>
                </a:solidFill>
              </a:rPr>
              <a:t> </a:t>
            </a:r>
          </a:p>
        </p:txBody>
      </p:sp>
    </p:spTree>
    <p:extLst>
      <p:ext uri="{BB962C8B-B14F-4D97-AF65-F5344CB8AC3E}">
        <p14:creationId xmlns:p14="http://schemas.microsoft.com/office/powerpoint/2010/main" val="153634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4832092"/>
          </a:xfrm>
          <a:prstGeom prst="rect">
            <a:avLst/>
          </a:prstGeom>
          <a:noFill/>
        </p:spPr>
        <p:txBody>
          <a:bodyPr wrap="square" rtlCol="0">
            <a:spAutoFit/>
          </a:bodyPr>
          <a:lstStyle/>
          <a:p>
            <a:r>
              <a:rPr lang="en-US" sz="3200" dirty="0" smtClean="0">
                <a:solidFill>
                  <a:schemeClr val="bg1"/>
                </a:solidFill>
              </a:rPr>
              <a:t>“When </a:t>
            </a:r>
            <a:r>
              <a:rPr lang="en-US" sz="3200" dirty="0">
                <a:solidFill>
                  <a:schemeClr val="bg1"/>
                </a:solidFill>
              </a:rPr>
              <a:t>you go through times of stress and pain, yet know </a:t>
            </a:r>
            <a:r>
              <a:rPr lang="en-US" sz="3200" dirty="0">
                <a:solidFill>
                  <a:srgbClr val="FFFF00"/>
                </a:solidFill>
              </a:rPr>
              <a:t>without a doubt that this, too, shall pass</a:t>
            </a:r>
            <a:r>
              <a:rPr lang="en-US" sz="3200" dirty="0">
                <a:solidFill>
                  <a:schemeClr val="bg1"/>
                </a:solidFill>
              </a:rPr>
              <a:t>, then you have Hope. And often, that alone, is enough to make all the difference</a:t>
            </a:r>
            <a:r>
              <a:rPr lang="en-US" sz="3200" dirty="0" smtClean="0">
                <a:solidFill>
                  <a:schemeClr val="bg1"/>
                </a:solidFill>
              </a:rPr>
              <a:t>.”</a:t>
            </a:r>
          </a:p>
          <a:p>
            <a:endParaRPr lang="en-US" sz="3200" dirty="0">
              <a:solidFill>
                <a:schemeClr val="bg1"/>
              </a:solidFill>
            </a:endParaRPr>
          </a:p>
          <a:p>
            <a:r>
              <a:rPr lang="en-US" sz="2000" dirty="0">
                <a:solidFill>
                  <a:schemeClr val="bg1"/>
                </a:solidFill>
              </a:rPr>
              <a:t>“The Power of Hope” </a:t>
            </a:r>
            <a:r>
              <a:rPr lang="en-US" sz="2000" i="1" dirty="0">
                <a:solidFill>
                  <a:schemeClr val="bg1"/>
                </a:solidFill>
              </a:rPr>
              <a:t>www.psychologytoday.com</a:t>
            </a:r>
            <a:r>
              <a:rPr lang="en-US" sz="2000" dirty="0">
                <a:solidFill>
                  <a:schemeClr val="bg1"/>
                </a:solidFill>
              </a:rPr>
              <a:t>, July 13, 2013, Dale Archer M.D.</a:t>
            </a:r>
          </a:p>
          <a:p>
            <a:endParaRPr lang="en-US" sz="3200" dirty="0">
              <a:effectLst>
                <a:outerShdw blurRad="38100" dist="38100" dir="2700000" algn="tl">
                  <a:srgbClr val="000000">
                    <a:alpha val="43137"/>
                  </a:srgbClr>
                </a:outerShdw>
              </a:effectLst>
            </a:endParaRPr>
          </a:p>
          <a:p>
            <a:r>
              <a:rPr lang="en-US" sz="3200" dirty="0">
                <a:solidFill>
                  <a:schemeClr val="bg1"/>
                </a:solidFill>
              </a:rPr>
              <a:t> </a:t>
            </a:r>
          </a:p>
          <a:p>
            <a:endParaRPr lang="en-US" sz="3200" dirty="0">
              <a:effectLst>
                <a:outerShdw blurRad="38100" dist="38100" dir="2700000" algn="tl">
                  <a:srgbClr val="000000">
                    <a:alpha val="43137"/>
                  </a:srgbClr>
                </a:outerShdw>
              </a:effectLst>
            </a:endParaRPr>
          </a:p>
          <a:p>
            <a:r>
              <a:rPr lang="en-US" sz="3200" dirty="0">
                <a:solidFill>
                  <a:schemeClr val="bg1"/>
                </a:solidFill>
              </a:rPr>
              <a:t> </a:t>
            </a:r>
          </a:p>
        </p:txBody>
      </p:sp>
    </p:spTree>
    <p:extLst>
      <p:ext uri="{BB962C8B-B14F-4D97-AF65-F5344CB8AC3E}">
        <p14:creationId xmlns:p14="http://schemas.microsoft.com/office/powerpoint/2010/main" val="319970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3539430"/>
          </a:xfrm>
          <a:prstGeom prst="rect">
            <a:avLst/>
          </a:prstGeom>
          <a:noFill/>
        </p:spPr>
        <p:txBody>
          <a:bodyPr wrap="square" rtlCol="0">
            <a:spAutoFit/>
          </a:bodyPr>
          <a:lstStyle/>
          <a:p>
            <a:r>
              <a:rPr lang="en-US" sz="3200" dirty="0">
                <a:solidFill>
                  <a:schemeClr val="bg1"/>
                </a:solidFill>
              </a:rPr>
              <a:t>Human </a:t>
            </a:r>
            <a:r>
              <a:rPr lang="en-US" sz="3200" dirty="0" smtClean="0">
                <a:solidFill>
                  <a:schemeClr val="bg1"/>
                </a:solidFill>
              </a:rPr>
              <a:t>perspective…</a:t>
            </a:r>
          </a:p>
          <a:p>
            <a:r>
              <a:rPr lang="en-US" sz="3200" dirty="0">
                <a:solidFill>
                  <a:schemeClr val="bg1"/>
                </a:solidFill>
              </a:rPr>
              <a:t>	</a:t>
            </a:r>
            <a:endParaRPr lang="en-US" sz="3200" dirty="0" smtClean="0">
              <a:solidFill>
                <a:schemeClr val="bg1"/>
              </a:solidFill>
            </a:endParaRPr>
          </a:p>
          <a:p>
            <a:r>
              <a:rPr lang="en-US" sz="3200" dirty="0">
                <a:solidFill>
                  <a:schemeClr val="bg1"/>
                </a:solidFill>
              </a:rPr>
              <a:t>	</a:t>
            </a:r>
            <a:r>
              <a:rPr lang="en-US" sz="3200" dirty="0" smtClean="0">
                <a:solidFill>
                  <a:schemeClr val="bg1"/>
                </a:solidFill>
              </a:rPr>
              <a:t>Hope </a:t>
            </a:r>
            <a:r>
              <a:rPr lang="en-US" sz="3200" dirty="0">
                <a:solidFill>
                  <a:schemeClr val="bg1"/>
                </a:solidFill>
              </a:rPr>
              <a:t>= </a:t>
            </a:r>
            <a:r>
              <a:rPr lang="en-US" sz="3200" dirty="0">
                <a:solidFill>
                  <a:srgbClr val="FFFF00"/>
                </a:solidFill>
              </a:rPr>
              <a:t>desire based on possibility</a:t>
            </a:r>
          </a:p>
          <a:p>
            <a:endParaRPr lang="en-US" sz="3200" dirty="0">
              <a:effectLst>
                <a:outerShdw blurRad="38100" dist="38100" dir="2700000" algn="tl">
                  <a:srgbClr val="000000">
                    <a:alpha val="43137"/>
                  </a:srgbClr>
                </a:outerShdw>
              </a:effectLst>
            </a:endParaRPr>
          </a:p>
          <a:p>
            <a:r>
              <a:rPr lang="en-US" sz="3200" dirty="0">
                <a:solidFill>
                  <a:schemeClr val="bg1"/>
                </a:solidFill>
              </a:rPr>
              <a:t> </a:t>
            </a:r>
          </a:p>
          <a:p>
            <a:endParaRPr lang="en-US" sz="3200" dirty="0">
              <a:effectLst>
                <a:outerShdw blurRad="38100" dist="38100" dir="2700000" algn="tl">
                  <a:srgbClr val="000000">
                    <a:alpha val="43137"/>
                  </a:srgbClr>
                </a:outerShdw>
              </a:effectLst>
            </a:endParaRPr>
          </a:p>
          <a:p>
            <a:r>
              <a:rPr lang="en-US" sz="3200" dirty="0">
                <a:solidFill>
                  <a:schemeClr val="bg1"/>
                </a:solidFill>
              </a:rPr>
              <a:t> </a:t>
            </a:r>
          </a:p>
        </p:txBody>
      </p:sp>
    </p:spTree>
    <p:extLst>
      <p:ext uri="{BB962C8B-B14F-4D97-AF65-F5344CB8AC3E}">
        <p14:creationId xmlns:p14="http://schemas.microsoft.com/office/powerpoint/2010/main" val="353673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3539430"/>
          </a:xfrm>
          <a:prstGeom prst="rect">
            <a:avLst/>
          </a:prstGeom>
          <a:noFill/>
        </p:spPr>
        <p:txBody>
          <a:bodyPr wrap="square" rtlCol="0">
            <a:spAutoFit/>
          </a:bodyPr>
          <a:lstStyle/>
          <a:p>
            <a:r>
              <a:rPr lang="en-US" sz="3200" dirty="0">
                <a:solidFill>
                  <a:schemeClr val="bg1"/>
                </a:solidFill>
              </a:rPr>
              <a:t>Human </a:t>
            </a:r>
            <a:r>
              <a:rPr lang="en-US" sz="3200" dirty="0" smtClean="0">
                <a:solidFill>
                  <a:schemeClr val="bg1"/>
                </a:solidFill>
              </a:rPr>
              <a:t>perspective…</a:t>
            </a:r>
          </a:p>
          <a:p>
            <a:r>
              <a:rPr lang="en-US" sz="3200" dirty="0">
                <a:solidFill>
                  <a:schemeClr val="bg1"/>
                </a:solidFill>
              </a:rPr>
              <a:t>	</a:t>
            </a:r>
            <a:endParaRPr lang="en-US" sz="3200" dirty="0" smtClean="0">
              <a:solidFill>
                <a:schemeClr val="bg1"/>
              </a:solidFill>
            </a:endParaRPr>
          </a:p>
          <a:p>
            <a:r>
              <a:rPr lang="en-US" sz="3200" dirty="0">
                <a:solidFill>
                  <a:schemeClr val="bg1"/>
                </a:solidFill>
              </a:rPr>
              <a:t>	</a:t>
            </a:r>
            <a:r>
              <a:rPr lang="en-US" sz="3200" dirty="0" smtClean="0">
                <a:solidFill>
                  <a:schemeClr val="bg1"/>
                </a:solidFill>
              </a:rPr>
              <a:t>Hope </a:t>
            </a:r>
            <a:r>
              <a:rPr lang="en-US" sz="3200" dirty="0">
                <a:solidFill>
                  <a:schemeClr val="bg1"/>
                </a:solidFill>
              </a:rPr>
              <a:t>= desire based on </a:t>
            </a:r>
            <a:r>
              <a:rPr lang="en-US" sz="3200" dirty="0" smtClean="0">
                <a:solidFill>
                  <a:srgbClr val="FFFF00"/>
                </a:solidFill>
              </a:rPr>
              <a:t>limited</a:t>
            </a:r>
            <a:r>
              <a:rPr lang="en-US" sz="3200" dirty="0" smtClean="0">
                <a:solidFill>
                  <a:schemeClr val="bg1"/>
                </a:solidFill>
              </a:rPr>
              <a:t> possibility</a:t>
            </a:r>
            <a:endParaRPr lang="en-US" sz="3200" dirty="0">
              <a:solidFill>
                <a:schemeClr val="bg1"/>
              </a:solidFill>
            </a:endParaRPr>
          </a:p>
          <a:p>
            <a:endParaRPr lang="en-US" sz="3200" dirty="0">
              <a:effectLst>
                <a:outerShdw blurRad="38100" dist="38100" dir="2700000" algn="tl">
                  <a:srgbClr val="000000">
                    <a:alpha val="43137"/>
                  </a:srgbClr>
                </a:outerShdw>
              </a:effectLst>
            </a:endParaRPr>
          </a:p>
          <a:p>
            <a:r>
              <a:rPr lang="en-US" sz="3200" dirty="0">
                <a:solidFill>
                  <a:schemeClr val="bg1"/>
                </a:solidFill>
              </a:rPr>
              <a:t> </a:t>
            </a:r>
          </a:p>
          <a:p>
            <a:endParaRPr lang="en-US" sz="3200" dirty="0">
              <a:effectLst>
                <a:outerShdw blurRad="38100" dist="38100" dir="2700000" algn="tl">
                  <a:srgbClr val="000000">
                    <a:alpha val="43137"/>
                  </a:srgbClr>
                </a:outerShdw>
              </a:effectLst>
            </a:endParaRPr>
          </a:p>
          <a:p>
            <a:r>
              <a:rPr lang="en-US" sz="3200" dirty="0">
                <a:solidFill>
                  <a:schemeClr val="bg1"/>
                </a:solidFill>
              </a:rPr>
              <a:t> </a:t>
            </a:r>
          </a:p>
        </p:txBody>
      </p:sp>
    </p:spTree>
    <p:extLst>
      <p:ext uri="{BB962C8B-B14F-4D97-AF65-F5344CB8AC3E}">
        <p14:creationId xmlns:p14="http://schemas.microsoft.com/office/powerpoint/2010/main" val="226136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939338" y="5827222"/>
            <a:ext cx="10532226" cy="461665"/>
          </a:xfrm>
          <a:prstGeom prst="rect">
            <a:avLst/>
          </a:prstGeom>
          <a:noFill/>
        </p:spPr>
        <p:txBody>
          <a:bodyPr wrap="square" rtlCol="0">
            <a:spAutoFit/>
          </a:bodyPr>
          <a:lstStyle/>
          <a:p>
            <a:pPr algn="ctr"/>
            <a:r>
              <a:rPr lang="en-US" sz="2400" i="1" dirty="0" smtClean="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rPr>
              <a:t>…this hope will not disappoint.</a:t>
            </a:r>
            <a:endParaRPr lang="en-US" sz="2400" i="1" dirty="0">
              <a:solidFill>
                <a:schemeClr val="bg1">
                  <a:alpha val="60000"/>
                </a:schemeClr>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p:cNvSpPr txBox="1"/>
          <p:nvPr/>
        </p:nvSpPr>
        <p:spPr>
          <a:xfrm>
            <a:off x="997527" y="789709"/>
            <a:ext cx="10116589" cy="2062103"/>
          </a:xfrm>
          <a:prstGeom prst="rect">
            <a:avLst/>
          </a:prstGeom>
          <a:noFill/>
        </p:spPr>
        <p:txBody>
          <a:bodyPr wrap="square" rtlCol="0">
            <a:spAutoFit/>
          </a:bodyPr>
          <a:lstStyle/>
          <a:p>
            <a:r>
              <a:rPr lang="en-US" sz="3200" dirty="0" smtClean="0">
                <a:solidFill>
                  <a:schemeClr val="bg1"/>
                </a:solidFill>
              </a:rPr>
              <a:t> Biblical perspective…</a:t>
            </a:r>
          </a:p>
          <a:p>
            <a:r>
              <a:rPr lang="en-US" sz="3200" dirty="0">
                <a:solidFill>
                  <a:schemeClr val="bg1"/>
                </a:solidFill>
              </a:rPr>
              <a:t>	</a:t>
            </a:r>
            <a:endParaRPr lang="en-US" sz="3200" dirty="0" smtClean="0">
              <a:solidFill>
                <a:schemeClr val="bg1"/>
              </a:solidFill>
            </a:endParaRPr>
          </a:p>
          <a:p>
            <a:r>
              <a:rPr lang="en-US" sz="3200" dirty="0" smtClean="0">
                <a:solidFill>
                  <a:schemeClr val="bg1"/>
                </a:solidFill>
              </a:rPr>
              <a:t>	Hope </a:t>
            </a:r>
            <a:r>
              <a:rPr lang="en-US" sz="3200" dirty="0">
                <a:solidFill>
                  <a:schemeClr val="bg1"/>
                </a:solidFill>
              </a:rPr>
              <a:t>= </a:t>
            </a:r>
            <a:r>
              <a:rPr lang="en-US" sz="3200" dirty="0">
                <a:solidFill>
                  <a:srgbClr val="FFFF00"/>
                </a:solidFill>
              </a:rPr>
              <a:t>desire based on eternal certainty</a:t>
            </a:r>
            <a:endParaRPr lang="en-US" sz="3200" dirty="0">
              <a:solidFill>
                <a:srgbClr val="FFFF00"/>
              </a:solidFill>
              <a:effectLst>
                <a:outerShdw blurRad="38100" dist="38100" dir="2700000" algn="tl">
                  <a:srgbClr val="000000">
                    <a:alpha val="43137"/>
                  </a:srgbClr>
                </a:outerShdw>
              </a:effectLst>
            </a:endParaRPr>
          </a:p>
          <a:p>
            <a:r>
              <a:rPr lang="en-US" sz="3200" dirty="0">
                <a:solidFill>
                  <a:schemeClr val="bg1"/>
                </a:solidFill>
              </a:rPr>
              <a:t> </a:t>
            </a:r>
          </a:p>
        </p:txBody>
      </p:sp>
    </p:spTree>
    <p:extLst>
      <p:ext uri="{BB962C8B-B14F-4D97-AF65-F5344CB8AC3E}">
        <p14:creationId xmlns:p14="http://schemas.microsoft.com/office/powerpoint/2010/main" val="54427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901</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Bradley Hand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13</cp:revision>
  <dcterms:created xsi:type="dcterms:W3CDTF">2020-04-01T14:07:45Z</dcterms:created>
  <dcterms:modified xsi:type="dcterms:W3CDTF">2020-04-02T20:29:30Z</dcterms:modified>
</cp:coreProperties>
</file>