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CE2222"/>
    <a:srgbClr val="CC2020"/>
    <a:srgbClr val="484848"/>
    <a:srgbClr val="CA222B"/>
    <a:srgbClr val="646464"/>
    <a:srgbClr val="CB25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6" autoAdjust="0"/>
    <p:restoredTop sz="94660"/>
  </p:normalViewPr>
  <p:slideViewPr>
    <p:cSldViewPr snapToGrid="0">
      <p:cViewPr varScale="1">
        <p:scale>
          <a:sx n="112" d="100"/>
          <a:sy n="112" d="100"/>
        </p:scale>
        <p:origin x="54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24303CF-B9F4-4194-AC39-6E726815F4FB}"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1E5A18-0E34-4106-8404-1FDC500471D5}" type="slidenum">
              <a:rPr lang="en-US" smtClean="0"/>
              <a:t>‹#›</a:t>
            </a:fld>
            <a:endParaRPr lang="en-US"/>
          </a:p>
        </p:txBody>
      </p:sp>
    </p:spTree>
    <p:extLst>
      <p:ext uri="{BB962C8B-B14F-4D97-AF65-F5344CB8AC3E}">
        <p14:creationId xmlns:p14="http://schemas.microsoft.com/office/powerpoint/2010/main" val="4024102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4303CF-B9F4-4194-AC39-6E726815F4FB}"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1E5A18-0E34-4106-8404-1FDC500471D5}" type="slidenum">
              <a:rPr lang="en-US" smtClean="0"/>
              <a:t>‹#›</a:t>
            </a:fld>
            <a:endParaRPr lang="en-US"/>
          </a:p>
        </p:txBody>
      </p:sp>
    </p:spTree>
    <p:extLst>
      <p:ext uri="{BB962C8B-B14F-4D97-AF65-F5344CB8AC3E}">
        <p14:creationId xmlns:p14="http://schemas.microsoft.com/office/powerpoint/2010/main" val="8885207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4303CF-B9F4-4194-AC39-6E726815F4FB}"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1E5A18-0E34-4106-8404-1FDC500471D5}" type="slidenum">
              <a:rPr lang="en-US" smtClean="0"/>
              <a:t>‹#›</a:t>
            </a:fld>
            <a:endParaRPr lang="en-US"/>
          </a:p>
        </p:txBody>
      </p:sp>
    </p:spTree>
    <p:extLst>
      <p:ext uri="{BB962C8B-B14F-4D97-AF65-F5344CB8AC3E}">
        <p14:creationId xmlns:p14="http://schemas.microsoft.com/office/powerpoint/2010/main" val="1610182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4303CF-B9F4-4194-AC39-6E726815F4FB}"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1E5A18-0E34-4106-8404-1FDC500471D5}" type="slidenum">
              <a:rPr lang="en-US" smtClean="0"/>
              <a:t>‹#›</a:t>
            </a:fld>
            <a:endParaRPr lang="en-US"/>
          </a:p>
        </p:txBody>
      </p:sp>
    </p:spTree>
    <p:extLst>
      <p:ext uri="{BB962C8B-B14F-4D97-AF65-F5344CB8AC3E}">
        <p14:creationId xmlns:p14="http://schemas.microsoft.com/office/powerpoint/2010/main" val="713952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24303CF-B9F4-4194-AC39-6E726815F4FB}" type="datetimeFigureOut">
              <a:rPr lang="en-US" smtClean="0"/>
              <a:t>4/23/2020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1E5A18-0E34-4106-8404-1FDC500471D5}" type="slidenum">
              <a:rPr lang="en-US" smtClean="0"/>
              <a:t>‹#›</a:t>
            </a:fld>
            <a:endParaRPr lang="en-US"/>
          </a:p>
        </p:txBody>
      </p:sp>
    </p:spTree>
    <p:extLst>
      <p:ext uri="{BB962C8B-B14F-4D97-AF65-F5344CB8AC3E}">
        <p14:creationId xmlns:p14="http://schemas.microsoft.com/office/powerpoint/2010/main" val="9190749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24303CF-B9F4-4194-AC39-6E726815F4FB}" type="datetimeFigureOut">
              <a:rPr lang="en-US" smtClean="0"/>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1E5A18-0E34-4106-8404-1FDC500471D5}" type="slidenum">
              <a:rPr lang="en-US" smtClean="0"/>
              <a:t>‹#›</a:t>
            </a:fld>
            <a:endParaRPr lang="en-US"/>
          </a:p>
        </p:txBody>
      </p:sp>
    </p:spTree>
    <p:extLst>
      <p:ext uri="{BB962C8B-B14F-4D97-AF65-F5344CB8AC3E}">
        <p14:creationId xmlns:p14="http://schemas.microsoft.com/office/powerpoint/2010/main" val="1405911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24303CF-B9F4-4194-AC39-6E726815F4FB}" type="datetimeFigureOut">
              <a:rPr lang="en-US" smtClean="0"/>
              <a:t>4/23/2020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1E5A18-0E34-4106-8404-1FDC500471D5}" type="slidenum">
              <a:rPr lang="en-US" smtClean="0"/>
              <a:t>‹#›</a:t>
            </a:fld>
            <a:endParaRPr lang="en-US"/>
          </a:p>
        </p:txBody>
      </p:sp>
    </p:spTree>
    <p:extLst>
      <p:ext uri="{BB962C8B-B14F-4D97-AF65-F5344CB8AC3E}">
        <p14:creationId xmlns:p14="http://schemas.microsoft.com/office/powerpoint/2010/main" val="3636289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24303CF-B9F4-4194-AC39-6E726815F4FB}" type="datetimeFigureOut">
              <a:rPr lang="en-US" smtClean="0"/>
              <a:t>4/23/2020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1E5A18-0E34-4106-8404-1FDC500471D5}" type="slidenum">
              <a:rPr lang="en-US" smtClean="0"/>
              <a:t>‹#›</a:t>
            </a:fld>
            <a:endParaRPr lang="en-US"/>
          </a:p>
        </p:txBody>
      </p:sp>
    </p:spTree>
    <p:extLst>
      <p:ext uri="{BB962C8B-B14F-4D97-AF65-F5344CB8AC3E}">
        <p14:creationId xmlns:p14="http://schemas.microsoft.com/office/powerpoint/2010/main" val="2418276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4303CF-B9F4-4194-AC39-6E726815F4FB}" type="datetimeFigureOut">
              <a:rPr lang="en-US" smtClean="0"/>
              <a:t>4/23/2020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1E5A18-0E34-4106-8404-1FDC500471D5}" type="slidenum">
              <a:rPr lang="en-US" smtClean="0"/>
              <a:t>‹#›</a:t>
            </a:fld>
            <a:endParaRPr lang="en-US"/>
          </a:p>
        </p:txBody>
      </p:sp>
    </p:spTree>
    <p:extLst>
      <p:ext uri="{BB962C8B-B14F-4D97-AF65-F5344CB8AC3E}">
        <p14:creationId xmlns:p14="http://schemas.microsoft.com/office/powerpoint/2010/main" val="2649651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24303CF-B9F4-4194-AC39-6E726815F4FB}" type="datetimeFigureOut">
              <a:rPr lang="en-US" smtClean="0"/>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1E5A18-0E34-4106-8404-1FDC500471D5}" type="slidenum">
              <a:rPr lang="en-US" smtClean="0"/>
              <a:t>‹#›</a:t>
            </a:fld>
            <a:endParaRPr lang="en-US"/>
          </a:p>
        </p:txBody>
      </p:sp>
    </p:spTree>
    <p:extLst>
      <p:ext uri="{BB962C8B-B14F-4D97-AF65-F5344CB8AC3E}">
        <p14:creationId xmlns:p14="http://schemas.microsoft.com/office/powerpoint/2010/main" val="658910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24303CF-B9F4-4194-AC39-6E726815F4FB}" type="datetimeFigureOut">
              <a:rPr lang="en-US" smtClean="0"/>
              <a:t>4/23/2020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1E5A18-0E34-4106-8404-1FDC500471D5}" type="slidenum">
              <a:rPr lang="en-US" smtClean="0"/>
              <a:t>‹#›</a:t>
            </a:fld>
            <a:endParaRPr lang="en-US"/>
          </a:p>
        </p:txBody>
      </p:sp>
    </p:spTree>
    <p:extLst>
      <p:ext uri="{BB962C8B-B14F-4D97-AF65-F5344CB8AC3E}">
        <p14:creationId xmlns:p14="http://schemas.microsoft.com/office/powerpoint/2010/main" val="3975486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4303CF-B9F4-4194-AC39-6E726815F4FB}" type="datetimeFigureOut">
              <a:rPr lang="en-US" smtClean="0"/>
              <a:t>4/23/2020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1E5A18-0E34-4106-8404-1FDC500471D5}" type="slidenum">
              <a:rPr lang="en-US" smtClean="0"/>
              <a:t>‹#›</a:t>
            </a:fld>
            <a:endParaRPr lang="en-US"/>
          </a:p>
        </p:txBody>
      </p:sp>
    </p:spTree>
    <p:extLst>
      <p:ext uri="{BB962C8B-B14F-4D97-AF65-F5344CB8AC3E}">
        <p14:creationId xmlns:p14="http://schemas.microsoft.com/office/powerpoint/2010/main" val="24508753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p:cNvSpPr txBox="1"/>
          <p:nvPr/>
        </p:nvSpPr>
        <p:spPr>
          <a:xfrm>
            <a:off x="1831648" y="6375164"/>
            <a:ext cx="8528703" cy="369332"/>
          </a:xfrm>
          <a:prstGeom prst="rect">
            <a:avLst/>
          </a:prstGeom>
          <a:noFill/>
        </p:spPr>
        <p:txBody>
          <a:bodyPr wrap="square" rtlCol="0">
            <a:spAutoFit/>
          </a:bodyPr>
          <a:lstStyle/>
          <a:p>
            <a:pPr algn="ctr"/>
            <a:r>
              <a:rPr lang="en-US" dirty="0" smtClean="0">
                <a:solidFill>
                  <a:srgbClr val="CB2526">
                    <a:alpha val="70000"/>
                  </a:srgbClr>
                </a:solidFill>
                <a:latin typeface="Bahnschrift SemiLight" panose="020B0502040204020203" pitchFamily="34" charset="0"/>
              </a:rPr>
              <a:t>a journey through 1 Thessalonians</a:t>
            </a:r>
            <a:endParaRPr lang="en-US" dirty="0">
              <a:solidFill>
                <a:srgbClr val="CB2526">
                  <a:alpha val="70000"/>
                </a:srgbClr>
              </a:solidFill>
              <a:latin typeface="Bahnschrift SemiLight" panose="020B0502040204020203" pitchFamily="34" charset="0"/>
            </a:endParaRPr>
          </a:p>
        </p:txBody>
      </p:sp>
    </p:spTree>
    <p:extLst>
      <p:ext uri="{BB962C8B-B14F-4D97-AF65-F5344CB8AC3E}">
        <p14:creationId xmlns:p14="http://schemas.microsoft.com/office/powerpoint/2010/main" val="18787493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484848"/>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05053" y="5684093"/>
            <a:ext cx="2086947" cy="1173907"/>
          </a:xfrm>
          <a:prstGeom prst="rect">
            <a:avLst/>
          </a:prstGeom>
        </p:spPr>
      </p:pic>
      <p:sp>
        <p:nvSpPr>
          <p:cNvPr id="3" name="TextBox 2"/>
          <p:cNvSpPr txBox="1"/>
          <p:nvPr/>
        </p:nvSpPr>
        <p:spPr>
          <a:xfrm>
            <a:off x="415636" y="360218"/>
            <a:ext cx="11471564" cy="1754326"/>
          </a:xfrm>
          <a:prstGeom prst="rect">
            <a:avLst/>
          </a:prstGeom>
          <a:noFill/>
        </p:spPr>
        <p:txBody>
          <a:bodyPr wrap="square" rtlCol="0">
            <a:spAutoFit/>
          </a:bodyPr>
          <a:lstStyle/>
          <a:p>
            <a:pPr algn="ctr"/>
            <a:r>
              <a:rPr lang="en-US" sz="3600" dirty="0" smtClean="0">
                <a:solidFill>
                  <a:schemeClr val="bg1"/>
                </a:solidFill>
              </a:rPr>
              <a:t>What do you do while you wait?</a:t>
            </a:r>
          </a:p>
          <a:p>
            <a:endParaRPr lang="en-US" sz="3600" dirty="0" smtClean="0"/>
          </a:p>
          <a:p>
            <a:r>
              <a:rPr lang="en-US" sz="3600" dirty="0" smtClean="0">
                <a:solidFill>
                  <a:srgbClr val="FFFF00"/>
                </a:solidFill>
              </a:rPr>
              <a:t>Live to please God, not people</a:t>
            </a:r>
            <a:endParaRPr lang="en-US" sz="3600" dirty="0">
              <a:solidFill>
                <a:srgbClr val="FFFF00"/>
              </a:solidFill>
            </a:endParaRPr>
          </a:p>
        </p:txBody>
      </p:sp>
    </p:spTree>
    <p:extLst>
      <p:ext uri="{BB962C8B-B14F-4D97-AF65-F5344CB8AC3E}">
        <p14:creationId xmlns:p14="http://schemas.microsoft.com/office/powerpoint/2010/main" val="30150402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484848"/>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05053" y="5684093"/>
            <a:ext cx="2086947" cy="1173907"/>
          </a:xfrm>
          <a:prstGeom prst="rect">
            <a:avLst/>
          </a:prstGeom>
        </p:spPr>
      </p:pic>
      <p:sp>
        <p:nvSpPr>
          <p:cNvPr id="3" name="TextBox 2"/>
          <p:cNvSpPr txBox="1"/>
          <p:nvPr/>
        </p:nvSpPr>
        <p:spPr>
          <a:xfrm>
            <a:off x="415636" y="360218"/>
            <a:ext cx="11471564" cy="5324535"/>
          </a:xfrm>
          <a:prstGeom prst="rect">
            <a:avLst/>
          </a:prstGeom>
          <a:noFill/>
        </p:spPr>
        <p:txBody>
          <a:bodyPr wrap="square" rtlCol="0">
            <a:spAutoFit/>
          </a:bodyPr>
          <a:lstStyle/>
          <a:p>
            <a:r>
              <a:rPr lang="en-US" sz="3400" baseline="30000" dirty="0" smtClean="0">
                <a:solidFill>
                  <a:schemeClr val="bg1"/>
                </a:solidFill>
              </a:rPr>
              <a:t>5</a:t>
            </a:r>
            <a:r>
              <a:rPr lang="en-US" sz="3400" dirty="0" smtClean="0">
                <a:solidFill>
                  <a:schemeClr val="bg1"/>
                </a:solidFill>
              </a:rPr>
              <a:t> </a:t>
            </a:r>
            <a:r>
              <a:rPr lang="en-US" sz="3400" dirty="0">
                <a:solidFill>
                  <a:schemeClr val="bg1"/>
                </a:solidFill>
              </a:rPr>
              <a:t>For we never came with words of flattery, as you know, nor with a pretext for greed—God is witness. </a:t>
            </a:r>
            <a:r>
              <a:rPr lang="en-US" sz="3400" baseline="30000" dirty="0">
                <a:solidFill>
                  <a:schemeClr val="bg1"/>
                </a:solidFill>
              </a:rPr>
              <a:t>6</a:t>
            </a:r>
            <a:r>
              <a:rPr lang="en-US" sz="3400" dirty="0">
                <a:solidFill>
                  <a:schemeClr val="bg1"/>
                </a:solidFill>
              </a:rPr>
              <a:t> Nor did we seek glory from people, whether from you or from others, though we could have made demands as apostles of Christ. </a:t>
            </a:r>
            <a:r>
              <a:rPr lang="en-US" sz="3400" baseline="30000" dirty="0">
                <a:solidFill>
                  <a:schemeClr val="bg1"/>
                </a:solidFill>
              </a:rPr>
              <a:t>7</a:t>
            </a:r>
            <a:r>
              <a:rPr lang="en-US" sz="3400" dirty="0">
                <a:solidFill>
                  <a:schemeClr val="bg1"/>
                </a:solidFill>
              </a:rPr>
              <a:t> But we were gentle among you, like a nursing mother taking care of her own children.  </a:t>
            </a:r>
            <a:r>
              <a:rPr lang="en-US" sz="3400" baseline="30000" dirty="0">
                <a:solidFill>
                  <a:schemeClr val="bg1"/>
                </a:solidFill>
              </a:rPr>
              <a:t>8</a:t>
            </a:r>
            <a:r>
              <a:rPr lang="en-US" sz="3400" dirty="0">
                <a:solidFill>
                  <a:schemeClr val="bg1"/>
                </a:solidFill>
              </a:rPr>
              <a:t> So, being affectionately desirous of you, we were ready to share with you not only the gospel of God but also our own selves, because you had become very dear to us.</a:t>
            </a:r>
          </a:p>
          <a:p>
            <a:pPr algn="r"/>
            <a:endParaRPr lang="en-US" sz="3400" dirty="0" smtClean="0">
              <a:solidFill>
                <a:schemeClr val="bg1"/>
              </a:solidFill>
            </a:endParaRPr>
          </a:p>
          <a:p>
            <a:pPr algn="r"/>
            <a:r>
              <a:rPr lang="en-US" sz="3400" dirty="0" smtClean="0">
                <a:solidFill>
                  <a:schemeClr val="bg1"/>
                </a:solidFill>
              </a:rPr>
              <a:t>1 </a:t>
            </a:r>
            <a:r>
              <a:rPr lang="en-US" sz="3400" dirty="0">
                <a:solidFill>
                  <a:schemeClr val="bg1"/>
                </a:solidFill>
              </a:rPr>
              <a:t>Thessalonians </a:t>
            </a:r>
            <a:r>
              <a:rPr lang="en-US" sz="3400" dirty="0" smtClean="0">
                <a:solidFill>
                  <a:schemeClr val="bg1"/>
                </a:solidFill>
              </a:rPr>
              <a:t>2:5-8 </a:t>
            </a:r>
            <a:r>
              <a:rPr lang="en-US" sz="3400" dirty="0">
                <a:solidFill>
                  <a:schemeClr val="bg1"/>
                </a:solidFill>
              </a:rPr>
              <a:t>(ESV) </a:t>
            </a:r>
          </a:p>
        </p:txBody>
      </p:sp>
    </p:spTree>
    <p:extLst>
      <p:ext uri="{BB962C8B-B14F-4D97-AF65-F5344CB8AC3E}">
        <p14:creationId xmlns:p14="http://schemas.microsoft.com/office/powerpoint/2010/main" val="23849851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484848"/>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05053" y="5684093"/>
            <a:ext cx="2086947" cy="1173907"/>
          </a:xfrm>
          <a:prstGeom prst="rect">
            <a:avLst/>
          </a:prstGeom>
        </p:spPr>
      </p:pic>
      <p:sp>
        <p:nvSpPr>
          <p:cNvPr id="3" name="TextBox 2"/>
          <p:cNvSpPr txBox="1"/>
          <p:nvPr/>
        </p:nvSpPr>
        <p:spPr>
          <a:xfrm>
            <a:off x="415636" y="360218"/>
            <a:ext cx="11471564" cy="3416320"/>
          </a:xfrm>
          <a:prstGeom prst="rect">
            <a:avLst/>
          </a:prstGeom>
          <a:noFill/>
        </p:spPr>
        <p:txBody>
          <a:bodyPr wrap="square" rtlCol="0">
            <a:spAutoFit/>
          </a:bodyPr>
          <a:lstStyle/>
          <a:p>
            <a:pPr algn="ctr"/>
            <a:r>
              <a:rPr lang="en-US" sz="3600" dirty="0" smtClean="0">
                <a:solidFill>
                  <a:schemeClr val="bg1"/>
                </a:solidFill>
              </a:rPr>
              <a:t>What do you do while you wait?</a:t>
            </a:r>
          </a:p>
          <a:p>
            <a:endParaRPr lang="en-US" sz="3600" dirty="0" smtClean="0"/>
          </a:p>
          <a:p>
            <a:r>
              <a:rPr lang="en-US" sz="3600" dirty="0" smtClean="0">
                <a:solidFill>
                  <a:schemeClr val="bg1"/>
                </a:solidFill>
              </a:rPr>
              <a:t>Live to please God, not people</a:t>
            </a:r>
          </a:p>
          <a:p>
            <a:endParaRPr lang="en-US" sz="3600" dirty="0">
              <a:solidFill>
                <a:schemeClr val="bg1"/>
              </a:solidFill>
            </a:endParaRPr>
          </a:p>
          <a:p>
            <a:r>
              <a:rPr lang="en-US" sz="3600" dirty="0" smtClean="0">
                <a:solidFill>
                  <a:srgbClr val="FFFF00"/>
                </a:solidFill>
              </a:rPr>
              <a:t>Share </a:t>
            </a:r>
            <a:r>
              <a:rPr lang="en-US" sz="3600" dirty="0">
                <a:solidFill>
                  <a:srgbClr val="FFFF00"/>
                </a:solidFill>
              </a:rPr>
              <a:t>the gospel and love people</a:t>
            </a:r>
          </a:p>
          <a:p>
            <a:endParaRPr lang="en-US" sz="3600" dirty="0">
              <a:solidFill>
                <a:schemeClr val="bg1"/>
              </a:solidFill>
            </a:endParaRPr>
          </a:p>
        </p:txBody>
      </p:sp>
    </p:spTree>
    <p:extLst>
      <p:ext uri="{BB962C8B-B14F-4D97-AF65-F5344CB8AC3E}">
        <p14:creationId xmlns:p14="http://schemas.microsoft.com/office/powerpoint/2010/main" val="357381716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484848"/>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05053" y="5684093"/>
            <a:ext cx="2086947" cy="1173907"/>
          </a:xfrm>
          <a:prstGeom prst="rect">
            <a:avLst/>
          </a:prstGeom>
        </p:spPr>
      </p:pic>
      <p:sp>
        <p:nvSpPr>
          <p:cNvPr id="3" name="TextBox 2"/>
          <p:cNvSpPr txBox="1"/>
          <p:nvPr/>
        </p:nvSpPr>
        <p:spPr>
          <a:xfrm>
            <a:off x="415636" y="360218"/>
            <a:ext cx="11471564" cy="3354765"/>
          </a:xfrm>
          <a:prstGeom prst="rect">
            <a:avLst/>
          </a:prstGeom>
          <a:noFill/>
        </p:spPr>
        <p:txBody>
          <a:bodyPr wrap="square" rtlCol="0">
            <a:spAutoFit/>
          </a:bodyPr>
          <a:lstStyle/>
          <a:p>
            <a:r>
              <a:rPr lang="en-US" sz="3400" baseline="30000" dirty="0">
                <a:solidFill>
                  <a:schemeClr val="bg1"/>
                </a:solidFill>
              </a:rPr>
              <a:t>11</a:t>
            </a:r>
            <a:r>
              <a:rPr lang="en-US" sz="3400" dirty="0">
                <a:solidFill>
                  <a:schemeClr val="bg1"/>
                </a:solidFill>
              </a:rPr>
              <a:t> For you know how, like a father with his children, </a:t>
            </a:r>
            <a:r>
              <a:rPr lang="en-US" sz="3400" baseline="30000" dirty="0">
                <a:solidFill>
                  <a:schemeClr val="bg1"/>
                </a:solidFill>
              </a:rPr>
              <a:t>12</a:t>
            </a:r>
            <a:r>
              <a:rPr lang="en-US" sz="3400" dirty="0">
                <a:solidFill>
                  <a:schemeClr val="bg1"/>
                </a:solidFill>
              </a:rPr>
              <a:t> we </a:t>
            </a:r>
            <a:r>
              <a:rPr lang="en-US" sz="3400" dirty="0">
                <a:solidFill>
                  <a:srgbClr val="FFFF00"/>
                </a:solidFill>
              </a:rPr>
              <a:t>exhorted</a:t>
            </a:r>
            <a:r>
              <a:rPr lang="en-US" sz="3400" dirty="0">
                <a:solidFill>
                  <a:schemeClr val="bg1"/>
                </a:solidFill>
              </a:rPr>
              <a:t> each one of you and </a:t>
            </a:r>
            <a:r>
              <a:rPr lang="en-US" sz="3400" dirty="0">
                <a:solidFill>
                  <a:srgbClr val="FFFF00"/>
                </a:solidFill>
              </a:rPr>
              <a:t>encouraged</a:t>
            </a:r>
            <a:r>
              <a:rPr lang="en-US" sz="3400" dirty="0">
                <a:solidFill>
                  <a:schemeClr val="bg1"/>
                </a:solidFill>
              </a:rPr>
              <a:t> you and </a:t>
            </a:r>
            <a:r>
              <a:rPr lang="en-US" sz="3400" dirty="0">
                <a:solidFill>
                  <a:srgbClr val="FFFF00"/>
                </a:solidFill>
              </a:rPr>
              <a:t>charged</a:t>
            </a:r>
            <a:r>
              <a:rPr lang="en-US" sz="3400" dirty="0">
                <a:solidFill>
                  <a:schemeClr val="bg1"/>
                </a:solidFill>
              </a:rPr>
              <a:t> you to </a:t>
            </a:r>
            <a:r>
              <a:rPr lang="en-US" sz="3400" dirty="0">
                <a:solidFill>
                  <a:srgbClr val="FFFF00"/>
                </a:solidFill>
              </a:rPr>
              <a:t>walk in a manner worthy of God</a:t>
            </a:r>
            <a:r>
              <a:rPr lang="en-US" sz="3400" dirty="0">
                <a:solidFill>
                  <a:schemeClr val="bg1"/>
                </a:solidFill>
              </a:rPr>
              <a:t>, who calls you into his own kingdom and glory. </a:t>
            </a:r>
          </a:p>
          <a:p>
            <a:pPr algn="r"/>
            <a:endParaRPr lang="en-US" sz="3400" dirty="0" smtClean="0">
              <a:solidFill>
                <a:schemeClr val="bg1"/>
              </a:solidFill>
            </a:endParaRPr>
          </a:p>
          <a:p>
            <a:pPr algn="r"/>
            <a:r>
              <a:rPr lang="en-US" sz="3400" dirty="0" smtClean="0">
                <a:solidFill>
                  <a:schemeClr val="bg1"/>
                </a:solidFill>
              </a:rPr>
              <a:t>1 </a:t>
            </a:r>
            <a:r>
              <a:rPr lang="en-US" sz="3400" dirty="0">
                <a:solidFill>
                  <a:schemeClr val="bg1"/>
                </a:solidFill>
              </a:rPr>
              <a:t>Thessalonians </a:t>
            </a:r>
            <a:r>
              <a:rPr lang="en-US" sz="3400" dirty="0" smtClean="0">
                <a:solidFill>
                  <a:schemeClr val="bg1"/>
                </a:solidFill>
              </a:rPr>
              <a:t>2:11-12 </a:t>
            </a:r>
            <a:r>
              <a:rPr lang="en-US" sz="3400" dirty="0">
                <a:solidFill>
                  <a:schemeClr val="bg1"/>
                </a:solidFill>
              </a:rPr>
              <a:t>(ESV) </a:t>
            </a:r>
          </a:p>
        </p:txBody>
      </p:sp>
    </p:spTree>
    <p:extLst>
      <p:ext uri="{BB962C8B-B14F-4D97-AF65-F5344CB8AC3E}">
        <p14:creationId xmlns:p14="http://schemas.microsoft.com/office/powerpoint/2010/main" val="34823008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484848"/>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05053" y="5684093"/>
            <a:ext cx="2086947" cy="1173907"/>
          </a:xfrm>
          <a:prstGeom prst="rect">
            <a:avLst/>
          </a:prstGeom>
        </p:spPr>
      </p:pic>
      <p:sp>
        <p:nvSpPr>
          <p:cNvPr id="3" name="TextBox 2"/>
          <p:cNvSpPr txBox="1"/>
          <p:nvPr/>
        </p:nvSpPr>
        <p:spPr>
          <a:xfrm>
            <a:off x="415636" y="360218"/>
            <a:ext cx="11471564" cy="4524315"/>
          </a:xfrm>
          <a:prstGeom prst="rect">
            <a:avLst/>
          </a:prstGeom>
          <a:noFill/>
        </p:spPr>
        <p:txBody>
          <a:bodyPr wrap="square" rtlCol="0">
            <a:spAutoFit/>
          </a:bodyPr>
          <a:lstStyle/>
          <a:p>
            <a:pPr algn="ctr"/>
            <a:r>
              <a:rPr lang="en-US" sz="3600" dirty="0" smtClean="0">
                <a:solidFill>
                  <a:schemeClr val="bg1"/>
                </a:solidFill>
              </a:rPr>
              <a:t>What do you do while you wait?</a:t>
            </a:r>
          </a:p>
          <a:p>
            <a:endParaRPr lang="en-US" sz="3600" dirty="0" smtClean="0"/>
          </a:p>
          <a:p>
            <a:r>
              <a:rPr lang="en-US" sz="3600" dirty="0" smtClean="0">
                <a:solidFill>
                  <a:schemeClr val="bg1"/>
                </a:solidFill>
              </a:rPr>
              <a:t>Live to please God, not people</a:t>
            </a:r>
          </a:p>
          <a:p>
            <a:endParaRPr lang="en-US" sz="3600" dirty="0">
              <a:solidFill>
                <a:schemeClr val="bg1"/>
              </a:solidFill>
            </a:endParaRPr>
          </a:p>
          <a:p>
            <a:r>
              <a:rPr lang="en-US" sz="3600" dirty="0" smtClean="0">
                <a:solidFill>
                  <a:schemeClr val="bg1"/>
                </a:solidFill>
              </a:rPr>
              <a:t>Share </a:t>
            </a:r>
            <a:r>
              <a:rPr lang="en-US" sz="3600" dirty="0">
                <a:solidFill>
                  <a:schemeClr val="bg1"/>
                </a:solidFill>
              </a:rPr>
              <a:t>the gospel and love people</a:t>
            </a:r>
          </a:p>
          <a:p>
            <a:endParaRPr lang="en-US" sz="3600" dirty="0" smtClean="0">
              <a:solidFill>
                <a:schemeClr val="bg1"/>
              </a:solidFill>
            </a:endParaRPr>
          </a:p>
          <a:p>
            <a:r>
              <a:rPr lang="en-US" sz="3600" dirty="0">
                <a:solidFill>
                  <a:srgbClr val="FFFF00"/>
                </a:solidFill>
              </a:rPr>
              <a:t>Represent Christ Well</a:t>
            </a:r>
          </a:p>
          <a:p>
            <a:endParaRPr lang="en-US" sz="3600" dirty="0">
              <a:solidFill>
                <a:schemeClr val="bg1"/>
              </a:solidFill>
            </a:endParaRPr>
          </a:p>
        </p:txBody>
      </p:sp>
    </p:spTree>
    <p:extLst>
      <p:ext uri="{BB962C8B-B14F-4D97-AF65-F5344CB8AC3E}">
        <p14:creationId xmlns:p14="http://schemas.microsoft.com/office/powerpoint/2010/main" val="28635035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484848"/>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05053" y="5684093"/>
            <a:ext cx="2086947" cy="1173907"/>
          </a:xfrm>
          <a:prstGeom prst="rect">
            <a:avLst/>
          </a:prstGeom>
        </p:spPr>
      </p:pic>
      <p:sp>
        <p:nvSpPr>
          <p:cNvPr id="3" name="TextBox 2"/>
          <p:cNvSpPr txBox="1"/>
          <p:nvPr/>
        </p:nvSpPr>
        <p:spPr>
          <a:xfrm>
            <a:off x="415636" y="360218"/>
            <a:ext cx="11471564" cy="3046988"/>
          </a:xfrm>
          <a:prstGeom prst="rect">
            <a:avLst/>
          </a:prstGeom>
          <a:noFill/>
        </p:spPr>
        <p:txBody>
          <a:bodyPr wrap="square" rtlCol="0">
            <a:spAutoFit/>
          </a:bodyPr>
          <a:lstStyle/>
          <a:p>
            <a:pPr algn="ctr"/>
            <a:endParaRPr lang="en-US" sz="3600" dirty="0" smtClean="0">
              <a:solidFill>
                <a:schemeClr val="bg1"/>
              </a:solidFill>
            </a:endParaRPr>
          </a:p>
          <a:p>
            <a:pPr algn="ctr"/>
            <a:endParaRPr lang="en-US" sz="3600" dirty="0">
              <a:solidFill>
                <a:schemeClr val="bg1"/>
              </a:solidFill>
            </a:endParaRPr>
          </a:p>
          <a:p>
            <a:pPr algn="ctr"/>
            <a:endParaRPr lang="en-US" sz="3600" dirty="0" smtClean="0">
              <a:solidFill>
                <a:schemeClr val="bg1"/>
              </a:solidFill>
            </a:endParaRPr>
          </a:p>
          <a:p>
            <a:pPr algn="ctr"/>
            <a:r>
              <a:rPr lang="en-US" sz="4800" dirty="0" smtClean="0">
                <a:solidFill>
                  <a:schemeClr val="bg1"/>
                </a:solidFill>
              </a:rPr>
              <a:t>I </a:t>
            </a:r>
            <a:r>
              <a:rPr lang="en-US" sz="4800" dirty="0">
                <a:solidFill>
                  <a:schemeClr val="bg1"/>
                </a:solidFill>
              </a:rPr>
              <a:t>have</a:t>
            </a:r>
            <a:r>
              <a:rPr lang="en-US" sz="4800">
                <a:solidFill>
                  <a:schemeClr val="bg1"/>
                </a:solidFill>
              </a:rPr>
              <a:t>, </a:t>
            </a:r>
            <a:r>
              <a:rPr lang="en-US" sz="4800" smtClean="0">
                <a:solidFill>
                  <a:schemeClr val="bg1"/>
                </a:solidFill>
              </a:rPr>
              <a:t>therefore, </a:t>
            </a:r>
            <a:r>
              <a:rPr lang="en-US" sz="4800" dirty="0">
                <a:solidFill>
                  <a:schemeClr val="bg1"/>
                </a:solidFill>
              </a:rPr>
              <a:t>I </a:t>
            </a:r>
            <a:r>
              <a:rPr lang="en-US" sz="4800" dirty="0" smtClean="0">
                <a:solidFill>
                  <a:schemeClr val="bg1"/>
                </a:solidFill>
              </a:rPr>
              <a:t>wait!</a:t>
            </a:r>
            <a:endParaRPr lang="en-US" sz="4800" dirty="0">
              <a:solidFill>
                <a:schemeClr val="bg1"/>
              </a:solidFill>
            </a:endParaRPr>
          </a:p>
          <a:p>
            <a:endParaRPr lang="en-US" sz="3600" dirty="0">
              <a:solidFill>
                <a:schemeClr val="bg1"/>
              </a:solidFill>
            </a:endParaRPr>
          </a:p>
        </p:txBody>
      </p:sp>
    </p:spTree>
    <p:extLst>
      <p:ext uri="{BB962C8B-B14F-4D97-AF65-F5344CB8AC3E}">
        <p14:creationId xmlns:p14="http://schemas.microsoft.com/office/powerpoint/2010/main" val="22659322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484848"/>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05053" y="5684093"/>
            <a:ext cx="2086947" cy="1173907"/>
          </a:xfrm>
          <a:prstGeom prst="rect">
            <a:avLst/>
          </a:prstGeom>
        </p:spPr>
      </p:pic>
      <p:sp>
        <p:nvSpPr>
          <p:cNvPr id="3" name="TextBox 2"/>
          <p:cNvSpPr txBox="1"/>
          <p:nvPr/>
        </p:nvSpPr>
        <p:spPr>
          <a:xfrm>
            <a:off x="415636" y="360218"/>
            <a:ext cx="11471564" cy="2862322"/>
          </a:xfrm>
          <a:prstGeom prst="rect">
            <a:avLst/>
          </a:prstGeom>
          <a:noFill/>
        </p:spPr>
        <p:txBody>
          <a:bodyPr wrap="square" rtlCol="0">
            <a:spAutoFit/>
          </a:bodyPr>
          <a:lstStyle/>
          <a:p>
            <a:pPr algn="ctr"/>
            <a:r>
              <a:rPr lang="en-US" sz="3600" dirty="0">
                <a:solidFill>
                  <a:schemeClr val="bg1"/>
                </a:solidFill>
              </a:rPr>
              <a:t>Why do we endure </a:t>
            </a:r>
            <a:r>
              <a:rPr lang="en-US" sz="3600" dirty="0" smtClean="0">
                <a:solidFill>
                  <a:schemeClr val="bg1"/>
                </a:solidFill>
              </a:rPr>
              <a:t>the waiting room?</a:t>
            </a:r>
            <a:endParaRPr lang="en-US" sz="3600" dirty="0">
              <a:solidFill>
                <a:schemeClr val="bg1"/>
              </a:solidFill>
            </a:endParaRPr>
          </a:p>
          <a:p>
            <a:pPr lvl="0"/>
            <a:endParaRPr lang="en-US" sz="3600" dirty="0" smtClean="0">
              <a:solidFill>
                <a:schemeClr val="bg1"/>
              </a:solidFill>
            </a:endParaRPr>
          </a:p>
          <a:p>
            <a:pPr marL="457200" lvl="0" indent="-457200">
              <a:buFont typeface="Arial" panose="020B0604020202020204" pitchFamily="34" charset="0"/>
              <a:buChar char="•"/>
            </a:pPr>
            <a:r>
              <a:rPr lang="en-US" sz="3600" dirty="0" smtClean="0">
                <a:solidFill>
                  <a:schemeClr val="bg1"/>
                </a:solidFill>
              </a:rPr>
              <a:t>You </a:t>
            </a:r>
            <a:r>
              <a:rPr lang="en-US" sz="3600" dirty="0">
                <a:solidFill>
                  <a:schemeClr val="bg1"/>
                </a:solidFill>
              </a:rPr>
              <a:t>need someone else with </a:t>
            </a:r>
            <a:r>
              <a:rPr lang="en-US" sz="3600" dirty="0" smtClean="0">
                <a:solidFill>
                  <a:schemeClr val="bg1"/>
                </a:solidFill>
              </a:rPr>
              <a:t>answers</a:t>
            </a:r>
            <a:endParaRPr lang="en-US" sz="3600" dirty="0">
              <a:solidFill>
                <a:schemeClr val="bg1"/>
              </a:solidFill>
            </a:endParaRPr>
          </a:p>
          <a:p>
            <a:r>
              <a:rPr lang="en-US" sz="3600" dirty="0">
                <a:solidFill>
                  <a:schemeClr val="bg1"/>
                </a:solidFill>
              </a:rPr>
              <a:t> </a:t>
            </a:r>
          </a:p>
          <a:p>
            <a:pPr marL="457200" indent="-457200">
              <a:buFont typeface="Arial" panose="020B0604020202020204" pitchFamily="34" charset="0"/>
              <a:buChar char="•"/>
            </a:pPr>
            <a:r>
              <a:rPr lang="en-US" sz="3600" dirty="0" smtClean="0">
                <a:solidFill>
                  <a:schemeClr val="bg1"/>
                </a:solidFill>
              </a:rPr>
              <a:t>You </a:t>
            </a:r>
            <a:r>
              <a:rPr lang="en-US" sz="3600" dirty="0">
                <a:solidFill>
                  <a:schemeClr val="bg1"/>
                </a:solidFill>
              </a:rPr>
              <a:t>desire the </a:t>
            </a:r>
            <a:r>
              <a:rPr lang="en-US" sz="3600" dirty="0" smtClean="0">
                <a:solidFill>
                  <a:schemeClr val="bg1"/>
                </a:solidFill>
              </a:rPr>
              <a:t>results</a:t>
            </a:r>
            <a:endParaRPr lang="en-US" sz="3600" dirty="0">
              <a:solidFill>
                <a:schemeClr val="bg1"/>
              </a:solidFill>
            </a:endParaRPr>
          </a:p>
        </p:txBody>
      </p:sp>
    </p:spTree>
    <p:extLst>
      <p:ext uri="{BB962C8B-B14F-4D97-AF65-F5344CB8AC3E}">
        <p14:creationId xmlns:p14="http://schemas.microsoft.com/office/powerpoint/2010/main" val="2147869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484848"/>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05053" y="5684093"/>
            <a:ext cx="2086947" cy="1173907"/>
          </a:xfrm>
          <a:prstGeom prst="rect">
            <a:avLst/>
          </a:prstGeom>
        </p:spPr>
      </p:pic>
      <p:sp>
        <p:nvSpPr>
          <p:cNvPr id="3" name="TextBox 2"/>
          <p:cNvSpPr txBox="1"/>
          <p:nvPr/>
        </p:nvSpPr>
        <p:spPr>
          <a:xfrm>
            <a:off x="415636" y="360218"/>
            <a:ext cx="11471564" cy="2308324"/>
          </a:xfrm>
          <a:prstGeom prst="rect">
            <a:avLst/>
          </a:prstGeom>
          <a:noFill/>
        </p:spPr>
        <p:txBody>
          <a:bodyPr wrap="square" rtlCol="0">
            <a:spAutoFit/>
          </a:bodyPr>
          <a:lstStyle/>
          <a:p>
            <a:r>
              <a:rPr lang="en-US" sz="3600" dirty="0" smtClean="0">
                <a:solidFill>
                  <a:schemeClr val="bg1"/>
                </a:solidFill>
              </a:rPr>
              <a:t>…</a:t>
            </a:r>
            <a:r>
              <a:rPr lang="en-US" sz="3600" dirty="0">
                <a:solidFill>
                  <a:schemeClr val="bg1"/>
                </a:solidFill>
              </a:rPr>
              <a:t>how you </a:t>
            </a:r>
            <a:r>
              <a:rPr lang="en-US" sz="3600" dirty="0">
                <a:solidFill>
                  <a:srgbClr val="FFFF00"/>
                </a:solidFill>
              </a:rPr>
              <a:t>turned</a:t>
            </a:r>
            <a:r>
              <a:rPr lang="en-US" sz="3600" dirty="0">
                <a:solidFill>
                  <a:schemeClr val="bg1"/>
                </a:solidFill>
              </a:rPr>
              <a:t> to God from idols to </a:t>
            </a:r>
            <a:r>
              <a:rPr lang="en-US" sz="3600" dirty="0">
                <a:solidFill>
                  <a:srgbClr val="FFFF00"/>
                </a:solidFill>
              </a:rPr>
              <a:t>serve</a:t>
            </a:r>
            <a:r>
              <a:rPr lang="en-US" sz="3600" dirty="0">
                <a:solidFill>
                  <a:schemeClr val="bg1"/>
                </a:solidFill>
              </a:rPr>
              <a:t> the living and true God, </a:t>
            </a:r>
            <a:r>
              <a:rPr lang="en-US" sz="3600" baseline="30000" dirty="0">
                <a:solidFill>
                  <a:schemeClr val="bg1"/>
                </a:solidFill>
              </a:rPr>
              <a:t>10</a:t>
            </a:r>
            <a:r>
              <a:rPr lang="en-US" sz="3600" dirty="0">
                <a:solidFill>
                  <a:schemeClr val="bg1"/>
                </a:solidFill>
              </a:rPr>
              <a:t> and to </a:t>
            </a:r>
            <a:r>
              <a:rPr lang="en-US" sz="3600" dirty="0">
                <a:solidFill>
                  <a:srgbClr val="FFFF00"/>
                </a:solidFill>
              </a:rPr>
              <a:t>wait</a:t>
            </a:r>
            <a:r>
              <a:rPr lang="en-US" sz="3600" dirty="0">
                <a:solidFill>
                  <a:schemeClr val="bg1"/>
                </a:solidFill>
              </a:rPr>
              <a:t> for his Son from heaven…</a:t>
            </a:r>
          </a:p>
          <a:p>
            <a:pPr algn="r"/>
            <a:endParaRPr lang="en-US" sz="3600" dirty="0" smtClean="0">
              <a:solidFill>
                <a:schemeClr val="bg1"/>
              </a:solidFill>
            </a:endParaRPr>
          </a:p>
          <a:p>
            <a:pPr algn="r"/>
            <a:r>
              <a:rPr lang="en-US" sz="3600" dirty="0" smtClean="0">
                <a:solidFill>
                  <a:schemeClr val="bg1"/>
                </a:solidFill>
              </a:rPr>
              <a:t>1 </a:t>
            </a:r>
            <a:r>
              <a:rPr lang="en-US" sz="3600" dirty="0">
                <a:solidFill>
                  <a:schemeClr val="bg1"/>
                </a:solidFill>
              </a:rPr>
              <a:t>Thessalonians 1:9–10 (ESV) </a:t>
            </a:r>
          </a:p>
        </p:txBody>
      </p:sp>
    </p:spTree>
    <p:extLst>
      <p:ext uri="{BB962C8B-B14F-4D97-AF65-F5344CB8AC3E}">
        <p14:creationId xmlns:p14="http://schemas.microsoft.com/office/powerpoint/2010/main" val="10546759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484848"/>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05053" y="5684093"/>
            <a:ext cx="2086947" cy="1173907"/>
          </a:xfrm>
          <a:prstGeom prst="rect">
            <a:avLst/>
          </a:prstGeom>
        </p:spPr>
      </p:pic>
      <p:sp>
        <p:nvSpPr>
          <p:cNvPr id="3" name="TextBox 2"/>
          <p:cNvSpPr txBox="1"/>
          <p:nvPr/>
        </p:nvSpPr>
        <p:spPr>
          <a:xfrm>
            <a:off x="415636" y="360218"/>
            <a:ext cx="11471564" cy="2554545"/>
          </a:xfrm>
          <a:prstGeom prst="rect">
            <a:avLst/>
          </a:prstGeom>
          <a:noFill/>
        </p:spPr>
        <p:txBody>
          <a:bodyPr wrap="square" rtlCol="0">
            <a:spAutoFit/>
          </a:bodyPr>
          <a:lstStyle/>
          <a:p>
            <a:r>
              <a:rPr lang="en-US" sz="3200" dirty="0" smtClean="0">
                <a:solidFill>
                  <a:schemeClr val="bg1"/>
                </a:solidFill>
              </a:rPr>
              <a:t>“</a:t>
            </a:r>
            <a:r>
              <a:rPr lang="en-US" sz="3200" dirty="0">
                <a:solidFill>
                  <a:schemeClr val="bg1"/>
                </a:solidFill>
              </a:rPr>
              <a:t>An idol </a:t>
            </a:r>
            <a:r>
              <a:rPr lang="en-US" sz="3200" dirty="0" smtClean="0">
                <a:solidFill>
                  <a:schemeClr val="bg1"/>
                </a:solidFill>
              </a:rPr>
              <a:t>is whatever you look at and say, in your heart of hearts, ‘</a:t>
            </a:r>
            <a:r>
              <a:rPr lang="en-US" sz="3200" dirty="0" smtClean="0">
                <a:solidFill>
                  <a:srgbClr val="FFFF00"/>
                </a:solidFill>
              </a:rPr>
              <a:t>If </a:t>
            </a:r>
            <a:r>
              <a:rPr lang="en-US" sz="3200" dirty="0">
                <a:solidFill>
                  <a:srgbClr val="FFFF00"/>
                </a:solidFill>
              </a:rPr>
              <a:t>I have that</a:t>
            </a:r>
            <a:r>
              <a:rPr lang="en-US" sz="3200" dirty="0">
                <a:solidFill>
                  <a:schemeClr val="bg1"/>
                </a:solidFill>
              </a:rPr>
              <a:t>, then I’ll feel my life has meaning, then I’ll know I have value, then I’ll feel significant and secure</a:t>
            </a:r>
            <a:r>
              <a:rPr lang="en-US" sz="3200" dirty="0" smtClean="0">
                <a:solidFill>
                  <a:schemeClr val="bg1"/>
                </a:solidFill>
              </a:rPr>
              <a:t>.’”</a:t>
            </a:r>
          </a:p>
          <a:p>
            <a:endParaRPr lang="en-US" sz="3200" dirty="0" smtClean="0">
              <a:solidFill>
                <a:schemeClr val="bg1"/>
              </a:solidFill>
            </a:endParaRPr>
          </a:p>
          <a:p>
            <a:pPr algn="r"/>
            <a:r>
              <a:rPr lang="en-US" sz="3200" dirty="0" smtClean="0">
                <a:solidFill>
                  <a:schemeClr val="bg1"/>
                </a:solidFill>
              </a:rPr>
              <a:t>Tim </a:t>
            </a:r>
            <a:r>
              <a:rPr lang="en-US" sz="3200" dirty="0">
                <a:solidFill>
                  <a:schemeClr val="bg1"/>
                </a:solidFill>
              </a:rPr>
              <a:t>Keller </a:t>
            </a:r>
            <a:r>
              <a:rPr lang="en-US" sz="3200" dirty="0" smtClean="0">
                <a:solidFill>
                  <a:schemeClr val="bg1"/>
                </a:solidFill>
              </a:rPr>
              <a:t>(Tweet, April </a:t>
            </a:r>
            <a:r>
              <a:rPr lang="en-US" sz="3200" dirty="0">
                <a:solidFill>
                  <a:schemeClr val="bg1"/>
                </a:solidFill>
              </a:rPr>
              <a:t>20) </a:t>
            </a:r>
          </a:p>
        </p:txBody>
      </p:sp>
    </p:spTree>
    <p:extLst>
      <p:ext uri="{BB962C8B-B14F-4D97-AF65-F5344CB8AC3E}">
        <p14:creationId xmlns:p14="http://schemas.microsoft.com/office/powerpoint/2010/main" val="33222767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484848"/>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05053" y="5684093"/>
            <a:ext cx="2086947" cy="1173907"/>
          </a:xfrm>
          <a:prstGeom prst="rect">
            <a:avLst/>
          </a:prstGeom>
        </p:spPr>
      </p:pic>
      <p:sp>
        <p:nvSpPr>
          <p:cNvPr id="3" name="TextBox 2"/>
          <p:cNvSpPr txBox="1"/>
          <p:nvPr/>
        </p:nvSpPr>
        <p:spPr>
          <a:xfrm>
            <a:off x="415636" y="360218"/>
            <a:ext cx="11471564" cy="5139869"/>
          </a:xfrm>
          <a:prstGeom prst="rect">
            <a:avLst/>
          </a:prstGeom>
          <a:noFill/>
        </p:spPr>
        <p:txBody>
          <a:bodyPr wrap="square" rtlCol="0">
            <a:spAutoFit/>
          </a:bodyPr>
          <a:lstStyle/>
          <a:p>
            <a:r>
              <a:rPr lang="en-US" sz="3200" dirty="0" smtClean="0">
                <a:solidFill>
                  <a:schemeClr val="bg1"/>
                </a:solidFill>
              </a:rPr>
              <a:t>“</a:t>
            </a:r>
            <a:r>
              <a:rPr lang="en-US" sz="3200" dirty="0">
                <a:solidFill>
                  <a:schemeClr val="bg1"/>
                </a:solidFill>
              </a:rPr>
              <a:t>An idol is whatever you look at and say, in your heart of hearts, ‘If I have that, then I’ll feel my life has meaning, then I’ll know I have value, then I’ll feel significant and secure</a:t>
            </a:r>
            <a:r>
              <a:rPr lang="en-US" sz="3200" dirty="0" smtClean="0">
                <a:solidFill>
                  <a:schemeClr val="bg1"/>
                </a:solidFill>
              </a:rPr>
              <a:t>.’”</a:t>
            </a:r>
          </a:p>
          <a:p>
            <a:endParaRPr lang="en-US" sz="3200" dirty="0" smtClean="0">
              <a:solidFill>
                <a:schemeClr val="bg1"/>
              </a:solidFill>
            </a:endParaRPr>
          </a:p>
          <a:p>
            <a:pPr algn="r"/>
            <a:r>
              <a:rPr lang="en-US" sz="3200" dirty="0" smtClean="0">
                <a:solidFill>
                  <a:schemeClr val="bg1"/>
                </a:solidFill>
              </a:rPr>
              <a:t>Tim </a:t>
            </a:r>
            <a:r>
              <a:rPr lang="en-US" sz="3200" dirty="0">
                <a:solidFill>
                  <a:schemeClr val="bg1"/>
                </a:solidFill>
              </a:rPr>
              <a:t>Keller </a:t>
            </a:r>
            <a:r>
              <a:rPr lang="en-US" sz="3200" dirty="0" smtClean="0">
                <a:solidFill>
                  <a:schemeClr val="bg1"/>
                </a:solidFill>
              </a:rPr>
              <a:t>(Tweet, April </a:t>
            </a:r>
            <a:r>
              <a:rPr lang="en-US" sz="3200" dirty="0">
                <a:solidFill>
                  <a:schemeClr val="bg1"/>
                </a:solidFill>
              </a:rPr>
              <a:t>20</a:t>
            </a:r>
            <a:r>
              <a:rPr lang="en-US" sz="3200" dirty="0" smtClean="0">
                <a:solidFill>
                  <a:schemeClr val="bg1"/>
                </a:solidFill>
              </a:rPr>
              <a:t>)</a:t>
            </a:r>
          </a:p>
          <a:p>
            <a:pPr algn="r"/>
            <a:endParaRPr lang="en-US" sz="3200" dirty="0">
              <a:solidFill>
                <a:schemeClr val="bg1"/>
              </a:solidFill>
            </a:endParaRPr>
          </a:p>
          <a:p>
            <a:pPr algn="r"/>
            <a:endParaRPr lang="en-US" sz="3200" dirty="0" smtClean="0">
              <a:solidFill>
                <a:schemeClr val="bg1"/>
              </a:solidFill>
            </a:endParaRPr>
          </a:p>
          <a:p>
            <a:pPr algn="r"/>
            <a:endParaRPr lang="en-US" sz="3200" dirty="0">
              <a:solidFill>
                <a:schemeClr val="bg1"/>
              </a:solidFill>
            </a:endParaRPr>
          </a:p>
          <a:p>
            <a:pPr algn="r"/>
            <a:endParaRPr lang="en-US" sz="3200" dirty="0" smtClean="0">
              <a:solidFill>
                <a:schemeClr val="bg1"/>
              </a:solidFill>
            </a:endParaRPr>
          </a:p>
          <a:p>
            <a:pPr algn="ctr"/>
            <a:r>
              <a:rPr lang="en-US" sz="4000" dirty="0">
                <a:solidFill>
                  <a:srgbClr val="FFFF00"/>
                </a:solidFill>
              </a:rPr>
              <a:t>If I have </a:t>
            </a:r>
            <a:r>
              <a:rPr lang="en-US" sz="4000" dirty="0" smtClean="0">
                <a:solidFill>
                  <a:srgbClr val="FFFF00"/>
                </a:solidFill>
              </a:rPr>
              <a:t>_______________ </a:t>
            </a:r>
            <a:endParaRPr lang="en-US" sz="4000" dirty="0">
              <a:solidFill>
                <a:srgbClr val="FFFF00"/>
              </a:solidFill>
            </a:endParaRPr>
          </a:p>
        </p:txBody>
      </p:sp>
    </p:spTree>
    <p:extLst>
      <p:ext uri="{BB962C8B-B14F-4D97-AF65-F5344CB8AC3E}">
        <p14:creationId xmlns:p14="http://schemas.microsoft.com/office/powerpoint/2010/main" val="15101038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484848"/>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05053" y="5684093"/>
            <a:ext cx="2086947" cy="1173907"/>
          </a:xfrm>
          <a:prstGeom prst="rect">
            <a:avLst/>
          </a:prstGeom>
        </p:spPr>
      </p:pic>
      <p:sp>
        <p:nvSpPr>
          <p:cNvPr id="3" name="TextBox 2"/>
          <p:cNvSpPr txBox="1"/>
          <p:nvPr/>
        </p:nvSpPr>
        <p:spPr>
          <a:xfrm>
            <a:off x="415636" y="360218"/>
            <a:ext cx="11471564" cy="2308324"/>
          </a:xfrm>
          <a:prstGeom prst="rect">
            <a:avLst/>
          </a:prstGeom>
          <a:noFill/>
        </p:spPr>
        <p:txBody>
          <a:bodyPr wrap="square" rtlCol="0">
            <a:spAutoFit/>
          </a:bodyPr>
          <a:lstStyle/>
          <a:p>
            <a:r>
              <a:rPr lang="en-US" sz="3600" dirty="0">
                <a:solidFill>
                  <a:srgbClr val="FFFF00"/>
                </a:solidFill>
              </a:rPr>
              <a:t>Life before Christ </a:t>
            </a:r>
            <a:r>
              <a:rPr lang="en-US" sz="3600" dirty="0">
                <a:solidFill>
                  <a:schemeClr val="bg1"/>
                </a:solidFill>
              </a:rPr>
              <a:t>– </a:t>
            </a:r>
            <a:r>
              <a:rPr lang="en-US" sz="3600" dirty="0" smtClean="0">
                <a:solidFill>
                  <a:schemeClr val="bg1"/>
                </a:solidFill>
              </a:rPr>
              <a:t>“I want” </a:t>
            </a:r>
            <a:r>
              <a:rPr lang="en-US" sz="3600" dirty="0">
                <a:solidFill>
                  <a:schemeClr val="bg1"/>
                </a:solidFill>
              </a:rPr>
              <a:t>(idol worship) – a desire that cannot be </a:t>
            </a:r>
            <a:r>
              <a:rPr lang="en-US" sz="3600" dirty="0" smtClean="0">
                <a:solidFill>
                  <a:schemeClr val="bg1"/>
                </a:solidFill>
              </a:rPr>
              <a:t>filled by the temporary</a:t>
            </a:r>
            <a:endParaRPr lang="en-US" sz="3600" dirty="0">
              <a:solidFill>
                <a:schemeClr val="bg1"/>
              </a:solidFill>
            </a:endParaRPr>
          </a:p>
          <a:p>
            <a:endParaRPr lang="en-US" sz="3600" dirty="0">
              <a:solidFill>
                <a:schemeClr val="bg1"/>
              </a:solidFill>
            </a:endParaRPr>
          </a:p>
          <a:p>
            <a:endParaRPr lang="en-US" sz="3600" dirty="0">
              <a:solidFill>
                <a:schemeClr val="bg1"/>
              </a:solidFill>
            </a:endParaRPr>
          </a:p>
        </p:txBody>
      </p:sp>
    </p:spTree>
    <p:extLst>
      <p:ext uri="{BB962C8B-B14F-4D97-AF65-F5344CB8AC3E}">
        <p14:creationId xmlns:p14="http://schemas.microsoft.com/office/powerpoint/2010/main" val="13238295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484848"/>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05053" y="5684093"/>
            <a:ext cx="2086947" cy="1173907"/>
          </a:xfrm>
          <a:prstGeom prst="rect">
            <a:avLst/>
          </a:prstGeom>
        </p:spPr>
      </p:pic>
      <p:sp>
        <p:nvSpPr>
          <p:cNvPr id="3" name="TextBox 2"/>
          <p:cNvSpPr txBox="1"/>
          <p:nvPr/>
        </p:nvSpPr>
        <p:spPr>
          <a:xfrm>
            <a:off x="415636" y="360218"/>
            <a:ext cx="11471564" cy="3416320"/>
          </a:xfrm>
          <a:prstGeom prst="rect">
            <a:avLst/>
          </a:prstGeom>
          <a:noFill/>
        </p:spPr>
        <p:txBody>
          <a:bodyPr wrap="square" rtlCol="0">
            <a:spAutoFit/>
          </a:bodyPr>
          <a:lstStyle/>
          <a:p>
            <a:r>
              <a:rPr lang="en-US" sz="3600" dirty="0">
                <a:solidFill>
                  <a:schemeClr val="bg1"/>
                </a:solidFill>
              </a:rPr>
              <a:t>Life before Christ – </a:t>
            </a:r>
            <a:r>
              <a:rPr lang="en-US" sz="3600" dirty="0" smtClean="0">
                <a:solidFill>
                  <a:schemeClr val="bg1"/>
                </a:solidFill>
              </a:rPr>
              <a:t>“I want” </a:t>
            </a:r>
            <a:r>
              <a:rPr lang="en-US" sz="3600" dirty="0">
                <a:solidFill>
                  <a:schemeClr val="bg1"/>
                </a:solidFill>
              </a:rPr>
              <a:t>(idol worship) – a desire that cannot be </a:t>
            </a:r>
            <a:r>
              <a:rPr lang="en-US" sz="3600" dirty="0" smtClean="0">
                <a:solidFill>
                  <a:schemeClr val="bg1"/>
                </a:solidFill>
              </a:rPr>
              <a:t>filled by the temporary</a:t>
            </a:r>
            <a:endParaRPr lang="en-US" sz="3600" dirty="0">
              <a:solidFill>
                <a:schemeClr val="bg1"/>
              </a:solidFill>
            </a:endParaRPr>
          </a:p>
          <a:p>
            <a:endParaRPr lang="en-US" sz="3600" dirty="0">
              <a:solidFill>
                <a:schemeClr val="bg1"/>
              </a:solidFill>
            </a:endParaRPr>
          </a:p>
          <a:p>
            <a:endParaRPr lang="en-US" sz="3600" dirty="0">
              <a:solidFill>
                <a:schemeClr val="bg1"/>
              </a:solidFill>
            </a:endParaRPr>
          </a:p>
          <a:p>
            <a:r>
              <a:rPr lang="en-US" sz="3600" dirty="0">
                <a:solidFill>
                  <a:srgbClr val="FFFF00"/>
                </a:solidFill>
              </a:rPr>
              <a:t>Life in Christ </a:t>
            </a:r>
            <a:r>
              <a:rPr lang="en-US" sz="3600" dirty="0">
                <a:solidFill>
                  <a:schemeClr val="bg1"/>
                </a:solidFill>
              </a:rPr>
              <a:t>– </a:t>
            </a:r>
            <a:r>
              <a:rPr lang="en-US" sz="3600" dirty="0" smtClean="0">
                <a:solidFill>
                  <a:schemeClr val="bg1"/>
                </a:solidFill>
              </a:rPr>
              <a:t>“I </a:t>
            </a:r>
            <a:r>
              <a:rPr lang="en-US" sz="3600" dirty="0">
                <a:solidFill>
                  <a:schemeClr val="bg1"/>
                </a:solidFill>
              </a:rPr>
              <a:t>have, </a:t>
            </a:r>
            <a:r>
              <a:rPr lang="en-US" sz="3600" dirty="0" smtClean="0">
                <a:solidFill>
                  <a:schemeClr val="bg1"/>
                </a:solidFill>
              </a:rPr>
              <a:t>therefore, </a:t>
            </a:r>
            <a:r>
              <a:rPr lang="en-US" sz="3600" dirty="0">
                <a:solidFill>
                  <a:schemeClr val="bg1"/>
                </a:solidFill>
              </a:rPr>
              <a:t>I </a:t>
            </a:r>
            <a:r>
              <a:rPr lang="en-US" sz="3600" dirty="0" smtClean="0">
                <a:solidFill>
                  <a:schemeClr val="bg1"/>
                </a:solidFill>
              </a:rPr>
              <a:t>wait” – a desire filled only by the eternal life found in Jesus</a:t>
            </a:r>
            <a:endParaRPr lang="en-US" sz="3600" dirty="0">
              <a:solidFill>
                <a:schemeClr val="bg1"/>
              </a:solidFill>
            </a:endParaRPr>
          </a:p>
        </p:txBody>
      </p:sp>
    </p:spTree>
    <p:extLst>
      <p:ext uri="{BB962C8B-B14F-4D97-AF65-F5344CB8AC3E}">
        <p14:creationId xmlns:p14="http://schemas.microsoft.com/office/powerpoint/2010/main" val="10120380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484848"/>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05053" y="5684093"/>
            <a:ext cx="2086947" cy="1173907"/>
          </a:xfrm>
          <a:prstGeom prst="rect">
            <a:avLst/>
          </a:prstGeom>
        </p:spPr>
      </p:pic>
      <p:sp>
        <p:nvSpPr>
          <p:cNvPr id="3" name="TextBox 2"/>
          <p:cNvSpPr txBox="1"/>
          <p:nvPr/>
        </p:nvSpPr>
        <p:spPr>
          <a:xfrm>
            <a:off x="415636" y="360218"/>
            <a:ext cx="11471564" cy="3416320"/>
          </a:xfrm>
          <a:prstGeom prst="rect">
            <a:avLst/>
          </a:prstGeom>
          <a:noFill/>
        </p:spPr>
        <p:txBody>
          <a:bodyPr wrap="square" rtlCol="0">
            <a:spAutoFit/>
          </a:bodyPr>
          <a:lstStyle/>
          <a:p>
            <a:r>
              <a:rPr lang="en-US" sz="3600" baseline="30000" dirty="0" smtClean="0">
                <a:solidFill>
                  <a:schemeClr val="bg1"/>
                </a:solidFill>
              </a:rPr>
              <a:t>8</a:t>
            </a:r>
            <a:r>
              <a:rPr lang="en-US" sz="3600" dirty="0" smtClean="0">
                <a:solidFill>
                  <a:schemeClr val="bg1"/>
                </a:solidFill>
              </a:rPr>
              <a:t> </a:t>
            </a:r>
            <a:r>
              <a:rPr lang="en-US" sz="3600" dirty="0">
                <a:solidFill>
                  <a:schemeClr val="bg1"/>
                </a:solidFill>
              </a:rPr>
              <a:t>He will swallow up death forever; and the Lord </a:t>
            </a:r>
            <a:r>
              <a:rPr lang="en-US" sz="3600" cap="small" dirty="0">
                <a:solidFill>
                  <a:schemeClr val="bg1"/>
                </a:solidFill>
              </a:rPr>
              <a:t>God</a:t>
            </a:r>
            <a:r>
              <a:rPr lang="en-US" sz="3600" dirty="0">
                <a:solidFill>
                  <a:schemeClr val="bg1"/>
                </a:solidFill>
              </a:rPr>
              <a:t> will wipe away tears from all faces, and the reproach of his people he will take away from all the earth, for the </a:t>
            </a:r>
            <a:r>
              <a:rPr lang="en-US" sz="3600" cap="small" dirty="0">
                <a:solidFill>
                  <a:schemeClr val="bg1"/>
                </a:solidFill>
              </a:rPr>
              <a:t>Lord</a:t>
            </a:r>
            <a:r>
              <a:rPr lang="en-US" sz="3600" dirty="0">
                <a:solidFill>
                  <a:schemeClr val="bg1"/>
                </a:solidFill>
              </a:rPr>
              <a:t> has spoken. </a:t>
            </a:r>
            <a:endParaRPr lang="en-US" sz="3600" dirty="0" smtClean="0">
              <a:solidFill>
                <a:schemeClr val="bg1"/>
              </a:solidFill>
            </a:endParaRPr>
          </a:p>
          <a:p>
            <a:pPr algn="r"/>
            <a:r>
              <a:rPr lang="en-US" sz="3600" dirty="0" smtClean="0">
                <a:solidFill>
                  <a:schemeClr val="bg1"/>
                </a:solidFill>
              </a:rPr>
              <a:t>Isaiah </a:t>
            </a:r>
            <a:r>
              <a:rPr lang="en-US" sz="3600" dirty="0">
                <a:solidFill>
                  <a:schemeClr val="bg1"/>
                </a:solidFill>
              </a:rPr>
              <a:t>25:8 (ESV) </a:t>
            </a:r>
          </a:p>
          <a:p>
            <a:endParaRPr lang="en-US" sz="3600" dirty="0"/>
          </a:p>
        </p:txBody>
      </p:sp>
    </p:spTree>
    <p:extLst>
      <p:ext uri="{BB962C8B-B14F-4D97-AF65-F5344CB8AC3E}">
        <p14:creationId xmlns:p14="http://schemas.microsoft.com/office/powerpoint/2010/main" val="15854227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484848"/>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05053" y="5684093"/>
            <a:ext cx="2086947" cy="1173907"/>
          </a:xfrm>
          <a:prstGeom prst="rect">
            <a:avLst/>
          </a:prstGeom>
        </p:spPr>
      </p:pic>
      <p:sp>
        <p:nvSpPr>
          <p:cNvPr id="3" name="TextBox 2"/>
          <p:cNvSpPr txBox="1"/>
          <p:nvPr/>
        </p:nvSpPr>
        <p:spPr>
          <a:xfrm>
            <a:off x="415636" y="360218"/>
            <a:ext cx="11471564" cy="5386090"/>
          </a:xfrm>
          <a:prstGeom prst="rect">
            <a:avLst/>
          </a:prstGeom>
          <a:noFill/>
        </p:spPr>
        <p:txBody>
          <a:bodyPr wrap="square" rtlCol="0">
            <a:spAutoFit/>
          </a:bodyPr>
          <a:lstStyle/>
          <a:p>
            <a:r>
              <a:rPr lang="en-US" sz="3400" baseline="30000" dirty="0" smtClean="0">
                <a:solidFill>
                  <a:schemeClr val="bg1"/>
                </a:solidFill>
              </a:rPr>
              <a:t>1</a:t>
            </a:r>
            <a:r>
              <a:rPr lang="en-US" sz="3400" dirty="0" smtClean="0">
                <a:solidFill>
                  <a:schemeClr val="bg1"/>
                </a:solidFill>
              </a:rPr>
              <a:t> </a:t>
            </a:r>
            <a:r>
              <a:rPr lang="en-US" sz="3400" dirty="0">
                <a:solidFill>
                  <a:schemeClr val="bg1"/>
                </a:solidFill>
              </a:rPr>
              <a:t>For you yourselves know, brothers, that our coming to you was not in </a:t>
            </a:r>
            <a:r>
              <a:rPr lang="en-US" sz="3400" dirty="0" smtClean="0">
                <a:solidFill>
                  <a:schemeClr val="bg1"/>
                </a:solidFill>
              </a:rPr>
              <a:t>vain. </a:t>
            </a:r>
            <a:r>
              <a:rPr lang="en-US" sz="3400" baseline="30000" dirty="0">
                <a:solidFill>
                  <a:schemeClr val="bg1"/>
                </a:solidFill>
              </a:rPr>
              <a:t>2</a:t>
            </a:r>
            <a:r>
              <a:rPr lang="en-US" sz="3400" dirty="0">
                <a:solidFill>
                  <a:schemeClr val="bg1"/>
                </a:solidFill>
              </a:rPr>
              <a:t> But though we had already suffered and been shamefully treated at Philippi, as you know, we had boldness in our God to declare to you the gospel of God in the midst of much conflict. </a:t>
            </a:r>
            <a:r>
              <a:rPr lang="en-US" sz="3400" baseline="30000" dirty="0">
                <a:solidFill>
                  <a:schemeClr val="bg1"/>
                </a:solidFill>
              </a:rPr>
              <a:t>3</a:t>
            </a:r>
            <a:r>
              <a:rPr lang="en-US" sz="3400" dirty="0">
                <a:solidFill>
                  <a:schemeClr val="bg1"/>
                </a:solidFill>
              </a:rPr>
              <a:t> For our appeal does not spring from error or impurity or any attempt to deceive, </a:t>
            </a:r>
            <a:r>
              <a:rPr lang="en-US" sz="3400" baseline="30000" dirty="0">
                <a:solidFill>
                  <a:schemeClr val="bg1"/>
                </a:solidFill>
              </a:rPr>
              <a:t>4</a:t>
            </a:r>
            <a:r>
              <a:rPr lang="en-US" sz="3400" dirty="0">
                <a:solidFill>
                  <a:schemeClr val="bg1"/>
                </a:solidFill>
              </a:rPr>
              <a:t> but just as we have been approved by God to be entrusted with the gospel, so we speak, not to please man, but to please God who tests our hearts.</a:t>
            </a:r>
          </a:p>
          <a:p>
            <a:pPr algn="r"/>
            <a:r>
              <a:rPr lang="en-US" sz="3600" dirty="0">
                <a:solidFill>
                  <a:schemeClr val="bg1"/>
                </a:solidFill>
              </a:rPr>
              <a:t>1 Thessalonians 2:1–4 (ESV) </a:t>
            </a:r>
          </a:p>
          <a:p>
            <a:endParaRPr lang="en-US" sz="3600" dirty="0"/>
          </a:p>
        </p:txBody>
      </p:sp>
    </p:spTree>
    <p:extLst>
      <p:ext uri="{BB962C8B-B14F-4D97-AF65-F5344CB8AC3E}">
        <p14:creationId xmlns:p14="http://schemas.microsoft.com/office/powerpoint/2010/main" val="28978998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141</TotalTime>
  <Words>627</Words>
  <Application>Microsoft Office PowerPoint</Application>
  <PresentationFormat>Widescreen</PresentationFormat>
  <Paragraphs>54</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Bahnschrift SemiLight</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Scott Yoder</dc:creator>
  <cp:lastModifiedBy>Scott Yoder</cp:lastModifiedBy>
  <cp:revision>14</cp:revision>
  <dcterms:created xsi:type="dcterms:W3CDTF">2020-04-14T16:36:56Z</dcterms:created>
  <dcterms:modified xsi:type="dcterms:W3CDTF">2020-04-23T19:15:17Z</dcterms:modified>
</cp:coreProperties>
</file>