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18" r:id="rId2"/>
    <p:sldId id="317" r:id="rId3"/>
    <p:sldId id="308" r:id="rId4"/>
    <p:sldId id="272" r:id="rId5"/>
    <p:sldId id="311" r:id="rId6"/>
    <p:sldId id="325" r:id="rId7"/>
    <p:sldId id="313" r:id="rId8"/>
    <p:sldId id="305" r:id="rId9"/>
    <p:sldId id="306" r:id="rId10"/>
    <p:sldId id="319" r:id="rId11"/>
    <p:sldId id="324" r:id="rId12"/>
    <p:sldId id="322" r:id="rId13"/>
    <p:sldId id="342" r:id="rId14"/>
    <p:sldId id="338" r:id="rId15"/>
    <p:sldId id="323" r:id="rId16"/>
    <p:sldId id="344" r:id="rId17"/>
    <p:sldId id="343" r:id="rId18"/>
    <p:sldId id="337" r:id="rId19"/>
    <p:sldId id="339" r:id="rId20"/>
    <p:sldId id="340" r:id="rId21"/>
    <p:sldId id="341" r:id="rId22"/>
    <p:sldId id="315" r:id="rId23"/>
    <p:sldId id="280" r:id="rId24"/>
    <p:sldId id="295" r:id="rId25"/>
    <p:sldId id="330" r:id="rId26"/>
    <p:sldId id="345" r:id="rId27"/>
    <p:sldId id="334" r:id="rId28"/>
    <p:sldId id="314" r:id="rId29"/>
    <p:sldId id="332" r:id="rId30"/>
    <p:sldId id="333" r:id="rId31"/>
    <p:sldId id="346" r:id="rId32"/>
    <p:sldId id="347" r:id="rId33"/>
    <p:sldId id="335" r:id="rId34"/>
    <p:sldId id="316" r:id="rId35"/>
    <p:sldId id="336" r:id="rId36"/>
    <p:sldId id="331" r:id="rId37"/>
    <p:sldId id="348" r:id="rId38"/>
    <p:sldId id="349" r:id="rId39"/>
    <p:sldId id="302" r:id="rId40"/>
    <p:sldId id="304" r:id="rId41"/>
    <p:sldId id="326" r:id="rId42"/>
    <p:sldId id="327" r:id="rId43"/>
    <p:sldId id="328" r:id="rId44"/>
    <p:sldId id="329" r:id="rId45"/>
    <p:sldId id="271"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0AD"/>
    <a:srgbClr val="DCC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20"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Collin Seitz-Enjoying Worship &amp; Work PPT 020920 </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A7F5AA-B6D7-4116-BA6B-6E6C88871D75}" type="datetimeFigureOut">
              <a:rPr lang="en-US" smtClean="0"/>
              <a:t>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66C2DD-5AD3-47E1-BA5E-73BE877A0FF9}" type="slidenum">
              <a:rPr lang="en-US" smtClean="0"/>
              <a:t>‹#›</a:t>
            </a:fld>
            <a:endParaRPr lang="en-US"/>
          </a:p>
        </p:txBody>
      </p:sp>
    </p:spTree>
    <p:extLst>
      <p:ext uri="{BB962C8B-B14F-4D97-AF65-F5344CB8AC3E}">
        <p14:creationId xmlns:p14="http://schemas.microsoft.com/office/powerpoint/2010/main" val="36907131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Collin Seitz-Enjoying Worship &amp; Work PPT 020920 </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C5E605-1F9C-43AC-8D84-3D88A2377CD5}" type="datetimeFigureOut">
              <a:rPr lang="en-US" smtClean="0"/>
              <a:t>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236693-E1F7-4BF6-98A6-D6DD73E4AF41}" type="slidenum">
              <a:rPr lang="en-US" smtClean="0"/>
              <a:t>‹#›</a:t>
            </a:fld>
            <a:endParaRPr lang="en-US"/>
          </a:p>
        </p:txBody>
      </p:sp>
    </p:spTree>
    <p:extLst>
      <p:ext uri="{BB962C8B-B14F-4D97-AF65-F5344CB8AC3E}">
        <p14:creationId xmlns:p14="http://schemas.microsoft.com/office/powerpoint/2010/main" val="42607137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9E833-1282-4684-8D53-88BEF2BA5871}"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426173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9E833-1282-4684-8D53-88BEF2BA5871}"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409520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9E833-1282-4684-8D53-88BEF2BA5871}"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214638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9E833-1282-4684-8D53-88BEF2BA5871}"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261763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F9E833-1282-4684-8D53-88BEF2BA5871}"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331244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9E833-1282-4684-8D53-88BEF2BA5871}"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426104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9E833-1282-4684-8D53-88BEF2BA5871}"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116176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9E833-1282-4684-8D53-88BEF2BA5871}"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29252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9E833-1282-4684-8D53-88BEF2BA5871}"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88731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F9E833-1282-4684-8D53-88BEF2BA5871}"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376869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F9E833-1282-4684-8D53-88BEF2BA5871}"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A855-E1BF-489E-973C-103EBC50E5E8}" type="slidenum">
              <a:rPr lang="en-US" smtClean="0"/>
              <a:t>‹#›</a:t>
            </a:fld>
            <a:endParaRPr lang="en-US"/>
          </a:p>
        </p:txBody>
      </p:sp>
    </p:spTree>
    <p:extLst>
      <p:ext uri="{BB962C8B-B14F-4D97-AF65-F5344CB8AC3E}">
        <p14:creationId xmlns:p14="http://schemas.microsoft.com/office/powerpoint/2010/main" val="2503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9E833-1282-4684-8D53-88BEF2BA5871}" type="datetimeFigureOut">
              <a:rPr lang="en-US" smtClean="0"/>
              <a:t>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A855-E1BF-489E-973C-103EBC50E5E8}" type="slidenum">
              <a:rPr lang="en-US" smtClean="0"/>
              <a:t>‹#›</a:t>
            </a:fld>
            <a:endParaRPr lang="en-US"/>
          </a:p>
        </p:txBody>
      </p:sp>
    </p:spTree>
    <p:extLst>
      <p:ext uri="{BB962C8B-B14F-4D97-AF65-F5344CB8AC3E}">
        <p14:creationId xmlns:p14="http://schemas.microsoft.com/office/powerpoint/2010/main" val="191292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007" y="0"/>
            <a:ext cx="9703398" cy="6868187"/>
          </a:xfrm>
          <a:prstGeom prst="rect">
            <a:avLst/>
          </a:prstGeom>
        </p:spPr>
      </p:pic>
    </p:spTree>
    <p:extLst>
      <p:ext uri="{BB962C8B-B14F-4D97-AF65-F5344CB8AC3E}">
        <p14:creationId xmlns:p14="http://schemas.microsoft.com/office/powerpoint/2010/main" val="4170277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647426"/>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(Eccles.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endParaRPr lang="en-US" sz="3200" b="1" dirty="0">
              <a:effectLst>
                <a:outerShdw blurRad="38100" dist="38100" dir="2700000" algn="tl">
                  <a:srgbClr val="000000">
                    <a:alpha val="43137"/>
                  </a:srgbClr>
                </a:outerShdw>
              </a:effectLst>
            </a:endParaRPr>
          </a:p>
          <a:p>
            <a:r>
              <a:rPr lang="en-US" sz="3200" i="1" dirty="0" smtClean="0">
                <a:solidFill>
                  <a:srgbClr val="C00000"/>
                </a:solidFill>
              </a:rPr>
              <a:t>      Guard </a:t>
            </a:r>
            <a:r>
              <a:rPr lang="en-US" sz="3200" i="1" dirty="0">
                <a:solidFill>
                  <a:srgbClr val="C00000"/>
                </a:solidFill>
              </a:rPr>
              <a:t>your steps </a:t>
            </a:r>
            <a:r>
              <a:rPr lang="en-US" sz="3200" i="1" dirty="0"/>
              <a:t>when you go to the house of </a:t>
            </a:r>
            <a:r>
              <a:rPr lang="en-US" sz="3200" i="1" dirty="0" smtClean="0"/>
              <a:t>God…</a:t>
            </a:r>
          </a:p>
          <a:p>
            <a:pPr lvl="1"/>
            <a:r>
              <a:rPr lang="en-US" sz="3200" dirty="0" smtClean="0"/>
              <a:t>Lit.</a:t>
            </a:r>
            <a:r>
              <a:rPr lang="en-US" sz="3200" i="1" dirty="0" smtClean="0"/>
              <a:t> give careful thought to, consider your purpose for going   </a:t>
            </a:r>
          </a:p>
          <a:p>
            <a:endParaRPr lang="en-US" sz="3200" b="1" i="1" dirty="0">
              <a:effectLst>
                <a:outerShdw blurRad="38100" dist="38100" dir="2700000" algn="tl">
                  <a:srgbClr val="000000">
                    <a:alpha val="43137"/>
                  </a:srgbClr>
                </a:outerShdw>
              </a:effectLst>
            </a:endParaRPr>
          </a:p>
          <a:p>
            <a:endParaRPr lang="en-US" sz="3200" b="1" i="1" dirty="0" smtClean="0">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561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516024"/>
            <a:ext cx="11379200" cy="5078313"/>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(Eccles.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endParaRPr lang="en-US" sz="3200" b="1" dirty="0">
              <a:effectLst>
                <a:outerShdw blurRad="38100" dist="38100" dir="2700000" algn="tl">
                  <a:srgbClr val="000000">
                    <a:alpha val="43137"/>
                  </a:srgbClr>
                </a:outerShdw>
              </a:effectLst>
            </a:endParaRPr>
          </a:p>
          <a:p>
            <a:r>
              <a:rPr lang="en-US" sz="3200" i="1" dirty="0" smtClean="0">
                <a:solidFill>
                  <a:srgbClr val="C00000"/>
                </a:solidFill>
              </a:rPr>
              <a:t>      Guard </a:t>
            </a:r>
            <a:r>
              <a:rPr lang="en-US" sz="3200" i="1" dirty="0">
                <a:solidFill>
                  <a:srgbClr val="C00000"/>
                </a:solidFill>
              </a:rPr>
              <a:t>your steps </a:t>
            </a:r>
            <a:r>
              <a:rPr lang="en-US" sz="3200" i="1" dirty="0"/>
              <a:t>when you go to the house of </a:t>
            </a:r>
            <a:r>
              <a:rPr lang="en-US" sz="3200" i="1" dirty="0" smtClean="0"/>
              <a:t>God…</a:t>
            </a:r>
          </a:p>
          <a:p>
            <a:r>
              <a:rPr lang="en-US" sz="3200" i="1" dirty="0" smtClean="0"/>
              <a:t>“The Preacher is warning his readers against thoughtlessly running to the place of worship without first considering the </a:t>
            </a:r>
            <a:r>
              <a:rPr lang="en-US" sz="3200" i="1" dirty="0" smtClean="0">
                <a:solidFill>
                  <a:srgbClr val="C00000"/>
                </a:solidFill>
              </a:rPr>
              <a:t>nature</a:t>
            </a:r>
            <a:r>
              <a:rPr lang="en-US" sz="3200" i="1" dirty="0" smtClean="0"/>
              <a:t> of the place and your </a:t>
            </a:r>
            <a:r>
              <a:rPr lang="en-US" sz="3200" i="1" dirty="0" smtClean="0">
                <a:solidFill>
                  <a:srgbClr val="C00000"/>
                </a:solidFill>
              </a:rPr>
              <a:t>purpose for going</a:t>
            </a:r>
            <a:r>
              <a:rPr lang="en-US" sz="3200" i="1" dirty="0" smtClean="0"/>
              <a:t>.” – George Barton </a:t>
            </a:r>
          </a:p>
          <a:p>
            <a:endParaRPr lang="en-US" sz="1400" i="1" dirty="0"/>
          </a:p>
          <a:p>
            <a:r>
              <a:rPr lang="en-US" sz="3200" i="1" dirty="0" smtClean="0"/>
              <a:t>    “Search me, O God, and know my heart! Try me and know my </a:t>
            </a:r>
          </a:p>
          <a:p>
            <a:r>
              <a:rPr lang="en-US" sz="3200" i="1" dirty="0"/>
              <a:t> </a:t>
            </a:r>
            <a:r>
              <a:rPr lang="en-US" sz="3200" i="1" dirty="0" smtClean="0"/>
              <a:t>    </a:t>
            </a:r>
            <a:r>
              <a:rPr lang="en-US" sz="3200" i="1" dirty="0" smtClean="0"/>
              <a:t> thoughts…” (Psalm 139:23 ESV)</a:t>
            </a:r>
            <a:endParaRPr lang="en-US" sz="3200" i="1" dirty="0"/>
          </a:p>
          <a:p>
            <a:endParaRPr lang="en-US" sz="32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4742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3877985"/>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(Eccles.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p>
          <a:p>
            <a:pPr marL="514350" indent="-514350">
              <a:buAutoNum type="arabicPeriod"/>
            </a:pPr>
            <a:r>
              <a:rPr lang="en-US" sz="3200" dirty="0" smtClean="0">
                <a:effectLst>
                  <a:outerShdw blurRad="38100" dist="38100" dir="2700000" algn="tl">
                    <a:srgbClr val="000000">
                      <a:alpha val="43137"/>
                    </a:srgbClr>
                  </a:outerShdw>
                </a:effectLst>
              </a:rPr>
              <a:t>The Symptoms of Nominal Worship ( vv. 2-7a)</a:t>
            </a:r>
          </a:p>
          <a:p>
            <a:pPr lvl="1"/>
            <a:endParaRPr lang="en-US" sz="3200" dirty="0" smtClean="0">
              <a:effectLst>
                <a:outerShdw blurRad="38100" dist="38100" dir="2700000" algn="tl">
                  <a:srgbClr val="000000">
                    <a:alpha val="43137"/>
                  </a:srgbClr>
                </a:outerShdw>
              </a:effectLst>
            </a:endParaRPr>
          </a:p>
          <a:p>
            <a:pPr lvl="1"/>
            <a:endParaRPr lang="en-US" sz="3200" dirty="0">
              <a:effectLst>
                <a:outerShdw blurRad="38100" dist="38100" dir="2700000" algn="tl">
                  <a:srgbClr val="000000">
                    <a:alpha val="43137"/>
                  </a:srgbClr>
                </a:outerShdw>
              </a:effectLst>
            </a:endParaRPr>
          </a:p>
          <a:p>
            <a:pPr lvl="1"/>
            <a:endParaRPr lang="en-US" sz="3200" dirty="0" smtClean="0">
              <a:effectLst>
                <a:outerShdw blurRad="38100" dist="38100" dir="2700000" algn="tl">
                  <a:srgbClr val="000000">
                    <a:alpha val="43137"/>
                  </a:srgbClr>
                </a:outerShdw>
              </a:effectLst>
            </a:endParaRPr>
          </a:p>
          <a:p>
            <a:pPr marL="514350" indent="-514350" algn="ctr">
              <a:buFont typeface="Arial" panose="020B0604020202020204" pitchFamily="34" charset="0"/>
              <a:buChar char="•"/>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818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370427"/>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(Eccles.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p>
          <a:p>
            <a:pPr marL="514350" indent="-514350">
              <a:buAutoNum type="arabicPeriod"/>
            </a:pPr>
            <a:r>
              <a:rPr lang="en-US" sz="3200" dirty="0" smtClean="0">
                <a:effectLst>
                  <a:outerShdw blurRad="38100" dist="38100" dir="2700000" algn="tl">
                    <a:srgbClr val="000000">
                      <a:alpha val="43137"/>
                    </a:srgbClr>
                  </a:outerShdw>
                </a:effectLst>
              </a:rPr>
              <a:t>The Symptoms of Nominal Worship ( vv. 2-7a)</a:t>
            </a:r>
          </a:p>
          <a:p>
            <a:pPr marL="971550" lvl="1" indent="-514350">
              <a:buFont typeface="Arial" panose="020B0604020202020204" pitchFamily="34" charset="0"/>
              <a:buChar char="•"/>
            </a:pPr>
            <a:r>
              <a:rPr lang="en-US" sz="3200" dirty="0" smtClean="0">
                <a:effectLst>
                  <a:outerShdw blurRad="38100" dist="38100" dir="2700000" algn="tl">
                    <a:srgbClr val="000000">
                      <a:alpha val="43137"/>
                    </a:srgbClr>
                  </a:outerShdw>
                </a:effectLst>
              </a:rPr>
              <a:t>Too m</a:t>
            </a:r>
            <a:r>
              <a:rPr lang="en-US" sz="3200" dirty="0" smtClean="0">
                <a:effectLst>
                  <a:outerShdw blurRad="38100" dist="38100" dir="2700000" algn="tl">
                    <a:srgbClr val="000000">
                      <a:alpha val="43137"/>
                    </a:srgbClr>
                  </a:outerShdw>
                </a:effectLst>
              </a:rPr>
              <a:t>any words – Not much listening</a:t>
            </a:r>
          </a:p>
          <a:p>
            <a:pPr lvl="1"/>
            <a:r>
              <a:rPr lang="en-US" sz="3200" i="1" dirty="0" smtClean="0"/>
              <a:t>As </a:t>
            </a:r>
            <a:r>
              <a:rPr lang="en-US" sz="3200" i="1" dirty="0"/>
              <a:t>you enter the house of God, keep your ears open and your mouth shut. It is evil to make mindless offerings to God. </a:t>
            </a:r>
            <a:r>
              <a:rPr lang="en-US" sz="3200" dirty="0"/>
              <a:t>(v. 1 NLT)</a:t>
            </a:r>
          </a:p>
          <a:p>
            <a:pPr lvl="1"/>
            <a:r>
              <a:rPr lang="en-US" sz="3200" i="1" dirty="0" smtClean="0">
                <a:effectLst>
                  <a:outerShdw blurRad="38100" dist="38100" dir="2700000" algn="tl">
                    <a:srgbClr val="000000">
                      <a:alpha val="43137"/>
                    </a:srgbClr>
                  </a:outerShdw>
                </a:effectLst>
              </a:rPr>
              <a:t>“Speak, Lord, for your servant is listening…” (1 Samuel 3:10)</a:t>
            </a:r>
          </a:p>
          <a:p>
            <a:pPr algn="ct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0999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862870"/>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(Eccles.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p>
          <a:p>
            <a:pPr marL="514350" indent="-514350">
              <a:buAutoNum type="arabicPeriod"/>
            </a:pPr>
            <a:r>
              <a:rPr lang="en-US" sz="3200" dirty="0" smtClean="0">
                <a:effectLst>
                  <a:outerShdw blurRad="38100" dist="38100" dir="2700000" algn="tl">
                    <a:srgbClr val="000000">
                      <a:alpha val="43137"/>
                    </a:srgbClr>
                  </a:outerShdw>
                </a:effectLst>
              </a:rPr>
              <a:t>The Symptoms of Nominal Worship ( vv. 2-7a)</a:t>
            </a:r>
          </a:p>
          <a:p>
            <a:pPr marL="971550" lvl="1" indent="-514350">
              <a:buFont typeface="Arial" panose="020B0604020202020204" pitchFamily="34" charset="0"/>
              <a:buChar char="•"/>
            </a:pPr>
            <a:r>
              <a:rPr lang="en-US" sz="3200" dirty="0" smtClean="0">
                <a:effectLst>
                  <a:outerShdw blurRad="38100" dist="38100" dir="2700000" algn="tl">
                    <a:srgbClr val="000000">
                      <a:alpha val="43137"/>
                    </a:srgbClr>
                  </a:outerShdw>
                </a:effectLst>
              </a:rPr>
              <a:t>Too m</a:t>
            </a:r>
            <a:r>
              <a:rPr lang="en-US" sz="3200" dirty="0" smtClean="0">
                <a:effectLst>
                  <a:outerShdw blurRad="38100" dist="38100" dir="2700000" algn="tl">
                    <a:srgbClr val="000000">
                      <a:alpha val="43137"/>
                    </a:srgbClr>
                  </a:outerShdw>
                </a:effectLst>
              </a:rPr>
              <a:t>any words – Not much listening</a:t>
            </a:r>
          </a:p>
          <a:p>
            <a:pPr marL="971550" lvl="1" indent="-514350">
              <a:buFont typeface="Arial" panose="020B0604020202020204" pitchFamily="34" charset="0"/>
              <a:buChar char="•"/>
            </a:pPr>
            <a:r>
              <a:rPr lang="en-US" sz="3200" dirty="0" smtClean="0">
                <a:effectLst>
                  <a:outerShdw blurRad="38100" dist="38100" dir="2700000" algn="tl">
                    <a:srgbClr val="000000">
                      <a:alpha val="43137"/>
                    </a:srgbClr>
                  </a:outerShdw>
                </a:effectLst>
              </a:rPr>
              <a:t>Lack of heartfelt reverence for God – Object of our worship</a:t>
            </a:r>
            <a:endParaRPr lang="en-US" sz="3200" dirty="0" smtClean="0">
              <a:effectLst>
                <a:outerShdw blurRad="38100" dist="38100" dir="2700000" algn="tl">
                  <a:srgbClr val="000000">
                    <a:alpha val="43137"/>
                  </a:srgbClr>
                </a:outerShdw>
              </a:effectLst>
            </a:endParaRPr>
          </a:p>
          <a:p>
            <a:r>
              <a:rPr lang="en-US" sz="3200" i="1" dirty="0"/>
              <a:t>D</a:t>
            </a:r>
            <a:r>
              <a:rPr lang="en-US" sz="3200" i="1" dirty="0" smtClean="0"/>
              <a:t>on’t </a:t>
            </a:r>
            <a:r>
              <a:rPr lang="en-US" sz="3200" i="1" dirty="0"/>
              <a:t>be hasty in bringing matters before God. After all, God is in heaven, and you are here on earth. So let your words be few</a:t>
            </a:r>
            <a:r>
              <a:rPr lang="en-US" sz="3200" i="1" dirty="0" smtClean="0"/>
              <a:t>. </a:t>
            </a:r>
            <a:r>
              <a:rPr lang="en-US" sz="3200" dirty="0" smtClean="0"/>
              <a:t>(v. 2b)</a:t>
            </a:r>
            <a:endParaRPr lang="en-US" sz="3200" dirty="0"/>
          </a:p>
          <a:p>
            <a:endParaRPr lang="en-US" sz="3200" b="1" dirty="0" smtClean="0">
              <a:effectLst>
                <a:outerShdw blurRad="38100" dist="38100" dir="2700000" algn="tl">
                  <a:srgbClr val="000000">
                    <a:alpha val="43137"/>
                  </a:srgbClr>
                </a:outerShdw>
              </a:effectLst>
            </a:endParaRPr>
          </a:p>
          <a:p>
            <a:pPr marL="514350" indent="-514350" algn="ctr">
              <a:buFont typeface="Arial" panose="020B0604020202020204" pitchFamily="34" charset="0"/>
              <a:buChar char="•"/>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715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5524589"/>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A Common Spiritual Problem</a:t>
            </a:r>
          </a:p>
          <a:p>
            <a:r>
              <a:rPr lang="en-US" sz="3200" i="1" dirty="0" smtClean="0"/>
              <a:t>And the Lord said: ‘Because this people </a:t>
            </a:r>
            <a:r>
              <a:rPr lang="en-US" sz="3200" i="1" dirty="0" smtClean="0">
                <a:effectLst>
                  <a:outerShdw blurRad="38100" dist="38100" dir="2700000" algn="tl">
                    <a:srgbClr val="000000">
                      <a:alpha val="43137"/>
                    </a:srgbClr>
                  </a:outerShdw>
                </a:effectLst>
              </a:rPr>
              <a:t>draw near with their mouth </a:t>
            </a:r>
            <a:r>
              <a:rPr lang="en-US" sz="3200" i="1" dirty="0" smtClean="0"/>
              <a:t>and honor me with their lips, while </a:t>
            </a:r>
            <a:r>
              <a:rPr lang="en-US" sz="3200" i="1" dirty="0" smtClean="0">
                <a:solidFill>
                  <a:srgbClr val="C00000"/>
                </a:solidFill>
              </a:rPr>
              <a:t>their hearts </a:t>
            </a:r>
            <a:r>
              <a:rPr lang="en-US" sz="3200" i="1" dirty="0" smtClean="0"/>
              <a:t>are far from me…”</a:t>
            </a:r>
          </a:p>
          <a:p>
            <a:r>
              <a:rPr lang="en-US" sz="3200" i="1" dirty="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			</a:t>
            </a:r>
            <a:r>
              <a:rPr lang="en-US" sz="3200" i="1" dirty="0" smtClean="0"/>
              <a:t>	- Isaiah 29:13</a:t>
            </a:r>
          </a:p>
          <a:p>
            <a:r>
              <a:rPr lang="en-US" sz="3200" i="1" dirty="0" smtClean="0"/>
              <a:t>And they come to you as people come, and they sit before you as my people, and they hear what you say but they do not do it…</a:t>
            </a:r>
            <a:r>
              <a:rPr lang="en-US" sz="3200" i="1" dirty="0" smtClean="0">
                <a:solidFill>
                  <a:srgbClr val="C00000"/>
                </a:solidFill>
              </a:rPr>
              <a:t>their</a:t>
            </a:r>
            <a:r>
              <a:rPr lang="en-US" sz="3200" i="1" dirty="0" smtClean="0"/>
              <a:t> </a:t>
            </a:r>
            <a:r>
              <a:rPr lang="en-US" sz="3200" i="1" dirty="0" smtClean="0">
                <a:solidFill>
                  <a:srgbClr val="C00000"/>
                </a:solidFill>
              </a:rPr>
              <a:t>heart </a:t>
            </a:r>
            <a:r>
              <a:rPr lang="en-US" sz="3200" i="1" dirty="0" smtClean="0"/>
              <a:t>is set on their gain.”   </a:t>
            </a:r>
            <a:r>
              <a:rPr lang="en-US" sz="3200" i="1" dirty="0" smtClean="0"/>
              <a:t>- Ezekiel 33:31</a:t>
            </a:r>
          </a:p>
          <a:p>
            <a:endParaRPr lang="en-US" sz="1100" i="1" dirty="0" smtClean="0"/>
          </a:p>
          <a:p>
            <a:r>
              <a:rPr lang="en-US" sz="3200" i="1" dirty="0" smtClean="0"/>
              <a:t>Well did Isaiah prophesy of you, when he said: ‘This people honors me with their </a:t>
            </a:r>
            <a:r>
              <a:rPr lang="en-US" sz="3200" i="1" dirty="0" smtClean="0">
                <a:effectLst>
                  <a:outerShdw blurRad="38100" dist="38100" dir="2700000" algn="tl">
                    <a:srgbClr val="000000">
                      <a:alpha val="43137"/>
                    </a:srgbClr>
                  </a:outerShdw>
                </a:effectLst>
              </a:rPr>
              <a:t>lips</a:t>
            </a:r>
            <a:r>
              <a:rPr lang="en-US" sz="3200" i="1" dirty="0" smtClean="0"/>
              <a:t>, but </a:t>
            </a:r>
            <a:r>
              <a:rPr lang="en-US" sz="3200" i="1" dirty="0" smtClean="0">
                <a:solidFill>
                  <a:srgbClr val="C00000"/>
                </a:solidFill>
              </a:rPr>
              <a:t>their heart is far from me</a:t>
            </a:r>
            <a:r>
              <a:rPr lang="en-US" sz="3200" i="1" dirty="0" smtClean="0"/>
              <a:t>…’ – Matt. 15:8</a:t>
            </a:r>
          </a:p>
          <a:p>
            <a:pPr algn="ctr"/>
            <a:endParaRPr lang="en-US" sz="1400" b="1" dirty="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5504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5586145"/>
          </a:xfrm>
          <a:prstGeom prst="rect">
            <a:avLst/>
          </a:prstGeom>
          <a:solidFill>
            <a:srgbClr val="F4E0AD"/>
          </a:solidFill>
        </p:spPr>
        <p:txBody>
          <a:bodyPr wrap="square" rtlCol="0">
            <a:spAutoFit/>
          </a:bodyPr>
          <a:lstStyle/>
          <a:p>
            <a:r>
              <a:rPr lang="en-US" sz="3200" i="1" dirty="0"/>
              <a:t> </a:t>
            </a:r>
            <a:r>
              <a:rPr lang="en-US" sz="3200" i="1" dirty="0" smtClean="0"/>
              <a:t>Pray then like this: Our Father in heaven, </a:t>
            </a:r>
            <a:r>
              <a:rPr lang="en-US" sz="3200" i="1" dirty="0" smtClean="0">
                <a:effectLst>
                  <a:outerShdw blurRad="38100" dist="38100" dir="2700000" algn="tl">
                    <a:srgbClr val="000000">
                      <a:alpha val="43137"/>
                    </a:srgbClr>
                  </a:outerShdw>
                </a:effectLst>
              </a:rPr>
              <a:t>hallowed be your name</a:t>
            </a:r>
            <a:r>
              <a:rPr lang="en-US" sz="3200" i="1" dirty="0" smtClean="0"/>
              <a:t>…</a:t>
            </a:r>
          </a:p>
          <a:p>
            <a:r>
              <a:rPr lang="en-US" sz="3200" i="1" dirty="0"/>
              <a:t>	</a:t>
            </a:r>
            <a:r>
              <a:rPr lang="en-US" sz="3200" i="1" dirty="0" smtClean="0"/>
              <a:t>				- Matthew 6:9 ESV</a:t>
            </a:r>
          </a:p>
          <a:p>
            <a:endParaRPr lang="en-US" sz="1200" i="1" dirty="0" smtClean="0"/>
          </a:p>
          <a:p>
            <a:r>
              <a:rPr lang="en-US" sz="3200" i="1" dirty="0"/>
              <a:t> </a:t>
            </a:r>
            <a:r>
              <a:rPr lang="en-US" sz="3200" i="1" dirty="0" smtClean="0"/>
              <a:t>But you have come to Mount Zion and to the city of the living God, the heavenly Jerusalem, and to innumerable angels in festal gathering, and to the assembly of the firstborn who are enrolled in heaven, and to God, the judge of all…Therefore let us be grateful for receiving a kingdom that cannot be shaken, and thus </a:t>
            </a:r>
            <a:r>
              <a:rPr lang="en-US" sz="3200" i="1" dirty="0" smtClean="0">
                <a:effectLst>
                  <a:outerShdw blurRad="38100" dist="38100" dir="2700000" algn="tl">
                    <a:srgbClr val="000000">
                      <a:alpha val="43137"/>
                    </a:srgbClr>
                  </a:outerShdw>
                </a:effectLst>
              </a:rPr>
              <a:t>let us offer to God acceptable worship, with reverence and awe, for our God is a consuming fire.</a:t>
            </a:r>
            <a:r>
              <a:rPr lang="en-US" sz="3200" i="1" dirty="0" smtClean="0"/>
              <a:t>  </a:t>
            </a:r>
            <a:r>
              <a:rPr lang="en-US" sz="3200" i="1" dirty="0" smtClean="0"/>
              <a:t>- </a:t>
            </a:r>
            <a:r>
              <a:rPr lang="en-US" sz="3200" dirty="0" smtClean="0"/>
              <a:t>Hebrews 12:22-23, 28-29 (ESV)</a:t>
            </a:r>
          </a:p>
          <a:p>
            <a:endParaRPr lang="en-US" sz="1100" i="1" dirty="0" smtClean="0"/>
          </a:p>
          <a:p>
            <a:pPr algn="ctr"/>
            <a:endParaRPr lang="en-US" sz="1400" b="1" dirty="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55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3877985"/>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a:t>
            </a:r>
            <a:r>
              <a:rPr lang="en-US" sz="4000" b="1" dirty="0" err="1" smtClean="0">
                <a:effectLst>
                  <a:outerShdw blurRad="38100" dist="38100" dir="2700000" algn="tl">
                    <a:srgbClr val="000000">
                      <a:alpha val="43137"/>
                    </a:srgbClr>
                  </a:outerShdw>
                </a:effectLst>
              </a:rPr>
              <a:t>Ecc</a:t>
            </a:r>
            <a:r>
              <a:rPr lang="en-US" sz="4000" b="1" dirty="0" smtClean="0">
                <a:effectLst>
                  <a:outerShdw blurRad="38100" dist="38100" dir="2700000" algn="tl">
                    <a:srgbClr val="000000">
                      <a:alpha val="43137"/>
                    </a:srgbClr>
                  </a:outerShdw>
                </a:effectLst>
              </a:rPr>
              <a:t>.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Warning  (v. 1)</a:t>
            </a:r>
          </a:p>
          <a:p>
            <a:pPr marL="514350" indent="-514350">
              <a:buAutoNum type="arabicPeriod"/>
            </a:pPr>
            <a:r>
              <a:rPr lang="en-US" sz="3200" dirty="0" smtClean="0">
                <a:effectLst>
                  <a:outerShdw blurRad="38100" dist="38100" dir="2700000" algn="tl">
                    <a:srgbClr val="000000">
                      <a:alpha val="43137"/>
                    </a:srgbClr>
                  </a:outerShdw>
                </a:effectLst>
              </a:rPr>
              <a:t>The Symptoms of Nominal Worship ( vv. 2-7a)</a:t>
            </a:r>
          </a:p>
          <a:p>
            <a:pPr marL="971550" lvl="1" indent="-514350">
              <a:buFont typeface="Arial" panose="020B0604020202020204" pitchFamily="34" charset="0"/>
              <a:buChar char="•"/>
            </a:pPr>
            <a:r>
              <a:rPr lang="en-US" sz="3200" dirty="0" smtClean="0"/>
              <a:t>Too m</a:t>
            </a:r>
            <a:r>
              <a:rPr lang="en-US" sz="3200" dirty="0" smtClean="0"/>
              <a:t>any words – Not much listening</a:t>
            </a:r>
          </a:p>
          <a:p>
            <a:pPr marL="971550" lvl="1" indent="-514350">
              <a:buFont typeface="Arial" panose="020B0604020202020204" pitchFamily="34" charset="0"/>
              <a:buChar char="•"/>
            </a:pPr>
            <a:r>
              <a:rPr lang="en-US" sz="3200" dirty="0"/>
              <a:t>Lack of heartfelt reverence for God – Object of our </a:t>
            </a:r>
            <a:r>
              <a:rPr lang="en-US" sz="3200" dirty="0" smtClean="0"/>
              <a:t>worship</a:t>
            </a:r>
            <a:endParaRPr lang="en-US" sz="3200" dirty="0" smtClean="0"/>
          </a:p>
          <a:p>
            <a:pPr marL="971550" lvl="1" indent="-514350">
              <a:buFont typeface="Arial" panose="020B0604020202020204" pitchFamily="34" charset="0"/>
              <a:buChar char="•"/>
            </a:pPr>
            <a:r>
              <a:rPr lang="en-US" sz="3200" dirty="0" smtClean="0">
                <a:effectLst>
                  <a:outerShdw blurRad="38100" dist="38100" dir="2700000" algn="tl">
                    <a:srgbClr val="000000">
                      <a:alpha val="43137"/>
                    </a:srgbClr>
                  </a:outerShdw>
                </a:effectLst>
              </a:rPr>
              <a:t>Vows/Promises made carelessly/denied/delayed</a:t>
            </a:r>
          </a:p>
          <a:p>
            <a:r>
              <a:rPr lang="en-US" sz="3200"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504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528132"/>
            <a:ext cx="11379200" cy="4862870"/>
          </a:xfrm>
          <a:prstGeom prst="rect">
            <a:avLst/>
          </a:prstGeom>
          <a:solidFill>
            <a:srgbClr val="F4E0AD"/>
          </a:solidFill>
        </p:spPr>
        <p:txBody>
          <a:bodyPr wrap="square" rtlCol="0">
            <a:spAutoFit/>
          </a:bodyPr>
          <a:lstStyle/>
          <a:p>
            <a:r>
              <a:rPr lang="en-US" sz="3200" baseline="30000" dirty="0" smtClean="0"/>
              <a:t>4</a:t>
            </a:r>
            <a:r>
              <a:rPr lang="en-US" sz="3200" baseline="30000" dirty="0"/>
              <a:t> </a:t>
            </a:r>
            <a:r>
              <a:rPr lang="en-US" sz="3200" i="1" dirty="0"/>
              <a:t>When you make a promise to God, don’t delay in following through, for God takes no pleasure in fools. </a:t>
            </a:r>
            <a:r>
              <a:rPr lang="en-US" sz="3200" i="1" dirty="0">
                <a:effectLst>
                  <a:outerShdw blurRad="38100" dist="38100" dir="2700000" algn="tl">
                    <a:srgbClr val="000000">
                      <a:alpha val="43137"/>
                    </a:srgbClr>
                  </a:outerShdw>
                </a:effectLst>
              </a:rPr>
              <a:t>Keep all the promises you make to him</a:t>
            </a:r>
            <a:r>
              <a:rPr lang="en-US" sz="3200" i="1" dirty="0"/>
              <a:t>. </a:t>
            </a:r>
            <a:r>
              <a:rPr lang="en-US" sz="3200" i="1" baseline="30000" dirty="0"/>
              <a:t>5 </a:t>
            </a:r>
            <a:r>
              <a:rPr lang="en-US" sz="3200" i="1" dirty="0"/>
              <a:t>It is better to say nothing than to make a promise and not keep it. </a:t>
            </a:r>
            <a:r>
              <a:rPr lang="en-US" sz="3200" i="1" baseline="30000" dirty="0"/>
              <a:t>6 </a:t>
            </a:r>
            <a:r>
              <a:rPr lang="en-US" sz="3200" i="1" dirty="0"/>
              <a:t>Don’t let your mouth make you sin. And don’t defend yourself by telling the Temple messenger that the promise you made was a mistake. That would make God angry, and he might wipe out everything you have achieved</a:t>
            </a:r>
            <a:r>
              <a:rPr lang="en-US" sz="3200" i="1" dirty="0" smtClean="0"/>
              <a:t>. </a:t>
            </a:r>
            <a:r>
              <a:rPr lang="en-US" sz="3200" i="1" baseline="30000" dirty="0" smtClean="0"/>
              <a:t> </a:t>
            </a:r>
            <a:r>
              <a:rPr lang="en-US" sz="3200" i="1" baseline="30000" dirty="0"/>
              <a:t>7 </a:t>
            </a:r>
            <a:r>
              <a:rPr lang="en-US" sz="3200" i="1" dirty="0"/>
              <a:t>Talk is cheap, like daydreams and other useless activities. </a:t>
            </a:r>
            <a:r>
              <a:rPr lang="en-US" sz="3200" i="1" dirty="0">
                <a:effectLst>
                  <a:outerShdw blurRad="38100" dist="38100" dir="2700000" algn="tl">
                    <a:srgbClr val="000000">
                      <a:alpha val="43137"/>
                    </a:srgbClr>
                  </a:outerShdw>
                </a:effectLst>
              </a:rPr>
              <a:t>Fear God instead</a:t>
            </a:r>
            <a:r>
              <a:rPr lang="en-US" sz="3200" i="1" dirty="0"/>
              <a:t>.</a:t>
            </a:r>
          </a:p>
          <a:p>
            <a:endParaRPr lang="en-US" dirty="0"/>
          </a:p>
          <a:p>
            <a:r>
              <a:rPr lang="en-US" sz="3600" dirty="0" smtClean="0"/>
              <a:t>						</a:t>
            </a:r>
            <a:r>
              <a:rPr lang="en-US" sz="3200" dirty="0" smtClean="0"/>
              <a:t>- Ecclesiastes </a:t>
            </a:r>
            <a:r>
              <a:rPr lang="en-US" sz="3200" dirty="0" smtClean="0"/>
              <a:t>5:4-7 </a:t>
            </a:r>
            <a:r>
              <a:rPr lang="en-US" sz="3200" dirty="0" smtClean="0"/>
              <a:t>(</a:t>
            </a:r>
            <a:r>
              <a:rPr lang="en-US" sz="3200" dirty="0" smtClean="0"/>
              <a:t>NLT</a:t>
            </a:r>
            <a:r>
              <a:rPr lang="en-US" sz="3200" dirty="0" smtClean="0"/>
              <a:t>)  </a:t>
            </a:r>
            <a:endParaRPr lang="en-US" sz="3200" dirty="0"/>
          </a:p>
        </p:txBody>
      </p:sp>
    </p:spTree>
    <p:extLst>
      <p:ext uri="{BB962C8B-B14F-4D97-AF65-F5344CB8AC3E}">
        <p14:creationId xmlns:p14="http://schemas.microsoft.com/office/powerpoint/2010/main" val="800859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370427"/>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I. The Dangers of a Nominal Faith (</a:t>
            </a:r>
            <a:r>
              <a:rPr lang="en-US" sz="4000" b="1" dirty="0" err="1" smtClean="0">
                <a:effectLst>
                  <a:outerShdw blurRad="38100" dist="38100" dir="2700000" algn="tl">
                    <a:srgbClr val="000000">
                      <a:alpha val="43137"/>
                    </a:srgbClr>
                  </a:outerShdw>
                </a:effectLst>
              </a:rPr>
              <a:t>Ecc</a:t>
            </a:r>
            <a:r>
              <a:rPr lang="en-US" sz="4000" b="1" dirty="0" smtClean="0">
                <a:effectLst>
                  <a:outerShdw blurRad="38100" dist="38100" dir="2700000" algn="tl">
                    <a:srgbClr val="000000">
                      <a:alpha val="43137"/>
                    </a:srgbClr>
                  </a:outerShdw>
                </a:effectLst>
              </a:rPr>
              <a:t>. 5:1-7)</a:t>
            </a:r>
          </a:p>
          <a:p>
            <a:pPr algn="ctr"/>
            <a:endParaRPr lang="en-US" sz="1400" b="1" dirty="0">
              <a:effectLst>
                <a:outerShdw blurRad="38100" dist="38100" dir="2700000" algn="tl">
                  <a:srgbClr val="000000">
                    <a:alpha val="43137"/>
                  </a:srgbClr>
                </a:outerShdw>
              </a:effectLst>
            </a:endParaRPr>
          </a:p>
          <a:p>
            <a:pPr marL="514350" indent="-514350">
              <a:buAutoNum type="arabicPeriod"/>
            </a:pPr>
            <a:r>
              <a:rPr lang="en-US" sz="3200" dirty="0" smtClean="0">
                <a:effectLst>
                  <a:outerShdw blurRad="38100" dist="38100" dir="2700000" algn="tl">
                    <a:srgbClr val="000000">
                      <a:alpha val="43137"/>
                    </a:srgbClr>
                  </a:outerShdw>
                </a:effectLst>
              </a:rPr>
              <a:t>The Opening Warning  (v. 1)</a:t>
            </a:r>
          </a:p>
          <a:p>
            <a:pPr marL="514350" indent="-514350">
              <a:buAutoNum type="arabicPeriod"/>
            </a:pPr>
            <a:r>
              <a:rPr lang="en-US" sz="3200" dirty="0" smtClean="0">
                <a:effectLst>
                  <a:outerShdw blurRad="38100" dist="38100" dir="2700000" algn="tl">
                    <a:srgbClr val="000000">
                      <a:alpha val="43137"/>
                    </a:srgbClr>
                  </a:outerShdw>
                </a:effectLst>
              </a:rPr>
              <a:t>The Symptoms of Nominal Worship ( vv. 2-7a)</a:t>
            </a:r>
          </a:p>
          <a:p>
            <a:pPr marL="971550" lvl="1" indent="-514350">
              <a:buFont typeface="Arial" panose="020B0604020202020204" pitchFamily="34" charset="0"/>
              <a:buChar char="•"/>
            </a:pPr>
            <a:r>
              <a:rPr lang="en-US" sz="3200" dirty="0" smtClean="0"/>
              <a:t>Too m</a:t>
            </a:r>
            <a:r>
              <a:rPr lang="en-US" sz="3200" dirty="0" smtClean="0"/>
              <a:t>any words – Not much listening</a:t>
            </a:r>
          </a:p>
          <a:p>
            <a:pPr marL="971550" lvl="1" indent="-514350">
              <a:buFont typeface="Arial" panose="020B0604020202020204" pitchFamily="34" charset="0"/>
              <a:buChar char="•"/>
            </a:pPr>
            <a:r>
              <a:rPr lang="en-US" sz="3200" dirty="0"/>
              <a:t>Lack of heartfelt reverence for God – Object of our </a:t>
            </a:r>
            <a:r>
              <a:rPr lang="en-US" sz="3200" dirty="0" smtClean="0"/>
              <a:t>worship</a:t>
            </a:r>
            <a:endParaRPr lang="en-US" sz="3200" dirty="0" smtClean="0"/>
          </a:p>
          <a:p>
            <a:pPr marL="971550" lvl="1" indent="-514350">
              <a:buFont typeface="Arial" panose="020B0604020202020204" pitchFamily="34" charset="0"/>
              <a:buChar char="•"/>
            </a:pPr>
            <a:r>
              <a:rPr lang="en-US" sz="3200" dirty="0" smtClean="0"/>
              <a:t>Vows/Promises made carelessly/denied/delayed</a:t>
            </a:r>
          </a:p>
          <a:p>
            <a:r>
              <a:rPr lang="en-US" sz="3200" dirty="0" smtClean="0">
                <a:effectLst>
                  <a:outerShdw blurRad="38100" dist="38100" dir="2700000" algn="tl">
                    <a:srgbClr val="000000">
                      <a:alpha val="43137"/>
                    </a:srgbClr>
                  </a:outerShdw>
                </a:effectLst>
              </a:rPr>
              <a:t> Solution: Heart preparation for worship/reverence (v. 7b)</a:t>
            </a:r>
            <a:endParaRPr lang="en-US" sz="3200" dirty="0" smtClean="0">
              <a:effectLst>
                <a:outerShdw blurRad="38100" dist="38100" dir="2700000" algn="tl">
                  <a:srgbClr val="000000">
                    <a:alpha val="43137"/>
                  </a:srgbClr>
                </a:outerShdw>
              </a:effectLst>
            </a:endParaRPr>
          </a:p>
          <a:p>
            <a:pPr marL="514350" indent="-514350" algn="ctr">
              <a:buFont typeface="Arial" panose="020B0604020202020204" pitchFamily="34" charset="0"/>
              <a:buChar char="•"/>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2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Tree>
    <p:extLst>
      <p:ext uri="{BB962C8B-B14F-4D97-AF65-F5344CB8AC3E}">
        <p14:creationId xmlns:p14="http://schemas.microsoft.com/office/powerpoint/2010/main" val="345098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278094"/>
          </a:xfrm>
          <a:prstGeom prst="rect">
            <a:avLst/>
          </a:prstGeom>
          <a:solidFill>
            <a:srgbClr val="F4E0AD"/>
          </a:solidFill>
        </p:spPr>
        <p:txBody>
          <a:bodyPr wrap="square" rtlCol="0">
            <a:spAutoFit/>
          </a:bodyPr>
          <a:lstStyle/>
          <a:p>
            <a:pPr algn="ctr"/>
            <a:r>
              <a:rPr lang="en-US" sz="4000" b="1" dirty="0" smtClean="0">
                <a:effectLst>
                  <a:outerShdw blurRad="38100" dist="38100" dir="2700000" algn="tl">
                    <a:srgbClr val="000000">
                      <a:alpha val="43137"/>
                    </a:srgbClr>
                  </a:outerShdw>
                </a:effectLst>
              </a:rPr>
              <a:t>Another Way to Look at This Passage</a:t>
            </a:r>
          </a:p>
          <a:p>
            <a:pPr algn="ctr"/>
            <a:endParaRPr lang="en-US" sz="1200" b="1" dirty="0">
              <a:effectLst>
                <a:outerShdw blurRad="38100" dist="38100" dir="2700000" algn="tl">
                  <a:srgbClr val="000000">
                    <a:alpha val="43137"/>
                  </a:srgbClr>
                </a:outerShdw>
              </a:effectLst>
            </a:endParaRPr>
          </a:p>
          <a:p>
            <a:r>
              <a:rPr lang="en-US" sz="3200" i="1" dirty="0" smtClean="0"/>
              <a:t> “These verses are an important part of Solomon’s argument, warning against the folly of rash vows which could cause a person to </a:t>
            </a:r>
            <a:r>
              <a:rPr lang="en-US" sz="3200" i="1" dirty="0" smtClean="0">
                <a:effectLst>
                  <a:outerShdw blurRad="38100" dist="38100" dir="2700000" algn="tl">
                    <a:srgbClr val="000000">
                      <a:alpha val="43137"/>
                    </a:srgbClr>
                  </a:outerShdw>
                </a:effectLst>
              </a:rPr>
              <a:t>lose the fruits of his labor </a:t>
            </a:r>
            <a:r>
              <a:rPr lang="en-US" sz="3200" i="1" dirty="0" smtClean="0"/>
              <a:t>through God’s destroying the work of his hands (v. 6) as making and breaking such vows is sin resulting in God’s displeasure (v. 4) and anger (v. 6).” </a:t>
            </a:r>
          </a:p>
          <a:p>
            <a:r>
              <a:rPr lang="en-US" sz="3200" i="1" dirty="0" smtClean="0"/>
              <a:t>			</a:t>
            </a:r>
            <a:r>
              <a:rPr lang="en-US" sz="2800" i="1" dirty="0" smtClean="0"/>
              <a:t>- Donald R. Glenn, </a:t>
            </a:r>
            <a:r>
              <a:rPr lang="en-US" sz="2800" u="sng" dirty="0" smtClean="0"/>
              <a:t>The Bible Knowledge Commentary</a:t>
            </a:r>
            <a:endParaRPr lang="en-US" sz="2800" i="1" dirty="0" smtClean="0"/>
          </a:p>
          <a:p>
            <a:pPr algn="ct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16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474344"/>
            <a:ext cx="11379200" cy="5509200"/>
          </a:xfrm>
          <a:prstGeom prst="rect">
            <a:avLst/>
          </a:prstGeom>
          <a:solidFill>
            <a:srgbClr val="F4E0AD"/>
          </a:solidFill>
        </p:spPr>
        <p:txBody>
          <a:bodyPr wrap="square" rtlCol="0">
            <a:spAutoFit/>
          </a:bodyPr>
          <a:lstStyle/>
          <a:p>
            <a:r>
              <a:rPr lang="en-US" sz="3600" baseline="30000" dirty="0" smtClean="0"/>
              <a:t>4</a:t>
            </a:r>
            <a:r>
              <a:rPr lang="en-US" sz="3600" baseline="30000" dirty="0"/>
              <a:t> </a:t>
            </a:r>
            <a:r>
              <a:rPr lang="en-US" sz="3200" i="1" dirty="0"/>
              <a:t>When you make a promise to God, </a:t>
            </a:r>
            <a:r>
              <a:rPr lang="en-US" sz="3200" i="1" dirty="0">
                <a:solidFill>
                  <a:srgbClr val="C00000"/>
                </a:solidFill>
              </a:rPr>
              <a:t>don’t delay in following through</a:t>
            </a:r>
            <a:r>
              <a:rPr lang="en-US" sz="3200" i="1" dirty="0"/>
              <a:t>, for God takes no pleasure in fools. Keep all the promises you make to him. </a:t>
            </a:r>
            <a:r>
              <a:rPr lang="en-US" sz="3200" i="1" baseline="30000" dirty="0"/>
              <a:t>5 </a:t>
            </a:r>
            <a:r>
              <a:rPr lang="en-US" sz="3200" i="1" dirty="0"/>
              <a:t>It is better to say nothing than to make a promise and not keep it. </a:t>
            </a:r>
            <a:r>
              <a:rPr lang="en-US" sz="3200" i="1" baseline="30000" dirty="0"/>
              <a:t>6 </a:t>
            </a:r>
            <a:r>
              <a:rPr lang="en-US" sz="3200" i="1" dirty="0"/>
              <a:t>Don’t let your mouth make you </a:t>
            </a:r>
            <a:r>
              <a:rPr lang="en-US" sz="3200" i="1" dirty="0">
                <a:solidFill>
                  <a:srgbClr val="C00000"/>
                </a:solidFill>
              </a:rPr>
              <a:t>sin</a:t>
            </a:r>
            <a:r>
              <a:rPr lang="en-US" sz="3200" i="1" dirty="0"/>
              <a:t>. And don’t defend yourself by telling the Temple messenger that the promise you made was a mistake. </a:t>
            </a:r>
            <a:r>
              <a:rPr lang="en-US" sz="3200" i="1" dirty="0">
                <a:solidFill>
                  <a:srgbClr val="C00000"/>
                </a:solidFill>
              </a:rPr>
              <a:t>That would make God angry, and he might wipe out everything you have achieved</a:t>
            </a:r>
            <a:r>
              <a:rPr lang="en-US" sz="3200" i="1" dirty="0" smtClean="0">
                <a:solidFill>
                  <a:srgbClr val="C00000"/>
                </a:solidFill>
              </a:rPr>
              <a:t>. </a:t>
            </a:r>
            <a:r>
              <a:rPr lang="en-US" sz="3200" i="1" baseline="30000" dirty="0" smtClean="0">
                <a:solidFill>
                  <a:srgbClr val="C00000"/>
                </a:solidFill>
              </a:rPr>
              <a:t> </a:t>
            </a:r>
            <a:r>
              <a:rPr lang="en-US" sz="3200" i="1" baseline="30000" dirty="0"/>
              <a:t>7 </a:t>
            </a:r>
            <a:r>
              <a:rPr lang="en-US" sz="3200" i="1" dirty="0"/>
              <a:t>Talk is cheap, like daydreams and other useless activities. Fear God instead</a:t>
            </a:r>
            <a:r>
              <a:rPr lang="en-US" sz="3200" i="1" dirty="0" smtClean="0"/>
              <a:t>.</a:t>
            </a:r>
            <a:endParaRPr lang="en-US" sz="3200" i="1" dirty="0"/>
          </a:p>
          <a:p>
            <a:r>
              <a:rPr lang="en-US" sz="3200" i="1" dirty="0" smtClean="0"/>
              <a:t>						- Ecclesiastes </a:t>
            </a:r>
            <a:r>
              <a:rPr lang="en-US" sz="3200" i="1" dirty="0" smtClean="0"/>
              <a:t>5:4-7 </a:t>
            </a:r>
            <a:r>
              <a:rPr lang="en-US" sz="3200" i="1" dirty="0" smtClean="0"/>
              <a:t>(</a:t>
            </a:r>
            <a:r>
              <a:rPr lang="en-US" sz="3200" i="1" dirty="0" smtClean="0"/>
              <a:t>NLT</a:t>
            </a:r>
            <a:r>
              <a:rPr lang="en-US" sz="3200" i="1" dirty="0" smtClean="0"/>
              <a:t>)  </a:t>
            </a:r>
          </a:p>
          <a:p>
            <a:r>
              <a:rPr lang="en-US" sz="3200" i="1" dirty="0" smtClean="0"/>
              <a:t>Do not be deceived; </a:t>
            </a:r>
            <a:r>
              <a:rPr lang="en-US" sz="3200" i="1" dirty="0" smtClean="0">
                <a:solidFill>
                  <a:srgbClr val="C00000"/>
                </a:solidFill>
              </a:rPr>
              <a:t>God is not mocked</a:t>
            </a:r>
            <a:r>
              <a:rPr lang="en-US" sz="3200" i="1" dirty="0" smtClean="0"/>
              <a:t>, for whatever one sows, that will he also reap. -  Galatians 6:7 (ESV)</a:t>
            </a:r>
            <a:endParaRPr lang="en-US" sz="3200" i="1" dirty="0"/>
          </a:p>
        </p:txBody>
      </p:sp>
    </p:spTree>
    <p:extLst>
      <p:ext uri="{BB962C8B-B14F-4D97-AF65-F5344CB8AC3E}">
        <p14:creationId xmlns:p14="http://schemas.microsoft.com/office/powerpoint/2010/main" val="425622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503219" y="2290225"/>
            <a:ext cx="11379200" cy="2277547"/>
          </a:xfrm>
          <a:prstGeom prst="rect">
            <a:avLst/>
          </a:prstGeom>
          <a:solidFill>
            <a:srgbClr val="F4E0AD"/>
          </a:solidFill>
        </p:spPr>
        <p:txBody>
          <a:bodyPr wrap="square" rtlCol="0">
            <a:spAutoFit/>
          </a:bodyPr>
          <a:lstStyle/>
          <a:p>
            <a:pPr algn="ctr"/>
            <a:r>
              <a:rPr lang="en-US" sz="3600" b="1" dirty="0" smtClean="0"/>
              <a:t>Solomon Returns to the Theme of Oppression</a:t>
            </a:r>
          </a:p>
          <a:p>
            <a:pPr algn="ctr"/>
            <a:r>
              <a:rPr lang="en-US" sz="3600" b="1" dirty="0" smtClean="0"/>
              <a:t>Ecclesiastes 5:8-9</a:t>
            </a:r>
          </a:p>
          <a:p>
            <a:pPr algn="ctr"/>
            <a:endParaRPr lang="en-US" sz="3600" b="1" dirty="0"/>
          </a:p>
          <a:p>
            <a:pPr algn="ctr"/>
            <a:r>
              <a:rPr lang="en-US" sz="3400" dirty="0" smtClean="0"/>
              <a:t> </a:t>
            </a:r>
            <a:endParaRPr lang="en-US" sz="3400" dirty="0"/>
          </a:p>
        </p:txBody>
      </p:sp>
    </p:spTree>
    <p:extLst>
      <p:ext uri="{BB962C8B-B14F-4D97-AF65-F5344CB8AC3E}">
        <p14:creationId xmlns:p14="http://schemas.microsoft.com/office/powerpoint/2010/main" val="333708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513977" y="935520"/>
            <a:ext cx="11379200" cy="3724096"/>
          </a:xfrm>
          <a:prstGeom prst="rect">
            <a:avLst/>
          </a:prstGeom>
          <a:solidFill>
            <a:srgbClr val="F4E0AD"/>
          </a:solidFill>
        </p:spPr>
        <p:txBody>
          <a:bodyPr wrap="square" rtlCol="0">
            <a:spAutoFit/>
          </a:bodyPr>
          <a:lstStyle/>
          <a:p>
            <a:r>
              <a:rPr lang="en-US" sz="3600" b="1" baseline="30000" dirty="0"/>
              <a:t>8</a:t>
            </a:r>
            <a:r>
              <a:rPr lang="en-US" sz="3600" b="1" dirty="0"/>
              <a:t> </a:t>
            </a:r>
            <a:r>
              <a:rPr lang="en-US" sz="3200" i="1" dirty="0" smtClean="0"/>
              <a:t>If </a:t>
            </a:r>
            <a:r>
              <a:rPr lang="en-US" sz="3200" i="1" dirty="0"/>
              <a:t>you see in a province the </a:t>
            </a:r>
            <a:r>
              <a:rPr lang="en-US" sz="3200" i="1" dirty="0">
                <a:solidFill>
                  <a:srgbClr val="C00000"/>
                </a:solidFill>
              </a:rPr>
              <a:t>oppression of the poor </a:t>
            </a:r>
            <a:r>
              <a:rPr lang="en-US" sz="3200" i="1" dirty="0"/>
              <a:t>and the </a:t>
            </a:r>
            <a:r>
              <a:rPr lang="en-US" sz="3200" i="1" dirty="0">
                <a:solidFill>
                  <a:srgbClr val="C00000"/>
                </a:solidFill>
              </a:rPr>
              <a:t>violation of justice and righteousness</a:t>
            </a:r>
            <a:r>
              <a:rPr lang="en-US" sz="3200" i="1" dirty="0"/>
              <a:t>, </a:t>
            </a:r>
            <a:r>
              <a:rPr lang="en-US" sz="3200" i="1" dirty="0" smtClean="0">
                <a:solidFill>
                  <a:srgbClr val="7030A0"/>
                </a:solidFill>
              </a:rPr>
              <a:t>do </a:t>
            </a:r>
            <a:r>
              <a:rPr lang="en-US" sz="3200" i="1" dirty="0">
                <a:solidFill>
                  <a:srgbClr val="7030A0"/>
                </a:solidFill>
              </a:rPr>
              <a:t>not be amazed at the matter</a:t>
            </a:r>
            <a:r>
              <a:rPr lang="en-US" sz="3200" i="1" dirty="0"/>
              <a:t>, </a:t>
            </a:r>
            <a:r>
              <a:rPr lang="en-US" sz="3200" i="1" dirty="0" smtClean="0"/>
              <a:t>for </a:t>
            </a:r>
            <a:r>
              <a:rPr lang="en-US" sz="3200" i="1" dirty="0"/>
              <a:t>the high official is watched by a higher, and there are yet higher ones over them.</a:t>
            </a:r>
            <a:r>
              <a:rPr lang="en-US" sz="3200" i="1" baseline="30000" dirty="0"/>
              <a:t> </a:t>
            </a:r>
            <a:r>
              <a:rPr lang="en-US" sz="3200" b="1" i="1" baseline="30000" dirty="0"/>
              <a:t>9 </a:t>
            </a:r>
            <a:r>
              <a:rPr lang="en-US" sz="3200" i="1" dirty="0"/>
              <a:t>But this is gain for a land in every way: a king committed to cultivated </a:t>
            </a:r>
            <a:r>
              <a:rPr lang="en-US" sz="3200" i="1" dirty="0" smtClean="0"/>
              <a:t>fields.</a:t>
            </a:r>
            <a:endParaRPr lang="en-US" sz="3200" i="1" dirty="0"/>
          </a:p>
          <a:p>
            <a:r>
              <a:rPr lang="en-US" sz="3600" dirty="0"/>
              <a:t>		</a:t>
            </a:r>
            <a:r>
              <a:rPr lang="en-US" sz="3600" dirty="0" smtClean="0"/>
              <a:t>				</a:t>
            </a:r>
            <a:r>
              <a:rPr lang="en-US" sz="3200" dirty="0" smtClean="0"/>
              <a:t>Ecclesiastes 5:8-9 (ESV)	</a:t>
            </a:r>
            <a:r>
              <a:rPr lang="en-US" sz="3600" dirty="0" smtClean="0"/>
              <a:t>	</a:t>
            </a:r>
            <a:endParaRPr lang="en-US" sz="3600" dirty="0"/>
          </a:p>
          <a:p>
            <a:endParaRPr lang="en-US" sz="3600" dirty="0" smtClean="0"/>
          </a:p>
        </p:txBody>
      </p:sp>
    </p:spTree>
    <p:extLst>
      <p:ext uri="{BB962C8B-B14F-4D97-AF65-F5344CB8AC3E}">
        <p14:creationId xmlns:p14="http://schemas.microsoft.com/office/powerpoint/2010/main" val="174965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472"/>
            <a:ext cx="12192000" cy="6946472"/>
          </a:xfrm>
          <a:prstGeom prst="rect">
            <a:avLst/>
          </a:prstGeom>
        </p:spPr>
      </p:pic>
      <p:sp>
        <p:nvSpPr>
          <p:cNvPr id="2" name="TextBox 1"/>
          <p:cNvSpPr txBox="1"/>
          <p:nvPr/>
        </p:nvSpPr>
        <p:spPr>
          <a:xfrm>
            <a:off x="557006" y="2081241"/>
            <a:ext cx="11379200" cy="2308324"/>
          </a:xfrm>
          <a:prstGeom prst="rect">
            <a:avLst/>
          </a:prstGeom>
          <a:solidFill>
            <a:srgbClr val="F4E0AD"/>
          </a:solidFill>
        </p:spPr>
        <p:txBody>
          <a:bodyPr wrap="square" rtlCol="0">
            <a:spAutoFit/>
          </a:bodyPr>
          <a:lstStyle/>
          <a:p>
            <a:r>
              <a:rPr lang="en-US" sz="3600" dirty="0" smtClean="0">
                <a:effectLst>
                  <a:outerShdw blurRad="38100" dist="38100" dir="2700000" algn="tl">
                    <a:srgbClr val="000000">
                      <a:alpha val="43137"/>
                    </a:srgbClr>
                  </a:outerShdw>
                </a:effectLst>
              </a:rPr>
              <a:t>What is </a:t>
            </a:r>
            <a:r>
              <a:rPr lang="en-US" sz="3600" dirty="0">
                <a:effectLst>
                  <a:outerShdw blurRad="38100" dist="38100" dir="2700000" algn="tl">
                    <a:srgbClr val="000000">
                      <a:alpha val="43137"/>
                    </a:srgbClr>
                  </a:outerShdw>
                </a:effectLst>
              </a:rPr>
              <a:t>o</a:t>
            </a:r>
            <a:r>
              <a:rPr lang="en-US" sz="3600" dirty="0" smtClean="0">
                <a:effectLst>
                  <a:outerShdw blurRad="38100" dist="38100" dir="2700000" algn="tl">
                    <a:srgbClr val="000000">
                      <a:alpha val="43137"/>
                    </a:srgbClr>
                  </a:outerShdw>
                </a:effectLst>
              </a:rPr>
              <a:t>ppression?</a:t>
            </a:r>
            <a:endParaRPr lang="en-US" sz="3600" dirty="0"/>
          </a:p>
          <a:p>
            <a:pPr marL="571500" indent="-571500">
              <a:buFont typeface="Arial" panose="020B0604020202020204" pitchFamily="34" charset="0"/>
              <a:buChar char="•"/>
            </a:pPr>
            <a:r>
              <a:rPr lang="en-US" sz="3600" dirty="0"/>
              <a:t>Oppression is when someone uses their power to exploit others to keep or increase their </a:t>
            </a:r>
            <a:r>
              <a:rPr lang="en-US" sz="3600" dirty="0" smtClean="0"/>
              <a:t>power</a:t>
            </a:r>
          </a:p>
          <a:p>
            <a:endParaRPr lang="en-US" sz="3600" dirty="0" smtClean="0"/>
          </a:p>
        </p:txBody>
      </p:sp>
    </p:spTree>
    <p:extLst>
      <p:ext uri="{BB962C8B-B14F-4D97-AF65-F5344CB8AC3E}">
        <p14:creationId xmlns:p14="http://schemas.microsoft.com/office/powerpoint/2010/main" val="1642174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81704" y="1484160"/>
            <a:ext cx="11379200" cy="3170099"/>
          </a:xfrm>
          <a:prstGeom prst="rect">
            <a:avLst/>
          </a:prstGeom>
          <a:solidFill>
            <a:srgbClr val="F4E0AD"/>
          </a:solidFill>
        </p:spPr>
        <p:txBody>
          <a:bodyPr wrap="square" rtlCol="0">
            <a:spAutoFit/>
          </a:bodyPr>
          <a:lstStyle/>
          <a:p>
            <a:r>
              <a:rPr lang="en-US" sz="3600" b="1" baseline="30000" dirty="0"/>
              <a:t>8</a:t>
            </a:r>
            <a:r>
              <a:rPr lang="en-US" sz="3600" b="1" dirty="0"/>
              <a:t> </a:t>
            </a:r>
            <a:r>
              <a:rPr lang="en-US" sz="3200" dirty="0"/>
              <a:t> </a:t>
            </a:r>
            <a:r>
              <a:rPr lang="en-US" sz="3200" i="1" dirty="0">
                <a:effectLst>
                  <a:outerShdw blurRad="38100" dist="38100" dir="2700000" algn="tl">
                    <a:srgbClr val="000000">
                      <a:alpha val="43137"/>
                    </a:srgbClr>
                  </a:outerShdw>
                </a:effectLst>
              </a:rPr>
              <a:t>Don’t be surprised </a:t>
            </a:r>
            <a:r>
              <a:rPr lang="en-US" sz="3200" i="1" dirty="0"/>
              <a:t>if you see a poor person being oppressed by the powerful and if justice is being miscarried throughout the land. For every official is under orders from higher up, and </a:t>
            </a:r>
            <a:r>
              <a:rPr lang="en-US" sz="3200" i="1" dirty="0">
                <a:effectLst>
                  <a:outerShdw blurRad="38100" dist="38100" dir="2700000" algn="tl">
                    <a:srgbClr val="000000">
                      <a:alpha val="43137"/>
                    </a:srgbClr>
                  </a:outerShdw>
                </a:effectLst>
              </a:rPr>
              <a:t>matters of justice get lost in red tape and bureaucracy.</a:t>
            </a:r>
            <a:r>
              <a:rPr lang="en-US" sz="3200" i="1" dirty="0"/>
              <a:t> </a:t>
            </a:r>
            <a:r>
              <a:rPr lang="en-US" sz="3200" i="1" baseline="30000" dirty="0"/>
              <a:t>9 </a:t>
            </a:r>
            <a:r>
              <a:rPr lang="en-US" sz="3200" i="1" dirty="0"/>
              <a:t>Even the king milks the land for his own profit</a:t>
            </a:r>
            <a:r>
              <a:rPr lang="en-US" sz="3200" i="1" dirty="0" smtClean="0"/>
              <a:t>!</a:t>
            </a:r>
            <a:endParaRPr lang="en-US" sz="3200" b="1" i="1" dirty="0" smtClean="0"/>
          </a:p>
          <a:p>
            <a:r>
              <a:rPr lang="en-US" sz="3200" dirty="0"/>
              <a:t>	</a:t>
            </a:r>
            <a:r>
              <a:rPr lang="en-US" sz="3200" dirty="0" smtClean="0"/>
              <a:t>	</a:t>
            </a:r>
            <a:r>
              <a:rPr lang="en-US" sz="3200" dirty="0"/>
              <a:t>	</a:t>
            </a:r>
            <a:r>
              <a:rPr lang="en-US" sz="3200" dirty="0" smtClean="0"/>
              <a:t>			- </a:t>
            </a:r>
            <a:r>
              <a:rPr lang="en-US" sz="3200" dirty="0" smtClean="0"/>
              <a:t>Ecclesiastes </a:t>
            </a:r>
            <a:r>
              <a:rPr lang="en-US" sz="3200" dirty="0" smtClean="0"/>
              <a:t>5:8-9 </a:t>
            </a:r>
            <a:r>
              <a:rPr lang="en-US" sz="3200" dirty="0" smtClean="0"/>
              <a:t>(</a:t>
            </a:r>
            <a:r>
              <a:rPr lang="en-US" sz="3200" dirty="0" smtClean="0"/>
              <a:t>NLT</a:t>
            </a:r>
            <a:r>
              <a:rPr lang="en-US" sz="3200" dirty="0" smtClean="0"/>
              <a:t>)</a:t>
            </a:r>
            <a:r>
              <a:rPr lang="en-US" sz="3200" dirty="0" smtClean="0"/>
              <a:t>	</a:t>
            </a:r>
            <a:r>
              <a:rPr lang="en-US" sz="3600" dirty="0" smtClean="0"/>
              <a:t>	</a:t>
            </a:r>
            <a:endParaRPr lang="en-US" sz="3600" dirty="0"/>
          </a:p>
        </p:txBody>
      </p:sp>
    </p:spTree>
    <p:extLst>
      <p:ext uri="{BB962C8B-B14F-4D97-AF65-F5344CB8AC3E}">
        <p14:creationId xmlns:p14="http://schemas.microsoft.com/office/powerpoint/2010/main" val="2679946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472"/>
            <a:ext cx="12192000" cy="7027154"/>
          </a:xfrm>
          <a:prstGeom prst="rect">
            <a:avLst/>
          </a:prstGeom>
        </p:spPr>
      </p:pic>
      <p:sp>
        <p:nvSpPr>
          <p:cNvPr id="2" name="TextBox 1"/>
          <p:cNvSpPr txBox="1"/>
          <p:nvPr/>
        </p:nvSpPr>
        <p:spPr>
          <a:xfrm>
            <a:off x="503219" y="2270943"/>
            <a:ext cx="11379200" cy="2308324"/>
          </a:xfrm>
          <a:prstGeom prst="rect">
            <a:avLst/>
          </a:prstGeom>
          <a:solidFill>
            <a:srgbClr val="F4E0AD"/>
          </a:solidFill>
        </p:spPr>
        <p:txBody>
          <a:bodyPr wrap="square" rtlCol="0">
            <a:spAutoFit/>
          </a:bodyPr>
          <a:lstStyle/>
          <a:p>
            <a:r>
              <a:rPr lang="en-US" sz="3600" b="1" dirty="0" smtClean="0"/>
              <a:t>Solomon’s observation</a:t>
            </a:r>
            <a:r>
              <a:rPr lang="en-US" sz="3600" dirty="0" smtClean="0"/>
              <a:t>: The poor can be oppressed both by sinful individuals (Eccles 4:1-4) and by a government/ruler or bureaucracy populated by sinful people. (Eccles 5:8-9)</a:t>
            </a:r>
            <a:endParaRPr lang="en-US" sz="3600" dirty="0"/>
          </a:p>
          <a:p>
            <a:endParaRPr lang="en-US" sz="3600" dirty="0" smtClean="0"/>
          </a:p>
        </p:txBody>
      </p:sp>
    </p:spTree>
    <p:extLst>
      <p:ext uri="{BB962C8B-B14F-4D97-AF65-F5344CB8AC3E}">
        <p14:creationId xmlns:p14="http://schemas.microsoft.com/office/powerpoint/2010/main" val="2556086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503219" y="2290225"/>
            <a:ext cx="11379200" cy="2277547"/>
          </a:xfrm>
          <a:prstGeom prst="rect">
            <a:avLst/>
          </a:prstGeom>
          <a:solidFill>
            <a:srgbClr val="F4E0AD"/>
          </a:solidFill>
        </p:spPr>
        <p:txBody>
          <a:bodyPr wrap="square" rtlCol="0">
            <a:spAutoFit/>
          </a:bodyPr>
          <a:lstStyle/>
          <a:p>
            <a:pPr algn="ctr"/>
            <a:r>
              <a:rPr lang="en-US" sz="3600" b="1" dirty="0" smtClean="0"/>
              <a:t>Solomon’s Further Observations on Wealth &amp; Prosperity</a:t>
            </a:r>
          </a:p>
          <a:p>
            <a:pPr algn="ctr"/>
            <a:r>
              <a:rPr lang="en-US" sz="3600" b="1" dirty="0" smtClean="0"/>
              <a:t>Ecclesiastes 5:10-17</a:t>
            </a:r>
          </a:p>
          <a:p>
            <a:pPr algn="ctr"/>
            <a:endParaRPr lang="en-US" sz="3600" b="1" dirty="0"/>
          </a:p>
          <a:p>
            <a:pPr algn="ctr"/>
            <a:r>
              <a:rPr lang="en-US" sz="3400" dirty="0" smtClean="0"/>
              <a:t> </a:t>
            </a:r>
            <a:endParaRPr lang="en-US" sz="3400" dirty="0"/>
          </a:p>
        </p:txBody>
      </p:sp>
    </p:spTree>
    <p:extLst>
      <p:ext uri="{BB962C8B-B14F-4D97-AF65-F5344CB8AC3E}">
        <p14:creationId xmlns:p14="http://schemas.microsoft.com/office/powerpoint/2010/main" val="2366593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1000118"/>
            <a:ext cx="11379200" cy="3600986"/>
          </a:xfrm>
          <a:prstGeom prst="rect">
            <a:avLst/>
          </a:prstGeom>
          <a:solidFill>
            <a:srgbClr val="F4E0AD"/>
          </a:solidFill>
        </p:spPr>
        <p:txBody>
          <a:bodyPr wrap="square" rtlCol="0">
            <a:spAutoFit/>
          </a:bodyPr>
          <a:lstStyle/>
          <a:p>
            <a:r>
              <a:rPr lang="en-US" sz="3600" b="1" baseline="30000" dirty="0" smtClean="0"/>
              <a:t>10</a:t>
            </a:r>
            <a:r>
              <a:rPr lang="en-US" sz="3600" dirty="0" smtClean="0"/>
              <a:t> </a:t>
            </a:r>
            <a:r>
              <a:rPr lang="en-US" sz="3200" i="1" dirty="0"/>
              <a:t>He who </a:t>
            </a:r>
            <a:r>
              <a:rPr lang="en-US" sz="3200" i="1" dirty="0">
                <a:solidFill>
                  <a:srgbClr val="C00000"/>
                </a:solidFill>
              </a:rPr>
              <a:t>loves money </a:t>
            </a:r>
            <a:r>
              <a:rPr lang="en-US" sz="3200" i="1" dirty="0"/>
              <a:t>will not be satisfied with money, nor he who </a:t>
            </a:r>
            <a:r>
              <a:rPr lang="en-US" sz="3200" i="1" dirty="0">
                <a:solidFill>
                  <a:srgbClr val="C00000"/>
                </a:solidFill>
              </a:rPr>
              <a:t>loves wealth </a:t>
            </a:r>
            <a:r>
              <a:rPr lang="en-US" sz="3200" i="1" dirty="0"/>
              <a:t>with his income; </a:t>
            </a:r>
            <a:r>
              <a:rPr lang="en-US" sz="3200" i="1" dirty="0">
                <a:solidFill>
                  <a:srgbClr val="002060"/>
                </a:solidFill>
              </a:rPr>
              <a:t>this also is vanity.  </a:t>
            </a:r>
            <a:r>
              <a:rPr lang="en-US" sz="3200" i="1" dirty="0" smtClean="0">
                <a:solidFill>
                  <a:srgbClr val="002060"/>
                </a:solidFill>
              </a:rPr>
              <a:t> </a:t>
            </a:r>
            <a:r>
              <a:rPr lang="en-US" sz="3200" b="1" i="1" baseline="30000" dirty="0" smtClean="0"/>
              <a:t>11</a:t>
            </a:r>
            <a:r>
              <a:rPr lang="en-US" sz="3200" i="1" dirty="0" smtClean="0"/>
              <a:t> When </a:t>
            </a:r>
            <a:r>
              <a:rPr lang="en-US" sz="3200" i="1" dirty="0"/>
              <a:t>goods increase, they increase who eat them, and what advantage has their owner but to see them with his eyes?</a:t>
            </a:r>
            <a:r>
              <a:rPr lang="en-US" sz="3200" b="1" i="1" dirty="0"/>
              <a:t> </a:t>
            </a:r>
            <a:r>
              <a:rPr lang="en-US" sz="3200" b="1" i="1" baseline="30000" dirty="0" smtClean="0"/>
              <a:t>12</a:t>
            </a:r>
            <a:r>
              <a:rPr lang="en-US" sz="3200" b="1" i="1" dirty="0" smtClean="0"/>
              <a:t> </a:t>
            </a:r>
            <a:r>
              <a:rPr lang="en-US" sz="3200" i="1" dirty="0"/>
              <a:t>Sweet is the sleep of a laborer, whether he eats little or much, but the full stomach of the rich will not let him sleep.</a:t>
            </a:r>
          </a:p>
          <a:p>
            <a:r>
              <a:rPr lang="en-US" sz="3200" i="1" dirty="0" smtClean="0"/>
              <a:t> </a:t>
            </a:r>
            <a:r>
              <a:rPr lang="en-US" sz="3200" i="1" dirty="0"/>
              <a:t>	</a:t>
            </a:r>
            <a:r>
              <a:rPr lang="en-US" sz="3200" i="1" dirty="0" smtClean="0"/>
              <a:t>					     Ecclesiastes 5:10-12 </a:t>
            </a:r>
            <a:r>
              <a:rPr lang="en-US" sz="3200" i="1" dirty="0"/>
              <a:t>(ESV) </a:t>
            </a:r>
            <a:r>
              <a:rPr lang="en-US" sz="3200" i="1" dirty="0" smtClean="0"/>
              <a:t> </a:t>
            </a:r>
            <a:endParaRPr lang="en-US" sz="3200" i="1" dirty="0"/>
          </a:p>
        </p:txBody>
      </p:sp>
    </p:spTree>
    <p:extLst>
      <p:ext uri="{BB962C8B-B14F-4D97-AF65-F5344CB8AC3E}">
        <p14:creationId xmlns:p14="http://schemas.microsoft.com/office/powerpoint/2010/main" val="120916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335844"/>
            <a:ext cx="11379200" cy="5078313"/>
          </a:xfrm>
          <a:prstGeom prst="rect">
            <a:avLst/>
          </a:prstGeom>
          <a:solidFill>
            <a:srgbClr val="F4E0AD"/>
          </a:solidFill>
        </p:spPr>
        <p:txBody>
          <a:bodyPr wrap="square" rtlCol="0">
            <a:spAutoFit/>
          </a:bodyPr>
          <a:lstStyle/>
          <a:p>
            <a:r>
              <a:rPr lang="en-US" sz="3600" b="1" baseline="30000" dirty="0" smtClean="0"/>
              <a:t>13</a:t>
            </a:r>
            <a:r>
              <a:rPr lang="en-US" sz="3600" b="1" dirty="0" smtClean="0"/>
              <a:t> </a:t>
            </a:r>
            <a:r>
              <a:rPr lang="en-US" sz="3200" i="1" dirty="0"/>
              <a:t>There is a grievous evil that I have seen under the sun: </a:t>
            </a:r>
            <a:r>
              <a:rPr lang="en-US" sz="3200" i="1" dirty="0">
                <a:effectLst>
                  <a:outerShdw blurRad="38100" dist="38100" dir="2700000" algn="tl">
                    <a:srgbClr val="000000">
                      <a:alpha val="43137"/>
                    </a:srgbClr>
                  </a:outerShdw>
                </a:effectLst>
              </a:rPr>
              <a:t>riches were kept </a:t>
            </a:r>
            <a:r>
              <a:rPr lang="en-US" sz="3200" i="1" dirty="0"/>
              <a:t>by their owner </a:t>
            </a:r>
            <a:r>
              <a:rPr lang="en-US" sz="3200" i="1" dirty="0">
                <a:effectLst>
                  <a:outerShdw blurRad="38100" dist="38100" dir="2700000" algn="tl">
                    <a:srgbClr val="000000">
                      <a:alpha val="43137"/>
                    </a:srgbClr>
                  </a:outerShdw>
                </a:effectLst>
              </a:rPr>
              <a:t>to his hurt</a:t>
            </a:r>
            <a:r>
              <a:rPr lang="en-US" sz="3200" i="1" dirty="0"/>
              <a:t>,</a:t>
            </a:r>
            <a:r>
              <a:rPr lang="en-US" sz="3200" i="1" baseline="30000" dirty="0"/>
              <a:t> </a:t>
            </a:r>
            <a:r>
              <a:rPr lang="en-US" sz="3200" b="1" i="1" baseline="30000" dirty="0" smtClean="0"/>
              <a:t>14</a:t>
            </a:r>
            <a:r>
              <a:rPr lang="en-US" sz="3200" i="1" baseline="30000" dirty="0" smtClean="0"/>
              <a:t> </a:t>
            </a:r>
            <a:r>
              <a:rPr lang="en-US" sz="3200" i="1" dirty="0" smtClean="0"/>
              <a:t>and </a:t>
            </a:r>
            <a:r>
              <a:rPr lang="en-US" sz="3200" i="1" dirty="0"/>
              <a:t>those </a:t>
            </a:r>
            <a:r>
              <a:rPr lang="en-US" sz="3200" i="1" dirty="0">
                <a:effectLst>
                  <a:outerShdw blurRad="38100" dist="38100" dir="2700000" algn="tl">
                    <a:srgbClr val="000000">
                      <a:alpha val="43137"/>
                    </a:srgbClr>
                  </a:outerShdw>
                </a:effectLst>
              </a:rPr>
              <a:t>riches were lost </a:t>
            </a:r>
            <a:r>
              <a:rPr lang="en-US" sz="3200" i="1" dirty="0"/>
              <a:t>in a bad venture. And he is father of a son, but he has nothing in his hand. </a:t>
            </a:r>
            <a:r>
              <a:rPr lang="en-US" sz="3200" b="1" i="1" baseline="30000" dirty="0" smtClean="0"/>
              <a:t>15</a:t>
            </a:r>
            <a:r>
              <a:rPr lang="en-US" sz="3200" i="1" dirty="0" smtClean="0"/>
              <a:t> </a:t>
            </a:r>
            <a:r>
              <a:rPr lang="en-US" sz="3200" i="1" dirty="0"/>
              <a:t>As he came from his mother's womb he shall go again, naked as he came, and </a:t>
            </a:r>
            <a:r>
              <a:rPr lang="en-US" sz="3200" i="1" dirty="0">
                <a:effectLst>
                  <a:outerShdw blurRad="38100" dist="38100" dir="2700000" algn="tl">
                    <a:srgbClr val="000000">
                      <a:alpha val="43137"/>
                    </a:srgbClr>
                  </a:outerShdw>
                </a:effectLst>
              </a:rPr>
              <a:t>shall take nothing for his toil that he may carry away in his hand. </a:t>
            </a:r>
            <a:r>
              <a:rPr lang="en-US" sz="3200" b="1" i="1" baseline="30000" dirty="0" smtClean="0"/>
              <a:t>16</a:t>
            </a:r>
            <a:r>
              <a:rPr lang="en-US" sz="3200" i="1" baseline="30000" dirty="0" smtClean="0"/>
              <a:t> </a:t>
            </a:r>
            <a:r>
              <a:rPr lang="en-US" sz="3200" i="1" dirty="0"/>
              <a:t>This also is a grievous evil: just as he came, so shall he go, and what gain is there to him who toils for the wind? </a:t>
            </a:r>
            <a:r>
              <a:rPr lang="en-US" sz="3200" b="1" i="1" baseline="30000" dirty="0" smtClean="0"/>
              <a:t>17</a:t>
            </a:r>
            <a:r>
              <a:rPr lang="en-US" sz="3200" i="1" dirty="0" smtClean="0"/>
              <a:t> </a:t>
            </a:r>
            <a:r>
              <a:rPr lang="en-US" sz="3200" i="1" dirty="0"/>
              <a:t>Moreover, all his days he eats in darkness in much vexation and sickness and anger.</a:t>
            </a:r>
          </a:p>
          <a:p>
            <a:r>
              <a:rPr lang="en-US" sz="3200" i="1" dirty="0"/>
              <a:t>	</a:t>
            </a:r>
            <a:r>
              <a:rPr lang="en-US" sz="3200" i="1" dirty="0" smtClean="0"/>
              <a:t>					     Ecclesiastes 5:13-17 </a:t>
            </a:r>
            <a:r>
              <a:rPr lang="en-US" sz="3200" i="1" dirty="0"/>
              <a:t>(ESV) </a:t>
            </a:r>
            <a:r>
              <a:rPr lang="en-US" sz="3200" i="1" dirty="0" smtClean="0"/>
              <a:t> </a:t>
            </a:r>
            <a:endParaRPr lang="en-US" sz="3200" i="1" dirty="0"/>
          </a:p>
        </p:txBody>
      </p:sp>
    </p:spTree>
    <p:extLst>
      <p:ext uri="{BB962C8B-B14F-4D97-AF65-F5344CB8AC3E}">
        <p14:creationId xmlns:p14="http://schemas.microsoft.com/office/powerpoint/2010/main" val="209106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524315"/>
          </a:xfrm>
          <a:prstGeom prst="rect">
            <a:avLst/>
          </a:prstGeom>
          <a:solidFill>
            <a:srgbClr val="F4E0AD"/>
          </a:solidFill>
        </p:spPr>
        <p:txBody>
          <a:bodyPr wrap="square" rtlCol="0">
            <a:spAutoFit/>
          </a:bodyPr>
          <a:lstStyle/>
          <a:p>
            <a:r>
              <a:rPr lang="en-US" sz="3600" baseline="30000" dirty="0" smtClean="0"/>
              <a:t>1</a:t>
            </a:r>
            <a:r>
              <a:rPr lang="en-US" sz="3600" dirty="0" smtClean="0"/>
              <a:t> </a:t>
            </a:r>
            <a:r>
              <a:rPr lang="en-US" sz="3600" dirty="0"/>
              <a:t>Again I saw all the </a:t>
            </a:r>
            <a:r>
              <a:rPr lang="en-US" sz="3600" dirty="0">
                <a:solidFill>
                  <a:srgbClr val="C00000"/>
                </a:solidFill>
              </a:rPr>
              <a:t>oppressions</a:t>
            </a:r>
            <a:r>
              <a:rPr lang="en-US" sz="3600" dirty="0"/>
              <a:t> that are done under the sun. </a:t>
            </a:r>
            <a:r>
              <a:rPr lang="en-US" sz="3600" dirty="0" smtClean="0"/>
              <a:t>are </a:t>
            </a:r>
            <a:r>
              <a:rPr lang="en-US" sz="3600" dirty="0"/>
              <a:t>already dead more fortunate than the living who are still alive. </a:t>
            </a:r>
            <a:r>
              <a:rPr lang="en-US" sz="3600" baseline="30000" dirty="0"/>
              <a:t>3</a:t>
            </a:r>
            <a:r>
              <a:rPr lang="en-US" sz="3600" dirty="0"/>
              <a:t> But better than both is he who has not yet been and has not seen the evil deeds that are done under the sun</a:t>
            </a:r>
            <a:r>
              <a:rPr lang="en-US" sz="3600" dirty="0" smtClean="0"/>
              <a:t>.</a:t>
            </a:r>
            <a:r>
              <a:rPr lang="en-US" sz="3600" dirty="0"/>
              <a:t> </a:t>
            </a:r>
            <a:endParaRPr lang="en-US" sz="3600" dirty="0" smtClean="0"/>
          </a:p>
          <a:p>
            <a:endParaRPr lang="en-US" sz="3600" dirty="0" smtClean="0"/>
          </a:p>
          <a:p>
            <a:endParaRPr lang="en-US" sz="3600" dirty="0"/>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 y="1"/>
            <a:ext cx="12177159" cy="6849652"/>
          </a:xfrm>
          <a:prstGeom prst="rect">
            <a:avLst/>
          </a:prstGeom>
        </p:spPr>
      </p:pic>
    </p:spTree>
    <p:extLst>
      <p:ext uri="{BB962C8B-B14F-4D97-AF65-F5344CB8AC3E}">
        <p14:creationId xmlns:p14="http://schemas.microsoft.com/office/powerpoint/2010/main" val="3483325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621553" y="2190791"/>
            <a:ext cx="11379200" cy="2246769"/>
          </a:xfrm>
          <a:prstGeom prst="rect">
            <a:avLst/>
          </a:prstGeom>
          <a:solidFill>
            <a:srgbClr val="F4E0AD"/>
          </a:solidFill>
        </p:spPr>
        <p:txBody>
          <a:bodyPr wrap="square" rtlCol="0">
            <a:spAutoFit/>
          </a:bodyPr>
          <a:lstStyle/>
          <a:p>
            <a:pPr algn="ctr"/>
            <a:r>
              <a:rPr lang="en-US" sz="4000" b="1" dirty="0" smtClean="0"/>
              <a:t>Solomon on Wealth &amp; Prosperity</a:t>
            </a:r>
          </a:p>
          <a:p>
            <a:pPr marL="742950" indent="-742950">
              <a:buAutoNum type="arabicPeriod"/>
            </a:pPr>
            <a:r>
              <a:rPr lang="en-US" sz="3200" dirty="0" smtClean="0"/>
              <a:t>Money/wealth doesn’t satisfy – Hoarding won’t help</a:t>
            </a:r>
          </a:p>
          <a:p>
            <a:pPr algn="ctr"/>
            <a:endParaRPr lang="en-US" sz="3400" dirty="0" smtClean="0"/>
          </a:p>
          <a:p>
            <a:pPr algn="ctr"/>
            <a:r>
              <a:rPr lang="en-US" sz="3400" dirty="0" smtClean="0"/>
              <a:t> </a:t>
            </a:r>
            <a:endParaRPr lang="en-US" sz="3400" dirty="0"/>
          </a:p>
        </p:txBody>
      </p:sp>
    </p:spTree>
    <p:extLst>
      <p:ext uri="{BB962C8B-B14F-4D97-AF65-F5344CB8AC3E}">
        <p14:creationId xmlns:p14="http://schemas.microsoft.com/office/powerpoint/2010/main" val="19019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953662"/>
            <a:ext cx="11379200" cy="3693319"/>
          </a:xfrm>
          <a:prstGeom prst="rect">
            <a:avLst/>
          </a:prstGeom>
          <a:solidFill>
            <a:srgbClr val="F4E0AD"/>
          </a:solidFill>
        </p:spPr>
        <p:txBody>
          <a:bodyPr wrap="square" rtlCol="0">
            <a:spAutoFit/>
          </a:bodyPr>
          <a:lstStyle/>
          <a:p>
            <a:pPr algn="ctr"/>
            <a:r>
              <a:rPr lang="en-US" sz="4000" b="1" dirty="0" smtClean="0"/>
              <a:t>Solomon on Wealth &amp; Prosperity</a:t>
            </a:r>
          </a:p>
          <a:p>
            <a:pPr marL="742950" indent="-742950">
              <a:buAutoNum type="arabicPeriod"/>
            </a:pPr>
            <a:r>
              <a:rPr lang="en-US" sz="3200" dirty="0" smtClean="0"/>
              <a:t>Money/wealth doesn’t satisfy – Hoarding won’t help </a:t>
            </a:r>
          </a:p>
          <a:p>
            <a:pPr marL="742950" indent="-742950">
              <a:buAutoNum type="arabicPeriod"/>
            </a:pPr>
            <a:r>
              <a:rPr lang="en-US" sz="3200" dirty="0" smtClean="0">
                <a:effectLst>
                  <a:outerShdw blurRad="38100" dist="38100" dir="2700000" algn="tl">
                    <a:srgbClr val="000000">
                      <a:alpha val="43137"/>
                    </a:srgbClr>
                  </a:outerShdw>
                </a:effectLst>
              </a:rPr>
              <a:t>More wealth brings additional challenges/problems</a:t>
            </a:r>
          </a:p>
          <a:p>
            <a:pPr marL="1028700" lvl="1" indent="-571500">
              <a:buFontTx/>
              <a:buChar char="-"/>
            </a:pPr>
            <a:r>
              <a:rPr lang="en-US" sz="3200" dirty="0" smtClean="0"/>
              <a:t>More people wanting your wealth</a:t>
            </a:r>
          </a:p>
          <a:p>
            <a:pPr marL="1028700" lvl="1" indent="-571500">
              <a:buFontTx/>
              <a:buChar char="-"/>
            </a:pPr>
            <a:r>
              <a:rPr lang="en-US" sz="3200" dirty="0" smtClean="0"/>
              <a:t>More worries about preserving your wealth</a:t>
            </a:r>
          </a:p>
          <a:p>
            <a:pPr marL="1028700" lvl="1" indent="-571500">
              <a:buFontTx/>
              <a:buChar char="-"/>
            </a:pPr>
            <a:r>
              <a:rPr lang="en-US" sz="3200" dirty="0" smtClean="0"/>
              <a:t>More possibilities of financial reversals/loss</a:t>
            </a:r>
          </a:p>
          <a:p>
            <a:pPr algn="ctr"/>
            <a:r>
              <a:rPr lang="en-US" sz="3400" dirty="0" smtClean="0"/>
              <a:t> </a:t>
            </a:r>
            <a:endParaRPr lang="en-US" sz="3400" dirty="0"/>
          </a:p>
        </p:txBody>
      </p:sp>
    </p:spTree>
    <p:extLst>
      <p:ext uri="{BB962C8B-B14F-4D97-AF65-F5344CB8AC3E}">
        <p14:creationId xmlns:p14="http://schemas.microsoft.com/office/powerpoint/2010/main" val="274742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351233"/>
            <a:ext cx="11379200" cy="5170646"/>
          </a:xfrm>
          <a:prstGeom prst="rect">
            <a:avLst/>
          </a:prstGeom>
          <a:solidFill>
            <a:srgbClr val="F4E0AD"/>
          </a:solidFill>
        </p:spPr>
        <p:txBody>
          <a:bodyPr wrap="square" rtlCol="0">
            <a:spAutoFit/>
          </a:bodyPr>
          <a:lstStyle/>
          <a:p>
            <a:pPr algn="ctr"/>
            <a:r>
              <a:rPr lang="en-US" sz="4000" b="1" dirty="0" smtClean="0"/>
              <a:t>Solomon on Wealth &amp; Prosperity</a:t>
            </a:r>
          </a:p>
          <a:p>
            <a:pPr marL="742950" indent="-742950">
              <a:buAutoNum type="arabicPeriod"/>
            </a:pPr>
            <a:r>
              <a:rPr lang="en-US" sz="3200" dirty="0" smtClean="0"/>
              <a:t>Money/wealth doesn’t satisfy – Hoarding won’t help</a:t>
            </a:r>
          </a:p>
          <a:p>
            <a:pPr marL="742950" indent="-742950">
              <a:buAutoNum type="arabicPeriod"/>
            </a:pPr>
            <a:r>
              <a:rPr lang="en-US" sz="3200" dirty="0" smtClean="0"/>
              <a:t>More wealth brings additional challenges/problems</a:t>
            </a:r>
          </a:p>
          <a:p>
            <a:pPr marL="1028700" lvl="1" indent="-571500">
              <a:buFontTx/>
              <a:buChar char="-"/>
            </a:pPr>
            <a:r>
              <a:rPr lang="en-US" sz="3200" dirty="0" smtClean="0"/>
              <a:t>More people wanting your wealth</a:t>
            </a:r>
          </a:p>
          <a:p>
            <a:pPr marL="1028700" lvl="1" indent="-571500">
              <a:buFontTx/>
              <a:buChar char="-"/>
            </a:pPr>
            <a:r>
              <a:rPr lang="en-US" sz="3200" dirty="0" smtClean="0"/>
              <a:t>More worries about preserving your wealth</a:t>
            </a:r>
          </a:p>
          <a:p>
            <a:pPr marL="1028700" lvl="1" indent="-571500">
              <a:buFontTx/>
              <a:buChar char="-"/>
            </a:pPr>
            <a:r>
              <a:rPr lang="en-US" sz="3200" dirty="0" smtClean="0"/>
              <a:t>More possibilities of financial reversals/loss</a:t>
            </a:r>
          </a:p>
          <a:p>
            <a:pPr marL="742950" indent="-742950">
              <a:buAutoNum type="arabicPeriod" startAt="3"/>
            </a:pPr>
            <a:r>
              <a:rPr lang="en-US" sz="3200" dirty="0" smtClean="0">
                <a:effectLst>
                  <a:outerShdw blurRad="38100" dist="38100" dir="2700000" algn="tl">
                    <a:srgbClr val="000000">
                      <a:alpha val="43137"/>
                    </a:srgbClr>
                  </a:outerShdw>
                </a:effectLst>
              </a:rPr>
              <a:t>You can’t take any of your wealth with you at death</a:t>
            </a:r>
          </a:p>
          <a:p>
            <a:r>
              <a:rPr lang="en-US" sz="3200" dirty="0" smtClean="0">
                <a:effectLst>
                  <a:outerShdw blurRad="38100" dist="38100" dir="2700000" algn="tl">
                    <a:srgbClr val="000000">
                      <a:alpha val="43137"/>
                    </a:srgbClr>
                  </a:outerShdw>
                </a:effectLst>
              </a:rPr>
              <a:t>Conclusion:</a:t>
            </a:r>
            <a:r>
              <a:rPr lang="en-US" sz="3200" dirty="0" smtClean="0"/>
              <a:t> So why work so hard to attain wealth if you can’t enjoy it now or take it with you?  Remember Jesus’ words in </a:t>
            </a:r>
            <a:r>
              <a:rPr lang="en-US" sz="3200" dirty="0" smtClean="0">
                <a:effectLst>
                  <a:outerShdw blurRad="38100" dist="38100" dir="2700000" algn="tl">
                    <a:srgbClr val="000000">
                      <a:alpha val="43137"/>
                    </a:srgbClr>
                  </a:outerShdw>
                </a:effectLst>
              </a:rPr>
              <a:t>Mt 6:19-21</a:t>
            </a:r>
            <a:endParaRPr lang="en-US" sz="3600" b="1" dirty="0">
              <a:effectLst>
                <a:outerShdw blurRad="38100" dist="38100" dir="2700000" algn="tl">
                  <a:srgbClr val="000000">
                    <a:alpha val="43137"/>
                  </a:srgbClr>
                </a:outerShdw>
              </a:effectLst>
            </a:endParaRPr>
          </a:p>
          <a:p>
            <a:pPr algn="ctr"/>
            <a:r>
              <a:rPr lang="en-US" sz="3400" dirty="0" smtClean="0"/>
              <a:t> </a:t>
            </a:r>
            <a:endParaRPr lang="en-US" sz="3400" dirty="0"/>
          </a:p>
        </p:txBody>
      </p:sp>
    </p:spTree>
    <p:extLst>
      <p:ext uri="{BB962C8B-B14F-4D97-AF65-F5344CB8AC3E}">
        <p14:creationId xmlns:p14="http://schemas.microsoft.com/office/powerpoint/2010/main" val="195070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503219" y="2290225"/>
            <a:ext cx="11379200" cy="2277547"/>
          </a:xfrm>
          <a:prstGeom prst="rect">
            <a:avLst/>
          </a:prstGeom>
          <a:solidFill>
            <a:srgbClr val="F4E0AD"/>
          </a:solidFill>
        </p:spPr>
        <p:txBody>
          <a:bodyPr wrap="square" rtlCol="0">
            <a:spAutoFit/>
          </a:bodyPr>
          <a:lstStyle/>
          <a:p>
            <a:pPr algn="ctr"/>
            <a:r>
              <a:rPr lang="en-US" sz="3600" b="1" dirty="0" smtClean="0"/>
              <a:t>Solomon Wise Conclusions about Life</a:t>
            </a:r>
          </a:p>
          <a:p>
            <a:pPr algn="ctr"/>
            <a:r>
              <a:rPr lang="en-US" sz="3600" b="1" dirty="0" smtClean="0"/>
              <a:t>Ecclesiastes 5:18-20</a:t>
            </a:r>
          </a:p>
          <a:p>
            <a:pPr algn="ctr"/>
            <a:endParaRPr lang="en-US" sz="3600" b="1" dirty="0"/>
          </a:p>
          <a:p>
            <a:pPr algn="ctr"/>
            <a:r>
              <a:rPr lang="en-US" sz="3400" dirty="0" smtClean="0"/>
              <a:t> </a:t>
            </a:r>
            <a:endParaRPr lang="en-US" sz="3400" dirty="0"/>
          </a:p>
        </p:txBody>
      </p:sp>
    </p:spTree>
    <p:extLst>
      <p:ext uri="{BB962C8B-B14F-4D97-AF65-F5344CB8AC3E}">
        <p14:creationId xmlns:p14="http://schemas.microsoft.com/office/powerpoint/2010/main" val="3583809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572512"/>
            <a:ext cx="11379200" cy="4062651"/>
          </a:xfrm>
          <a:prstGeom prst="rect">
            <a:avLst/>
          </a:prstGeom>
          <a:solidFill>
            <a:srgbClr val="F4E0AD"/>
          </a:solidFill>
        </p:spPr>
        <p:txBody>
          <a:bodyPr wrap="square" rtlCol="0">
            <a:spAutoFit/>
          </a:bodyPr>
          <a:lstStyle/>
          <a:p>
            <a:r>
              <a:rPr lang="en-US" sz="3200" b="1" baseline="30000" dirty="0" smtClean="0"/>
              <a:t>18</a:t>
            </a:r>
            <a:r>
              <a:rPr lang="en-US" sz="3200" dirty="0" smtClean="0"/>
              <a:t> </a:t>
            </a:r>
            <a:r>
              <a:rPr lang="en-US" sz="3200" i="1" dirty="0"/>
              <a:t>Behold, </a:t>
            </a:r>
            <a:r>
              <a:rPr lang="en-US" sz="3200" i="1" dirty="0">
                <a:effectLst>
                  <a:outerShdw blurRad="38100" dist="38100" dir="2700000" algn="tl">
                    <a:srgbClr val="000000">
                      <a:alpha val="43137"/>
                    </a:srgbClr>
                  </a:outerShdw>
                </a:effectLst>
              </a:rPr>
              <a:t>what I have seen to be good and fitting </a:t>
            </a:r>
            <a:r>
              <a:rPr lang="en-US" sz="3200" i="1" dirty="0"/>
              <a:t>is to eat and drink and find enjoyment in all the toil with which one toils under the sun the few days of his life that </a:t>
            </a:r>
            <a:r>
              <a:rPr lang="en-US" sz="3200" i="1" dirty="0">
                <a:effectLst>
                  <a:outerShdw blurRad="38100" dist="38100" dir="2700000" algn="tl">
                    <a:srgbClr val="000000">
                      <a:alpha val="43137"/>
                    </a:srgbClr>
                  </a:outerShdw>
                </a:effectLst>
              </a:rPr>
              <a:t>God has given him</a:t>
            </a:r>
            <a:r>
              <a:rPr lang="en-US" sz="3200" i="1" dirty="0"/>
              <a:t>, for this is his lot. </a:t>
            </a:r>
            <a:r>
              <a:rPr lang="en-US" sz="3200" b="1" i="1" baseline="30000" dirty="0" smtClean="0"/>
              <a:t>19</a:t>
            </a:r>
            <a:r>
              <a:rPr lang="en-US" sz="3200" i="1" baseline="30000" dirty="0" smtClean="0"/>
              <a:t> </a:t>
            </a:r>
            <a:r>
              <a:rPr lang="en-US" sz="3200" i="1" dirty="0"/>
              <a:t>Everyone also to whom </a:t>
            </a:r>
            <a:r>
              <a:rPr lang="en-US" sz="3200" i="1" dirty="0">
                <a:effectLst>
                  <a:outerShdw blurRad="38100" dist="38100" dir="2700000" algn="tl">
                    <a:srgbClr val="000000">
                      <a:alpha val="43137"/>
                    </a:srgbClr>
                  </a:outerShdw>
                </a:effectLst>
              </a:rPr>
              <a:t>God has given </a:t>
            </a:r>
            <a:r>
              <a:rPr lang="en-US" sz="3200" i="1" dirty="0"/>
              <a:t>wealth and possessions and power </a:t>
            </a:r>
            <a:r>
              <a:rPr lang="en-US" sz="3200" i="1" dirty="0">
                <a:solidFill>
                  <a:schemeClr val="accent1">
                    <a:lumMod val="50000"/>
                  </a:schemeClr>
                </a:solidFill>
              </a:rPr>
              <a:t>to enjoy them</a:t>
            </a:r>
            <a:r>
              <a:rPr lang="en-US" sz="3200" i="1" dirty="0"/>
              <a:t>, and to accept his lot and rejoice in his toil—</a:t>
            </a:r>
            <a:r>
              <a:rPr lang="en-US" sz="3200" i="1" dirty="0">
                <a:solidFill>
                  <a:srgbClr val="C00000"/>
                </a:solidFill>
              </a:rPr>
              <a:t>this</a:t>
            </a:r>
            <a:r>
              <a:rPr lang="en-US" sz="3200" i="1" dirty="0"/>
              <a:t> </a:t>
            </a:r>
            <a:r>
              <a:rPr lang="en-US" sz="3200" i="1" dirty="0">
                <a:solidFill>
                  <a:srgbClr val="C00000"/>
                </a:solidFill>
              </a:rPr>
              <a:t>is the gift of God. </a:t>
            </a:r>
            <a:r>
              <a:rPr lang="en-US" sz="3200" b="1" i="1" baseline="30000" dirty="0" smtClean="0"/>
              <a:t>20</a:t>
            </a:r>
            <a:r>
              <a:rPr lang="en-US" sz="3200" i="1" dirty="0" smtClean="0"/>
              <a:t> </a:t>
            </a:r>
            <a:r>
              <a:rPr lang="en-US" sz="3200" i="1" dirty="0"/>
              <a:t>For he will not much remember the days of his life because God keeps him occupied with joy in his </a:t>
            </a:r>
            <a:r>
              <a:rPr lang="en-US" sz="3200" i="1" dirty="0" smtClean="0"/>
              <a:t>heart.				- Ecclesiastes </a:t>
            </a:r>
            <a:r>
              <a:rPr lang="en-US" sz="3200" i="1" dirty="0" smtClean="0"/>
              <a:t>5:18-20 </a:t>
            </a:r>
            <a:r>
              <a:rPr lang="en-US" sz="3200" i="1" dirty="0"/>
              <a:t>(ESV) </a:t>
            </a:r>
            <a:r>
              <a:rPr lang="en-US" sz="3400" dirty="0" smtClean="0"/>
              <a:t> </a:t>
            </a:r>
            <a:endParaRPr lang="en-US" sz="3400" dirty="0"/>
          </a:p>
        </p:txBody>
      </p:sp>
    </p:spTree>
    <p:extLst>
      <p:ext uri="{BB962C8B-B14F-4D97-AF65-F5344CB8AC3E}">
        <p14:creationId xmlns:p14="http://schemas.microsoft.com/office/powerpoint/2010/main" val="1278163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546249" y="1537190"/>
            <a:ext cx="11379200" cy="3200876"/>
          </a:xfrm>
          <a:prstGeom prst="rect">
            <a:avLst/>
          </a:prstGeom>
          <a:solidFill>
            <a:srgbClr val="F4E0AD"/>
          </a:solidFill>
        </p:spPr>
        <p:txBody>
          <a:bodyPr wrap="square" rtlCol="0">
            <a:spAutoFit/>
          </a:bodyPr>
          <a:lstStyle/>
          <a:p>
            <a:pPr algn="ctr"/>
            <a:r>
              <a:rPr lang="en-US" sz="3600" b="1" dirty="0" smtClean="0"/>
              <a:t>Solomon Wise Conclusion about Life</a:t>
            </a:r>
          </a:p>
          <a:p>
            <a:pPr algn="ctr"/>
            <a:r>
              <a:rPr lang="en-US" sz="3600" b="1" dirty="0" smtClean="0"/>
              <a:t>Ecclesiastes 5:18-20</a:t>
            </a:r>
          </a:p>
          <a:p>
            <a:pPr marL="514350" indent="-514350">
              <a:buAutoNum type="arabicPeriod"/>
            </a:pPr>
            <a:r>
              <a:rPr lang="en-US" sz="3200" dirty="0" smtClean="0"/>
              <a:t>View </a:t>
            </a:r>
            <a:r>
              <a:rPr lang="en-US" sz="3200" dirty="0" smtClean="0"/>
              <a:t>life’s blessings as gifts from God our Creator</a:t>
            </a:r>
          </a:p>
          <a:p>
            <a:endParaRPr lang="en-US" sz="3200" dirty="0" smtClean="0"/>
          </a:p>
          <a:p>
            <a:r>
              <a:rPr lang="en-US" sz="3200" dirty="0" smtClean="0"/>
              <a:t>2.   See our work as God’s calling for our lives—and enjoy it!</a:t>
            </a:r>
          </a:p>
          <a:p>
            <a:pPr algn="ctr"/>
            <a:r>
              <a:rPr lang="en-US" sz="3400" dirty="0" smtClean="0"/>
              <a:t> </a:t>
            </a:r>
            <a:endParaRPr lang="en-US" sz="3400" dirty="0"/>
          </a:p>
        </p:txBody>
      </p:sp>
    </p:spTree>
    <p:extLst>
      <p:ext uri="{BB962C8B-B14F-4D97-AF65-F5344CB8AC3E}">
        <p14:creationId xmlns:p14="http://schemas.microsoft.com/office/powerpoint/2010/main" val="2503646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701604"/>
            <a:ext cx="11379200" cy="4031873"/>
          </a:xfrm>
          <a:prstGeom prst="rect">
            <a:avLst/>
          </a:prstGeom>
          <a:solidFill>
            <a:srgbClr val="F4E0AD"/>
          </a:solidFill>
        </p:spPr>
        <p:txBody>
          <a:bodyPr wrap="square" rtlCol="0">
            <a:spAutoFit/>
          </a:bodyPr>
          <a:lstStyle/>
          <a:p>
            <a:r>
              <a:rPr lang="en-US" sz="3200" i="1" baseline="30000" dirty="0"/>
              <a:t>18 </a:t>
            </a:r>
            <a:r>
              <a:rPr lang="en-US" sz="3200" i="1" dirty="0"/>
              <a:t>Even so, I have noticed one thing, at least, that is good. It is good for people to eat, drink, and </a:t>
            </a:r>
            <a:r>
              <a:rPr lang="en-US" sz="3200" i="1" dirty="0">
                <a:effectLst>
                  <a:outerShdw blurRad="38100" dist="38100" dir="2700000" algn="tl">
                    <a:srgbClr val="000000">
                      <a:alpha val="43137"/>
                    </a:srgbClr>
                  </a:outerShdw>
                </a:effectLst>
              </a:rPr>
              <a:t>enjoy their work </a:t>
            </a:r>
            <a:r>
              <a:rPr lang="en-US" sz="3200" i="1" dirty="0"/>
              <a:t>under the sun during the short life God has given them, and to accept their lot in life. </a:t>
            </a:r>
            <a:r>
              <a:rPr lang="en-US" sz="3200" i="1" baseline="30000" dirty="0"/>
              <a:t>19 </a:t>
            </a:r>
            <a:r>
              <a:rPr lang="en-US" sz="3200" i="1" dirty="0"/>
              <a:t>And it is a good thing to receive wealth from God and the good health to enjoy it. To </a:t>
            </a:r>
            <a:r>
              <a:rPr lang="en-US" sz="3200" i="1" dirty="0">
                <a:effectLst>
                  <a:outerShdw blurRad="38100" dist="38100" dir="2700000" algn="tl">
                    <a:srgbClr val="000000">
                      <a:alpha val="43137"/>
                    </a:srgbClr>
                  </a:outerShdw>
                </a:effectLst>
              </a:rPr>
              <a:t>enjoy your work </a:t>
            </a:r>
            <a:r>
              <a:rPr lang="en-US" sz="3200" i="1" dirty="0"/>
              <a:t>and accept your lot in life—this is indeed a gift from God. </a:t>
            </a:r>
            <a:r>
              <a:rPr lang="en-US" sz="3200" i="1" baseline="30000" dirty="0"/>
              <a:t>20 </a:t>
            </a:r>
            <a:r>
              <a:rPr lang="en-US" sz="3200" i="1" dirty="0"/>
              <a:t>God keeps such people so busy </a:t>
            </a:r>
            <a:r>
              <a:rPr lang="en-US" sz="3200" i="1" dirty="0">
                <a:effectLst>
                  <a:outerShdw blurRad="38100" dist="38100" dir="2700000" algn="tl">
                    <a:srgbClr val="000000">
                      <a:alpha val="43137"/>
                    </a:srgbClr>
                  </a:outerShdw>
                </a:effectLst>
              </a:rPr>
              <a:t>enjoying life </a:t>
            </a:r>
            <a:r>
              <a:rPr lang="en-US" sz="3200" i="1" dirty="0"/>
              <a:t>that they take no time to brood over the past.</a:t>
            </a:r>
          </a:p>
          <a:p>
            <a:r>
              <a:rPr lang="en-US" sz="3200" dirty="0"/>
              <a:t>	</a:t>
            </a:r>
            <a:r>
              <a:rPr lang="en-US" sz="3200" dirty="0" smtClean="0"/>
              <a:t>					     Ecclesiastes 5:18-20 </a:t>
            </a:r>
            <a:r>
              <a:rPr lang="en-US" sz="3200" dirty="0" smtClean="0"/>
              <a:t>(</a:t>
            </a:r>
            <a:r>
              <a:rPr lang="en-US" sz="3200" dirty="0" smtClean="0"/>
              <a:t>NLT</a:t>
            </a:r>
            <a:r>
              <a:rPr lang="en-US" sz="3200" dirty="0" smtClean="0"/>
              <a:t>)  </a:t>
            </a:r>
            <a:endParaRPr lang="en-US" sz="3200" dirty="0"/>
          </a:p>
        </p:txBody>
      </p:sp>
    </p:spTree>
    <p:extLst>
      <p:ext uri="{BB962C8B-B14F-4D97-AF65-F5344CB8AC3E}">
        <p14:creationId xmlns:p14="http://schemas.microsoft.com/office/powerpoint/2010/main" val="2496851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81704" y="601274"/>
            <a:ext cx="11379200" cy="3877985"/>
          </a:xfrm>
          <a:prstGeom prst="rect">
            <a:avLst/>
          </a:prstGeom>
          <a:solidFill>
            <a:srgbClr val="F4E0AD"/>
          </a:solidFill>
        </p:spPr>
        <p:txBody>
          <a:bodyPr wrap="square" rtlCol="0">
            <a:spAutoFit/>
          </a:bodyPr>
          <a:lstStyle/>
          <a:p>
            <a:pPr algn="ctr"/>
            <a:r>
              <a:rPr lang="en-US" sz="3600" b="1" dirty="0" smtClean="0"/>
              <a:t>Solomon Wise Conclusion about Life</a:t>
            </a:r>
          </a:p>
          <a:p>
            <a:pPr algn="ctr"/>
            <a:r>
              <a:rPr lang="en-US" sz="3600" b="1" dirty="0" smtClean="0"/>
              <a:t>Ecclesiastes 5:18-20</a:t>
            </a:r>
          </a:p>
          <a:p>
            <a:pPr marL="514350" indent="-514350">
              <a:buAutoNum type="arabicPeriod"/>
            </a:pPr>
            <a:r>
              <a:rPr lang="en-US" sz="3200" dirty="0" smtClean="0"/>
              <a:t>View </a:t>
            </a:r>
            <a:r>
              <a:rPr lang="en-US" sz="3200" dirty="0" smtClean="0"/>
              <a:t>life’s blessings as gifts from God our Creator</a:t>
            </a:r>
          </a:p>
          <a:p>
            <a:pPr marL="514350" indent="-514350">
              <a:buAutoNum type="arabicPeriod"/>
            </a:pPr>
            <a:r>
              <a:rPr lang="en-US" sz="3200" dirty="0" smtClean="0"/>
              <a:t>See our work as God’s calling for our lives—and enjoy it!</a:t>
            </a:r>
          </a:p>
          <a:p>
            <a:pPr marL="514350" indent="-514350">
              <a:buAutoNum type="arabicPeriod"/>
            </a:pPr>
            <a:r>
              <a:rPr lang="en-US" sz="3200" dirty="0" smtClean="0"/>
              <a:t>Accept the level of income God has provided for us in life—and moderate the relentless pursuit for ‘more’.</a:t>
            </a:r>
          </a:p>
          <a:p>
            <a:endParaRPr lang="en-US" sz="1200" dirty="0" smtClean="0"/>
          </a:p>
          <a:p>
            <a:pPr algn="ctr"/>
            <a:r>
              <a:rPr lang="en-US" sz="3400" dirty="0" smtClean="0"/>
              <a:t> </a:t>
            </a:r>
            <a:endParaRPr lang="en-US" sz="3400" dirty="0"/>
          </a:p>
        </p:txBody>
      </p:sp>
    </p:spTree>
    <p:extLst>
      <p:ext uri="{BB962C8B-B14F-4D97-AF65-F5344CB8AC3E}">
        <p14:creationId xmlns:p14="http://schemas.microsoft.com/office/powerpoint/2010/main" val="1922132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81704" y="601274"/>
            <a:ext cx="11379200" cy="5755422"/>
          </a:xfrm>
          <a:prstGeom prst="rect">
            <a:avLst/>
          </a:prstGeom>
          <a:solidFill>
            <a:srgbClr val="F4E0AD"/>
          </a:solidFill>
        </p:spPr>
        <p:txBody>
          <a:bodyPr wrap="square" rtlCol="0">
            <a:spAutoFit/>
          </a:bodyPr>
          <a:lstStyle/>
          <a:p>
            <a:pPr algn="ctr"/>
            <a:r>
              <a:rPr lang="en-US" sz="3600" b="1" dirty="0" smtClean="0"/>
              <a:t>Solomon Wise Conclusion about Life</a:t>
            </a:r>
          </a:p>
          <a:p>
            <a:pPr algn="ctr"/>
            <a:r>
              <a:rPr lang="en-US" sz="3600" b="1" dirty="0" smtClean="0"/>
              <a:t>Ecclesiastes 5:18-20</a:t>
            </a:r>
          </a:p>
          <a:p>
            <a:pPr marL="514350" indent="-514350">
              <a:buAutoNum type="arabicPeriod"/>
            </a:pPr>
            <a:r>
              <a:rPr lang="en-US" sz="3200" dirty="0" smtClean="0"/>
              <a:t>View </a:t>
            </a:r>
            <a:r>
              <a:rPr lang="en-US" sz="3200" dirty="0" smtClean="0"/>
              <a:t>life’s blessings as gifts from God our Creator</a:t>
            </a:r>
          </a:p>
          <a:p>
            <a:pPr marL="514350" indent="-514350">
              <a:buAutoNum type="arabicPeriod"/>
            </a:pPr>
            <a:r>
              <a:rPr lang="en-US" sz="3200" dirty="0" smtClean="0"/>
              <a:t>See our work as God’s calling for our lives—and enjoy it!</a:t>
            </a:r>
          </a:p>
          <a:p>
            <a:pPr marL="514350" indent="-514350">
              <a:buAutoNum type="arabicPeriod"/>
            </a:pPr>
            <a:r>
              <a:rPr lang="en-US" sz="3200" dirty="0" smtClean="0"/>
              <a:t>Accept the level of income God has provided for us in life—and moderate the relentless pursuit for ‘more’.</a:t>
            </a:r>
          </a:p>
          <a:p>
            <a:endParaRPr lang="en-US" sz="1200" dirty="0" smtClean="0"/>
          </a:p>
          <a:p>
            <a:pPr algn="ctr"/>
            <a:r>
              <a:rPr lang="en-US" sz="3200" dirty="0"/>
              <a:t> </a:t>
            </a:r>
            <a:r>
              <a:rPr lang="en-US" sz="3000" i="1" dirty="0" smtClean="0"/>
              <a:t>For the Gentiles seek after </a:t>
            </a:r>
            <a:r>
              <a:rPr lang="en-US" sz="3000" i="1" dirty="0" smtClean="0">
                <a:effectLst>
                  <a:outerShdw blurRad="38100" dist="38100" dir="2700000" algn="tl">
                    <a:srgbClr val="000000">
                      <a:alpha val="43137"/>
                    </a:srgbClr>
                  </a:outerShdw>
                </a:effectLst>
              </a:rPr>
              <a:t>all these things</a:t>
            </a:r>
            <a:r>
              <a:rPr lang="en-US" sz="3000" i="1" dirty="0" smtClean="0"/>
              <a:t>, and your </a:t>
            </a:r>
            <a:r>
              <a:rPr lang="en-US" sz="3000" i="1" dirty="0" smtClean="0">
                <a:effectLst>
                  <a:outerShdw blurRad="38100" dist="38100" dir="2700000" algn="tl">
                    <a:srgbClr val="000000">
                      <a:alpha val="43137"/>
                    </a:srgbClr>
                  </a:outerShdw>
                </a:effectLst>
              </a:rPr>
              <a:t>heavenly  </a:t>
            </a:r>
          </a:p>
          <a:p>
            <a:pPr algn="ctr"/>
            <a:r>
              <a:rPr lang="en-US" sz="3000" i="1" dirty="0" smtClean="0">
                <a:effectLst>
                  <a:outerShdw blurRad="38100" dist="38100" dir="2700000" algn="tl">
                    <a:srgbClr val="000000">
                      <a:alpha val="43137"/>
                    </a:srgbClr>
                  </a:outerShdw>
                </a:effectLst>
              </a:rPr>
              <a:t> Father knows that you need them all</a:t>
            </a:r>
            <a:r>
              <a:rPr lang="en-US" sz="3000" i="1" dirty="0" smtClean="0"/>
              <a:t>. But </a:t>
            </a:r>
            <a:r>
              <a:rPr lang="en-US" sz="3000" i="1" dirty="0" smtClean="0">
                <a:solidFill>
                  <a:srgbClr val="C00000"/>
                </a:solidFill>
                <a:effectLst>
                  <a:outerShdw blurRad="38100" dist="38100" dir="2700000" algn="tl">
                    <a:srgbClr val="000000">
                      <a:alpha val="43137"/>
                    </a:srgbClr>
                  </a:outerShdw>
                </a:effectLst>
              </a:rPr>
              <a:t>seek first </a:t>
            </a:r>
            <a:r>
              <a:rPr lang="en-US" sz="3000" i="1" dirty="0" smtClean="0"/>
              <a:t>the kingdom </a:t>
            </a:r>
          </a:p>
          <a:p>
            <a:pPr algn="ctr"/>
            <a:r>
              <a:rPr lang="en-US" sz="3000" i="1" dirty="0"/>
              <a:t> </a:t>
            </a:r>
            <a:r>
              <a:rPr lang="en-US" sz="3000" i="1" dirty="0" smtClean="0"/>
              <a:t>of God and his righteousness, and all these things shall be added </a:t>
            </a:r>
          </a:p>
          <a:p>
            <a:pPr algn="ctr"/>
            <a:r>
              <a:rPr lang="en-US" sz="3000" i="1" dirty="0"/>
              <a:t> </a:t>
            </a:r>
            <a:r>
              <a:rPr lang="en-US" sz="3000" i="1" dirty="0" smtClean="0"/>
              <a:t>to you.</a:t>
            </a:r>
            <a:r>
              <a:rPr lang="en-US" sz="3000" dirty="0" smtClean="0"/>
              <a:t> – </a:t>
            </a:r>
            <a:r>
              <a:rPr lang="en-US" sz="3000" dirty="0" smtClean="0">
                <a:effectLst>
                  <a:outerShdw blurRad="38100" dist="38100" dir="2700000" algn="tl">
                    <a:srgbClr val="000000">
                      <a:alpha val="43137"/>
                    </a:srgbClr>
                  </a:outerShdw>
                </a:effectLst>
              </a:rPr>
              <a:t>Matthew 6:32-33 </a:t>
            </a:r>
            <a:r>
              <a:rPr lang="en-US" sz="3000" dirty="0" smtClean="0"/>
              <a:t>(ESV)</a:t>
            </a:r>
            <a:endParaRPr lang="en-US" sz="3200" dirty="0"/>
          </a:p>
          <a:p>
            <a:pPr algn="ctr"/>
            <a:r>
              <a:rPr lang="en-US" sz="3400" dirty="0" smtClean="0"/>
              <a:t> </a:t>
            </a:r>
            <a:endParaRPr lang="en-US" sz="3400" dirty="0"/>
          </a:p>
        </p:txBody>
      </p:sp>
    </p:spTree>
    <p:extLst>
      <p:ext uri="{BB962C8B-B14F-4D97-AF65-F5344CB8AC3E}">
        <p14:creationId xmlns:p14="http://schemas.microsoft.com/office/powerpoint/2010/main" val="4094726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524082"/>
            <a:ext cx="11379200" cy="5078313"/>
          </a:xfrm>
          <a:prstGeom prst="rect">
            <a:avLst/>
          </a:prstGeom>
          <a:solidFill>
            <a:srgbClr val="F4E0AD"/>
          </a:solidFill>
        </p:spPr>
        <p:txBody>
          <a:bodyPr wrap="square" rtlCol="0">
            <a:spAutoFit/>
          </a:bodyPr>
          <a:lstStyle/>
          <a:p>
            <a:pPr algn="ctr"/>
            <a:r>
              <a:rPr lang="en-US" sz="3600" b="1" dirty="0" smtClean="0"/>
              <a:t>A Timely Resource</a:t>
            </a:r>
            <a:endParaRPr lang="en-US" sz="3600" b="1" dirty="0"/>
          </a:p>
          <a:p>
            <a:pPr marL="651510" lvl="0"/>
            <a:endParaRPr lang="en-US" sz="3600" dirty="0"/>
          </a:p>
          <a:p>
            <a:pPr marL="651510" lvl="0"/>
            <a:endParaRPr lang="en-US" sz="3600" dirty="0" smtClean="0"/>
          </a:p>
          <a:p>
            <a:pPr marL="651510" lvl="0"/>
            <a:endParaRPr lang="en-US" sz="3600" dirty="0"/>
          </a:p>
          <a:p>
            <a:pPr marL="651510" lvl="0"/>
            <a:endParaRPr lang="en-US" sz="3600" dirty="0" smtClean="0"/>
          </a:p>
          <a:p>
            <a:pPr marL="651510" lvl="0"/>
            <a:endParaRPr lang="en-US" sz="3600" dirty="0"/>
          </a:p>
          <a:p>
            <a:pPr marL="651510" lvl="0"/>
            <a:endParaRPr lang="en-US" sz="3600" dirty="0" smtClean="0"/>
          </a:p>
          <a:p>
            <a:pPr marL="651510" lvl="0"/>
            <a:endParaRPr lang="en-US" sz="3600" dirty="0" smtClean="0"/>
          </a:p>
          <a:p>
            <a:pPr marL="651510" lvl="0"/>
            <a:endParaRPr lang="en-US" sz="36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76" y="1301824"/>
            <a:ext cx="4044576" cy="40445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381" y="1300344"/>
            <a:ext cx="2732443" cy="4127558"/>
          </a:xfrm>
          <a:prstGeom prst="rect">
            <a:avLst/>
          </a:prstGeom>
        </p:spPr>
      </p:pic>
    </p:spTree>
    <p:extLst>
      <p:ext uri="{BB962C8B-B14F-4D97-AF65-F5344CB8AC3E}">
        <p14:creationId xmlns:p14="http://schemas.microsoft.com/office/powerpoint/2010/main" val="395911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524315"/>
          </a:xfrm>
          <a:prstGeom prst="rect">
            <a:avLst/>
          </a:prstGeom>
          <a:solidFill>
            <a:srgbClr val="F4E0AD"/>
          </a:solidFill>
        </p:spPr>
        <p:txBody>
          <a:bodyPr wrap="square" rtlCol="0">
            <a:spAutoFit/>
          </a:bodyPr>
          <a:lstStyle/>
          <a:p>
            <a:r>
              <a:rPr lang="en-US" sz="3600" baseline="30000" dirty="0" smtClean="0"/>
              <a:t>1</a:t>
            </a:r>
            <a:r>
              <a:rPr lang="en-US" sz="3600" dirty="0" smtClean="0"/>
              <a:t> </a:t>
            </a:r>
            <a:r>
              <a:rPr lang="en-US" sz="3600" dirty="0"/>
              <a:t>Again I saw all the </a:t>
            </a:r>
            <a:r>
              <a:rPr lang="en-US" sz="3600" dirty="0">
                <a:solidFill>
                  <a:srgbClr val="C00000"/>
                </a:solidFill>
              </a:rPr>
              <a:t>oppressions</a:t>
            </a:r>
            <a:r>
              <a:rPr lang="en-US" sz="3600" dirty="0"/>
              <a:t> that are done under the sun. </a:t>
            </a:r>
            <a:r>
              <a:rPr lang="en-US" sz="3600" dirty="0" smtClean="0"/>
              <a:t>are </a:t>
            </a:r>
            <a:r>
              <a:rPr lang="en-US" sz="3600" dirty="0"/>
              <a:t>already dead more fortunate than the living who are still alive. </a:t>
            </a:r>
            <a:r>
              <a:rPr lang="en-US" sz="3600" baseline="30000" dirty="0"/>
              <a:t>3</a:t>
            </a:r>
            <a:r>
              <a:rPr lang="en-US" sz="3600" dirty="0"/>
              <a:t> But better than both is he who has not yet been and has not seen the evil deeds that are done under the sun</a:t>
            </a:r>
            <a:r>
              <a:rPr lang="en-US" sz="3600" dirty="0" smtClean="0"/>
              <a:t>.</a:t>
            </a:r>
            <a:r>
              <a:rPr lang="en-US" sz="3600" dirty="0"/>
              <a:t> </a:t>
            </a:r>
            <a:endParaRPr lang="en-US" sz="3600" dirty="0" smtClean="0"/>
          </a:p>
          <a:p>
            <a:endParaRPr lang="en-US" sz="3600" dirty="0" smtClean="0"/>
          </a:p>
          <a:p>
            <a:endParaRPr lang="en-US" sz="3600" dirty="0"/>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49652"/>
          </a:xfrm>
          <a:prstGeom prst="rect">
            <a:avLst/>
          </a:prstGeom>
        </p:spPr>
      </p:pic>
    </p:spTree>
    <p:extLst>
      <p:ext uri="{BB962C8B-B14F-4D97-AF65-F5344CB8AC3E}">
        <p14:creationId xmlns:p14="http://schemas.microsoft.com/office/powerpoint/2010/main" val="4022423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1061164"/>
            <a:ext cx="11379200" cy="3416320"/>
          </a:xfrm>
          <a:prstGeom prst="rect">
            <a:avLst/>
          </a:prstGeom>
          <a:solidFill>
            <a:srgbClr val="F4E0AD"/>
          </a:solidFill>
        </p:spPr>
        <p:txBody>
          <a:bodyPr wrap="square" rtlCol="0">
            <a:spAutoFit/>
          </a:bodyPr>
          <a:lstStyle/>
          <a:p>
            <a:pPr algn="ctr"/>
            <a:r>
              <a:rPr lang="en-US" sz="3400" b="1" dirty="0" smtClean="0">
                <a:effectLst>
                  <a:outerShdw blurRad="38100" dist="38100" dir="2700000" algn="tl">
                    <a:srgbClr val="000000">
                      <a:alpha val="43137"/>
                    </a:srgbClr>
                  </a:outerShdw>
                </a:effectLst>
              </a:rPr>
              <a:t>Declarations of Freedom – Dr. Jeff Myers – Summit Ministries</a:t>
            </a:r>
          </a:p>
          <a:p>
            <a:endParaRPr lang="en-US" sz="1200" dirty="0"/>
          </a:p>
          <a:p>
            <a:pPr marL="514350" indent="-514350">
              <a:buAutoNum type="arabicPeriod"/>
            </a:pPr>
            <a:r>
              <a:rPr lang="en-US" sz="3400" b="1" i="1" dirty="0" smtClean="0">
                <a:effectLst>
                  <a:outerShdw blurRad="38100" dist="38100" dir="2700000" algn="tl">
                    <a:srgbClr val="000000">
                      <a:alpha val="43137"/>
                    </a:srgbClr>
                  </a:outerShdw>
                </a:effectLst>
              </a:rPr>
              <a:t>I am loved – </a:t>
            </a:r>
            <a:r>
              <a:rPr lang="en-US" sz="3400" dirty="0" smtClean="0">
                <a:effectLst>
                  <a:outerShdw blurRad="38100" dist="38100" dir="2700000" algn="tl">
                    <a:srgbClr val="000000">
                      <a:alpha val="43137"/>
                    </a:srgbClr>
                  </a:outerShdw>
                </a:effectLst>
              </a:rPr>
              <a:t>Deep, unconditional love exists and I can have it in a relationship with my Creator &amp; Savior, Jesus Christ</a:t>
            </a:r>
          </a:p>
          <a:p>
            <a:endParaRPr lang="en-US" sz="3400" dirty="0">
              <a:effectLst>
                <a:outerShdw blurRad="38100" dist="38100" dir="2700000" algn="tl">
                  <a:srgbClr val="000000">
                    <a:alpha val="43137"/>
                  </a:srgbClr>
                </a:outerShdw>
              </a:effectLst>
            </a:endParaRPr>
          </a:p>
          <a:p>
            <a:pPr marL="514350" indent="-514350">
              <a:buAutoNum type="arabicPeriod"/>
            </a:pPr>
            <a:endParaRPr lang="en-US" sz="3400" dirty="0" smtClean="0">
              <a:effectLst>
                <a:outerShdw blurRad="38100" dist="38100" dir="2700000" algn="tl">
                  <a:srgbClr val="000000">
                    <a:alpha val="43137"/>
                  </a:srgbClr>
                </a:outerShdw>
              </a:effectLst>
            </a:endParaRPr>
          </a:p>
          <a:p>
            <a:endParaRPr lang="en-US" sz="3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3206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1061164"/>
            <a:ext cx="11379200" cy="3416320"/>
          </a:xfrm>
          <a:prstGeom prst="rect">
            <a:avLst/>
          </a:prstGeom>
          <a:solidFill>
            <a:srgbClr val="F4E0AD"/>
          </a:solidFill>
        </p:spPr>
        <p:txBody>
          <a:bodyPr wrap="square" rtlCol="0">
            <a:spAutoFit/>
          </a:bodyPr>
          <a:lstStyle/>
          <a:p>
            <a:pPr algn="ctr"/>
            <a:r>
              <a:rPr lang="en-US" sz="3400" b="1" dirty="0" smtClean="0">
                <a:effectLst>
                  <a:outerShdw blurRad="38100" dist="38100" dir="2700000" algn="tl">
                    <a:srgbClr val="000000">
                      <a:alpha val="43137"/>
                    </a:srgbClr>
                  </a:outerShdw>
                </a:effectLst>
              </a:rPr>
              <a:t>Declarations of Freedom – Dr. Jeff Myers – Summit Ministries</a:t>
            </a:r>
          </a:p>
          <a:p>
            <a:endParaRPr lang="en-US" sz="1200" dirty="0"/>
          </a:p>
          <a:p>
            <a:pPr marL="514350" indent="-514350">
              <a:buAutoNum type="arabicPeriod"/>
            </a:pPr>
            <a:r>
              <a:rPr lang="en-US" sz="3400" b="1" i="1" dirty="0" smtClean="0">
                <a:effectLst>
                  <a:outerShdw blurRad="38100" dist="38100" dir="2700000" algn="tl">
                    <a:srgbClr val="000000">
                      <a:alpha val="43137"/>
                    </a:srgbClr>
                  </a:outerShdw>
                </a:effectLst>
              </a:rPr>
              <a:t>I am loved – </a:t>
            </a:r>
            <a:r>
              <a:rPr lang="en-US" sz="3400" dirty="0" smtClean="0">
                <a:effectLst>
                  <a:outerShdw blurRad="38100" dist="38100" dir="2700000" algn="tl">
                    <a:srgbClr val="000000">
                      <a:alpha val="43137"/>
                    </a:srgbClr>
                  </a:outerShdw>
                </a:effectLst>
              </a:rPr>
              <a:t>Deep, unconditional love exists and I can have it in a relationship with my Creator &amp; Savior, Jesus Christ</a:t>
            </a:r>
          </a:p>
          <a:p>
            <a:pPr marL="514350" indent="-514350">
              <a:buAutoNum type="arabicPeriod"/>
            </a:pPr>
            <a:r>
              <a:rPr lang="en-US" sz="3400" b="1" i="1" dirty="0" smtClean="0">
                <a:effectLst>
                  <a:outerShdw blurRad="38100" dist="38100" dir="2700000" algn="tl">
                    <a:srgbClr val="000000">
                      <a:alpha val="43137"/>
                    </a:srgbClr>
                  </a:outerShdw>
                </a:effectLst>
              </a:rPr>
              <a:t>My suffering will be overcome </a:t>
            </a:r>
            <a:r>
              <a:rPr lang="en-US" sz="3400" dirty="0" smtClean="0">
                <a:effectLst>
                  <a:outerShdw blurRad="38100" dist="38100" dir="2700000" algn="tl">
                    <a:srgbClr val="000000">
                      <a:alpha val="43137"/>
                    </a:srgbClr>
                  </a:outerShdw>
                </a:effectLst>
              </a:rPr>
              <a:t>– Hurt will not win. Indeed, it already has lost—at the Cross &amp; Empty Tomb.</a:t>
            </a:r>
          </a:p>
          <a:p>
            <a:endParaRPr lang="en-US" sz="3400" dirty="0"/>
          </a:p>
        </p:txBody>
      </p:sp>
    </p:spTree>
    <p:extLst>
      <p:ext uri="{BB962C8B-B14F-4D97-AF65-F5344CB8AC3E}">
        <p14:creationId xmlns:p14="http://schemas.microsoft.com/office/powerpoint/2010/main" val="1048676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577070"/>
            <a:ext cx="11379200" cy="4985980"/>
          </a:xfrm>
          <a:prstGeom prst="rect">
            <a:avLst/>
          </a:prstGeom>
          <a:solidFill>
            <a:srgbClr val="F4E0AD"/>
          </a:solidFill>
        </p:spPr>
        <p:txBody>
          <a:bodyPr wrap="square" rtlCol="0">
            <a:spAutoFit/>
          </a:bodyPr>
          <a:lstStyle/>
          <a:p>
            <a:pPr algn="ctr"/>
            <a:r>
              <a:rPr lang="en-US" sz="3400" b="1" dirty="0" smtClean="0">
                <a:effectLst>
                  <a:outerShdw blurRad="38100" dist="38100" dir="2700000" algn="tl">
                    <a:srgbClr val="000000">
                      <a:alpha val="43137"/>
                    </a:srgbClr>
                  </a:outerShdw>
                </a:effectLst>
              </a:rPr>
              <a:t>Declarations of Freedom – Dr. Jeff Myers – Summit Ministries</a:t>
            </a:r>
          </a:p>
          <a:p>
            <a:endParaRPr lang="en-US" sz="1200" dirty="0"/>
          </a:p>
          <a:p>
            <a:pPr marL="514350" indent="-514350">
              <a:buAutoNum type="arabicPeriod"/>
            </a:pPr>
            <a:r>
              <a:rPr lang="en-US" sz="3400" b="1" i="1" dirty="0" smtClean="0">
                <a:effectLst>
                  <a:outerShdw blurRad="38100" dist="38100" dir="2700000" algn="tl">
                    <a:srgbClr val="000000">
                      <a:alpha val="43137"/>
                    </a:srgbClr>
                  </a:outerShdw>
                </a:effectLst>
              </a:rPr>
              <a:t>I am loved. </a:t>
            </a:r>
            <a:r>
              <a:rPr lang="en-US" sz="3400" dirty="0" smtClean="0">
                <a:effectLst>
                  <a:outerShdw blurRad="38100" dist="38100" dir="2700000" algn="tl">
                    <a:srgbClr val="000000">
                      <a:alpha val="43137"/>
                    </a:srgbClr>
                  </a:outerShdw>
                </a:effectLst>
              </a:rPr>
              <a:t>Deep, unconditional love exists and I can have it in a relationship with my Creator &amp; Savior, Jesus Christ</a:t>
            </a:r>
          </a:p>
          <a:p>
            <a:pPr marL="514350" indent="-514350">
              <a:buAutoNum type="arabicPeriod"/>
            </a:pPr>
            <a:r>
              <a:rPr lang="en-US" sz="3400" b="1" i="1" dirty="0" smtClean="0">
                <a:effectLst>
                  <a:outerShdw blurRad="38100" dist="38100" dir="2700000" algn="tl">
                    <a:srgbClr val="000000">
                      <a:alpha val="43137"/>
                    </a:srgbClr>
                  </a:outerShdw>
                </a:effectLst>
              </a:rPr>
              <a:t>My suffering will be overcome.</a:t>
            </a:r>
            <a:r>
              <a:rPr lang="en-US" sz="3400" dirty="0" smtClean="0">
                <a:effectLst>
                  <a:outerShdw blurRad="38100" dist="38100" dir="2700000" algn="tl">
                    <a:srgbClr val="000000">
                      <a:alpha val="43137"/>
                    </a:srgbClr>
                  </a:outerShdw>
                </a:effectLst>
              </a:rPr>
              <a:t> Hurt will not win. Indeed, it already has lost—at the Cross &amp; Empty Tomb.</a:t>
            </a:r>
          </a:p>
          <a:p>
            <a:pPr marL="514350" indent="-514350">
              <a:buAutoNum type="arabicPeriod"/>
            </a:pPr>
            <a:r>
              <a:rPr lang="en-US" sz="3400" b="1" i="1" dirty="0" smtClean="0">
                <a:effectLst>
                  <a:outerShdw blurRad="38100" dist="38100" dir="2700000" algn="tl">
                    <a:srgbClr val="000000">
                      <a:alpha val="43137"/>
                    </a:srgbClr>
                  </a:outerShdw>
                </a:effectLst>
              </a:rPr>
              <a:t>I have </a:t>
            </a:r>
            <a:r>
              <a:rPr lang="en-US" sz="3400" b="1" i="1" dirty="0" smtClean="0">
                <a:effectLst>
                  <a:outerShdw blurRad="38100" dist="38100" dir="2700000" algn="tl">
                    <a:srgbClr val="000000">
                      <a:alpha val="43137"/>
                    </a:srgbClr>
                  </a:outerShdw>
                </a:effectLst>
              </a:rPr>
              <a:t>an incredible calling</a:t>
            </a:r>
            <a:r>
              <a:rPr lang="en-US" sz="3400" dirty="0" smtClean="0">
                <a:effectLst>
                  <a:outerShdw blurRad="38100" dist="38100" dir="2700000" algn="tl">
                    <a:srgbClr val="000000">
                      <a:alpha val="43137"/>
                    </a:srgbClr>
                  </a:outerShdw>
                </a:effectLst>
              </a:rPr>
              <a:t>. I bear God’s image. </a:t>
            </a:r>
            <a:r>
              <a:rPr lang="en-US" sz="3400" dirty="0">
                <a:effectLst>
                  <a:outerShdw blurRad="38100" dist="38100" dir="2700000" algn="tl">
                    <a:srgbClr val="000000">
                      <a:alpha val="43137"/>
                    </a:srgbClr>
                  </a:outerShdw>
                </a:effectLst>
              </a:rPr>
              <a:t>My life has meaning. </a:t>
            </a:r>
            <a:r>
              <a:rPr lang="en-US" sz="3400" dirty="0" smtClean="0">
                <a:effectLst>
                  <a:outerShdw blurRad="38100" dist="38100" dir="2700000" algn="tl">
                    <a:srgbClr val="000000">
                      <a:alpha val="43137"/>
                    </a:srgbClr>
                  </a:outerShdw>
                </a:effectLst>
              </a:rPr>
              <a:t>Because I am ‘in Christ’, I have real hope for the future.</a:t>
            </a:r>
          </a:p>
          <a:p>
            <a:endParaRPr lang="en-US" sz="3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546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254340"/>
            <a:ext cx="11379200" cy="5509200"/>
          </a:xfrm>
          <a:prstGeom prst="rect">
            <a:avLst/>
          </a:prstGeom>
          <a:solidFill>
            <a:srgbClr val="F4E0AD"/>
          </a:solidFill>
        </p:spPr>
        <p:txBody>
          <a:bodyPr wrap="square" rtlCol="0">
            <a:spAutoFit/>
          </a:bodyPr>
          <a:lstStyle/>
          <a:p>
            <a:pPr algn="ctr"/>
            <a:r>
              <a:rPr lang="en-US" sz="3400" b="1" dirty="0" smtClean="0">
                <a:effectLst>
                  <a:outerShdw blurRad="38100" dist="38100" dir="2700000" algn="tl">
                    <a:srgbClr val="000000">
                      <a:alpha val="43137"/>
                    </a:srgbClr>
                  </a:outerShdw>
                </a:effectLst>
              </a:rPr>
              <a:t>Declarations of Freedom – Dr. Jeff Myers – Summit Ministries</a:t>
            </a:r>
          </a:p>
          <a:p>
            <a:endParaRPr lang="en-US" sz="1200" dirty="0"/>
          </a:p>
          <a:p>
            <a:pPr marL="514350" indent="-514350">
              <a:buAutoNum type="arabicPeriod"/>
            </a:pPr>
            <a:r>
              <a:rPr lang="en-US" sz="3400" b="1" i="1" dirty="0" smtClean="0">
                <a:effectLst>
                  <a:outerShdw blurRad="38100" dist="38100" dir="2700000" algn="tl">
                    <a:srgbClr val="000000">
                      <a:alpha val="43137"/>
                    </a:srgbClr>
                  </a:outerShdw>
                </a:effectLst>
              </a:rPr>
              <a:t>I am loved. </a:t>
            </a:r>
            <a:r>
              <a:rPr lang="en-US" sz="3400" dirty="0" smtClean="0">
                <a:effectLst>
                  <a:outerShdw blurRad="38100" dist="38100" dir="2700000" algn="tl">
                    <a:srgbClr val="000000">
                      <a:alpha val="43137"/>
                    </a:srgbClr>
                  </a:outerShdw>
                </a:effectLst>
              </a:rPr>
              <a:t>Deep, unconditional love exists and I can have it in a relationship with my Creator &amp; Savior, Jesus Christ</a:t>
            </a:r>
          </a:p>
          <a:p>
            <a:pPr marL="514350" indent="-514350">
              <a:buAutoNum type="arabicPeriod"/>
            </a:pPr>
            <a:r>
              <a:rPr lang="en-US" sz="3400" b="1" i="1" dirty="0" smtClean="0">
                <a:effectLst>
                  <a:outerShdw blurRad="38100" dist="38100" dir="2700000" algn="tl">
                    <a:srgbClr val="000000">
                      <a:alpha val="43137"/>
                    </a:srgbClr>
                  </a:outerShdw>
                </a:effectLst>
              </a:rPr>
              <a:t>My suffering will be overcome.</a:t>
            </a:r>
            <a:r>
              <a:rPr lang="en-US" sz="3400" dirty="0" smtClean="0">
                <a:effectLst>
                  <a:outerShdw blurRad="38100" dist="38100" dir="2700000" algn="tl">
                    <a:srgbClr val="000000">
                      <a:alpha val="43137"/>
                    </a:srgbClr>
                  </a:outerShdw>
                </a:effectLst>
              </a:rPr>
              <a:t> Hurt will not win. Indeed, it already has lost—at the Cross &amp; Empty Tomb.</a:t>
            </a:r>
          </a:p>
          <a:p>
            <a:pPr marL="514350" indent="-514350">
              <a:buAutoNum type="arabicPeriod"/>
            </a:pPr>
            <a:r>
              <a:rPr lang="en-US" sz="3400" b="1" i="1" dirty="0" smtClean="0">
                <a:effectLst>
                  <a:outerShdw blurRad="38100" dist="38100" dir="2700000" algn="tl">
                    <a:srgbClr val="000000">
                      <a:alpha val="43137"/>
                    </a:srgbClr>
                  </a:outerShdw>
                </a:effectLst>
              </a:rPr>
              <a:t>I have </a:t>
            </a:r>
            <a:r>
              <a:rPr lang="en-US" sz="3400" b="1" i="1" dirty="0" smtClean="0">
                <a:effectLst>
                  <a:outerShdw blurRad="38100" dist="38100" dir="2700000" algn="tl">
                    <a:srgbClr val="000000">
                      <a:alpha val="43137"/>
                    </a:srgbClr>
                  </a:outerShdw>
                </a:effectLst>
              </a:rPr>
              <a:t>an incredible calling</a:t>
            </a:r>
            <a:r>
              <a:rPr lang="en-US" sz="3400" dirty="0" smtClean="0">
                <a:effectLst>
                  <a:outerShdw blurRad="38100" dist="38100" dir="2700000" algn="tl">
                    <a:srgbClr val="000000">
                      <a:alpha val="43137"/>
                    </a:srgbClr>
                  </a:outerShdw>
                </a:effectLst>
              </a:rPr>
              <a:t>. I bear God’s image. </a:t>
            </a:r>
            <a:r>
              <a:rPr lang="en-US" sz="3400" dirty="0">
                <a:effectLst>
                  <a:outerShdw blurRad="38100" dist="38100" dir="2700000" algn="tl">
                    <a:srgbClr val="000000">
                      <a:alpha val="43137"/>
                    </a:srgbClr>
                  </a:outerShdw>
                </a:effectLst>
              </a:rPr>
              <a:t>My life has meaning. </a:t>
            </a:r>
            <a:r>
              <a:rPr lang="en-US" sz="3400" dirty="0" smtClean="0">
                <a:effectLst>
                  <a:outerShdw blurRad="38100" dist="38100" dir="2700000" algn="tl">
                    <a:srgbClr val="000000">
                      <a:alpha val="43137"/>
                    </a:srgbClr>
                  </a:outerShdw>
                </a:effectLst>
              </a:rPr>
              <a:t>‘In Christ’, I have real hope for the future.</a:t>
            </a:r>
          </a:p>
          <a:p>
            <a:pPr marL="514350" indent="-514350">
              <a:buAutoNum type="arabicPeriod"/>
            </a:pPr>
            <a:r>
              <a:rPr lang="en-US" sz="3400" b="1" i="1" dirty="0" smtClean="0">
                <a:effectLst>
                  <a:outerShdw blurRad="38100" dist="38100" dir="2700000" algn="tl">
                    <a:srgbClr val="000000">
                      <a:alpha val="43137"/>
                    </a:srgbClr>
                  </a:outerShdw>
                </a:effectLst>
              </a:rPr>
              <a:t>I am meant for community.  </a:t>
            </a:r>
            <a:r>
              <a:rPr lang="en-US" sz="3400" dirty="0" smtClean="0">
                <a:effectLst>
                  <a:outerShdw blurRad="38100" dist="38100" dir="2700000" algn="tl">
                    <a:srgbClr val="000000">
                      <a:alpha val="43137"/>
                    </a:srgbClr>
                  </a:outerShdw>
                </a:effectLst>
              </a:rPr>
              <a:t>I can overcome conflict and live at peace with those around me. I have a forever family.</a:t>
            </a:r>
          </a:p>
          <a:p>
            <a:endParaRPr lang="en-US" sz="3400" b="1" i="1" dirty="0"/>
          </a:p>
        </p:txBody>
      </p:sp>
    </p:spTree>
    <p:extLst>
      <p:ext uri="{BB962C8B-B14F-4D97-AF65-F5344CB8AC3E}">
        <p14:creationId xmlns:p14="http://schemas.microsoft.com/office/powerpoint/2010/main" val="828613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254340"/>
            <a:ext cx="11379200" cy="6032421"/>
          </a:xfrm>
          <a:prstGeom prst="rect">
            <a:avLst/>
          </a:prstGeom>
          <a:solidFill>
            <a:srgbClr val="F4E0AD"/>
          </a:solidFill>
        </p:spPr>
        <p:txBody>
          <a:bodyPr wrap="square" rtlCol="0">
            <a:spAutoFit/>
          </a:bodyPr>
          <a:lstStyle/>
          <a:p>
            <a:pPr algn="ctr"/>
            <a:r>
              <a:rPr lang="en-US" sz="3400" b="1" dirty="0" smtClean="0">
                <a:effectLst>
                  <a:outerShdw blurRad="38100" dist="38100" dir="2700000" algn="tl">
                    <a:srgbClr val="000000">
                      <a:alpha val="43137"/>
                    </a:srgbClr>
                  </a:outerShdw>
                </a:effectLst>
              </a:rPr>
              <a:t>Declarations of Freedom – Dr. Jeff Myers – Summit Ministries</a:t>
            </a:r>
          </a:p>
          <a:p>
            <a:endParaRPr lang="en-US" sz="1200" dirty="0"/>
          </a:p>
          <a:p>
            <a:pPr marL="514350" indent="-514350">
              <a:buAutoNum type="arabicPeriod"/>
            </a:pPr>
            <a:r>
              <a:rPr lang="en-US" sz="3400" b="1" i="1" dirty="0" smtClean="0">
                <a:effectLst>
                  <a:outerShdw blurRad="38100" dist="38100" dir="2700000" algn="tl">
                    <a:srgbClr val="000000">
                      <a:alpha val="43137"/>
                    </a:srgbClr>
                  </a:outerShdw>
                </a:effectLst>
              </a:rPr>
              <a:t>I am loved. </a:t>
            </a:r>
            <a:r>
              <a:rPr lang="en-US" sz="3400" dirty="0" smtClean="0">
                <a:effectLst>
                  <a:outerShdw blurRad="38100" dist="38100" dir="2700000" algn="tl">
                    <a:srgbClr val="000000">
                      <a:alpha val="43137"/>
                    </a:srgbClr>
                  </a:outerShdw>
                </a:effectLst>
              </a:rPr>
              <a:t>Deep, unconditional love exists and I can have it in a relationship with my Creator &amp; Savior, Jesus Christ</a:t>
            </a:r>
          </a:p>
          <a:p>
            <a:pPr marL="514350" indent="-514350">
              <a:buAutoNum type="arabicPeriod"/>
            </a:pPr>
            <a:r>
              <a:rPr lang="en-US" sz="3400" b="1" i="1" dirty="0" smtClean="0">
                <a:effectLst>
                  <a:outerShdw blurRad="38100" dist="38100" dir="2700000" algn="tl">
                    <a:srgbClr val="000000">
                      <a:alpha val="43137"/>
                    </a:srgbClr>
                  </a:outerShdw>
                </a:effectLst>
              </a:rPr>
              <a:t>My suffering will be overcome.</a:t>
            </a:r>
            <a:r>
              <a:rPr lang="en-US" sz="3400" dirty="0" smtClean="0">
                <a:effectLst>
                  <a:outerShdw blurRad="38100" dist="38100" dir="2700000" algn="tl">
                    <a:srgbClr val="000000">
                      <a:alpha val="43137"/>
                    </a:srgbClr>
                  </a:outerShdw>
                </a:effectLst>
              </a:rPr>
              <a:t> Hurt will not win. Indeed, it already has lost—at the Cross &amp; Empty Tomb.</a:t>
            </a:r>
          </a:p>
          <a:p>
            <a:pPr marL="514350" indent="-514350">
              <a:buAutoNum type="arabicPeriod"/>
            </a:pPr>
            <a:r>
              <a:rPr lang="en-US" sz="3400" b="1" i="1" dirty="0" smtClean="0">
                <a:effectLst>
                  <a:outerShdw blurRad="38100" dist="38100" dir="2700000" algn="tl">
                    <a:srgbClr val="000000">
                      <a:alpha val="43137"/>
                    </a:srgbClr>
                  </a:outerShdw>
                </a:effectLst>
              </a:rPr>
              <a:t>I have </a:t>
            </a:r>
            <a:r>
              <a:rPr lang="en-US" sz="3400" b="1" i="1" dirty="0" smtClean="0">
                <a:effectLst>
                  <a:outerShdw blurRad="38100" dist="38100" dir="2700000" algn="tl">
                    <a:srgbClr val="000000">
                      <a:alpha val="43137"/>
                    </a:srgbClr>
                  </a:outerShdw>
                </a:effectLst>
              </a:rPr>
              <a:t>an incredible calling</a:t>
            </a:r>
            <a:r>
              <a:rPr lang="en-US" sz="3400" dirty="0" smtClean="0">
                <a:effectLst>
                  <a:outerShdw blurRad="38100" dist="38100" dir="2700000" algn="tl">
                    <a:srgbClr val="000000">
                      <a:alpha val="43137"/>
                    </a:srgbClr>
                  </a:outerShdw>
                </a:effectLst>
              </a:rPr>
              <a:t>. I bear God’s image. </a:t>
            </a:r>
            <a:r>
              <a:rPr lang="en-US" sz="3400" dirty="0">
                <a:effectLst>
                  <a:outerShdw blurRad="38100" dist="38100" dir="2700000" algn="tl">
                    <a:srgbClr val="000000">
                      <a:alpha val="43137"/>
                    </a:srgbClr>
                  </a:outerShdw>
                </a:effectLst>
              </a:rPr>
              <a:t>My life has meaning. </a:t>
            </a:r>
            <a:r>
              <a:rPr lang="en-US" sz="3400" dirty="0" smtClean="0">
                <a:effectLst>
                  <a:outerShdw blurRad="38100" dist="38100" dir="2700000" algn="tl">
                    <a:srgbClr val="000000">
                      <a:alpha val="43137"/>
                    </a:srgbClr>
                  </a:outerShdw>
                </a:effectLst>
              </a:rPr>
              <a:t>‘In Christ’, I have real hope for the future.</a:t>
            </a:r>
          </a:p>
          <a:p>
            <a:pPr marL="514350" indent="-514350">
              <a:buAutoNum type="arabicPeriod"/>
            </a:pPr>
            <a:r>
              <a:rPr lang="en-US" sz="3400" b="1" i="1" dirty="0" smtClean="0">
                <a:effectLst>
                  <a:outerShdw blurRad="38100" dist="38100" dir="2700000" algn="tl">
                    <a:srgbClr val="000000">
                      <a:alpha val="43137"/>
                    </a:srgbClr>
                  </a:outerShdw>
                </a:effectLst>
              </a:rPr>
              <a:t>I am meant for community.  </a:t>
            </a:r>
            <a:r>
              <a:rPr lang="en-US" sz="3400" dirty="0" smtClean="0">
                <a:effectLst>
                  <a:outerShdw blurRad="38100" dist="38100" dir="2700000" algn="tl">
                    <a:srgbClr val="000000">
                      <a:alpha val="43137"/>
                    </a:srgbClr>
                  </a:outerShdw>
                </a:effectLst>
              </a:rPr>
              <a:t>I can overcome conflict and live at peace with those around me. I have a forever family.</a:t>
            </a:r>
          </a:p>
          <a:p>
            <a:pPr marL="514350" indent="-514350">
              <a:buAutoNum type="arabicPeriod"/>
            </a:pPr>
            <a:r>
              <a:rPr lang="en-US" sz="3400" b="1" i="1" dirty="0" smtClean="0">
                <a:effectLst>
                  <a:outerShdw blurRad="38100" dist="38100" dir="2700000" algn="tl">
                    <a:srgbClr val="000000">
                      <a:alpha val="43137"/>
                    </a:srgbClr>
                  </a:outerShdw>
                </a:effectLst>
              </a:rPr>
              <a:t>There is hope for the world.  </a:t>
            </a:r>
            <a:r>
              <a:rPr lang="en-US" sz="3400" dirty="0" smtClean="0">
                <a:effectLst>
                  <a:outerShdw blurRad="38100" dist="38100" dir="2700000" algn="tl">
                    <a:srgbClr val="000000">
                      <a:alpha val="43137"/>
                    </a:srgbClr>
                  </a:outerShdw>
                </a:effectLst>
              </a:rPr>
              <a:t>I am not doomed. What is right and just and true will win in the end. God will see to it!</a:t>
            </a:r>
            <a:endParaRPr lang="en-US" sz="3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0980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Tree>
    <p:extLst>
      <p:ext uri="{BB962C8B-B14F-4D97-AF65-F5344CB8AC3E}">
        <p14:creationId xmlns:p14="http://schemas.microsoft.com/office/powerpoint/2010/main" val="418662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775" y="0"/>
            <a:ext cx="8994589" cy="6858374"/>
          </a:xfrm>
          <a:prstGeom prst="rect">
            <a:avLst/>
          </a:prstGeom>
        </p:spPr>
      </p:pic>
    </p:spTree>
    <p:extLst>
      <p:ext uri="{BB962C8B-B14F-4D97-AF65-F5344CB8AC3E}">
        <p14:creationId xmlns:p14="http://schemas.microsoft.com/office/powerpoint/2010/main" val="15196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555093"/>
          </a:xfrm>
          <a:prstGeom prst="rect">
            <a:avLst/>
          </a:prstGeom>
          <a:solidFill>
            <a:srgbClr val="F4E0AD"/>
          </a:solidFill>
        </p:spPr>
        <p:txBody>
          <a:bodyPr wrap="square" rtlCol="0">
            <a:spAutoFit/>
          </a:bodyPr>
          <a:lstStyle/>
          <a:p>
            <a:pPr algn="ctr"/>
            <a:r>
              <a:rPr lang="en-US" sz="4000" b="1" dirty="0" smtClean="0"/>
              <a:t>Apart from God = ‘Under the Sun’ = Secularism</a:t>
            </a:r>
            <a:endParaRPr lang="en-US" sz="4000" b="1" dirty="0" smtClean="0"/>
          </a:p>
          <a:p>
            <a:pPr algn="ctr"/>
            <a:endParaRPr lang="en-US" sz="1400" b="1"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a:t>
            </a:r>
            <a:r>
              <a:rPr lang="en-US" sz="3200" b="1" dirty="0" smtClean="0"/>
              <a:t>Defined</a:t>
            </a:r>
            <a:r>
              <a:rPr lang="en-US" sz="3200" dirty="0" smtClean="0"/>
              <a:t>: </a:t>
            </a:r>
            <a:r>
              <a:rPr lang="en-US" sz="3200" i="1" dirty="0" smtClean="0">
                <a:effectLst>
                  <a:outerShdw blurRad="38100" dist="38100" dir="2700000" algn="tl">
                    <a:srgbClr val="000000">
                      <a:alpha val="43137"/>
                    </a:srgbClr>
                  </a:outerShdw>
                </a:effectLst>
              </a:rPr>
              <a:t>Life without reference to God; trying to solve life’s</a:t>
            </a:r>
          </a:p>
          <a:p>
            <a:r>
              <a:rPr lang="en-US" sz="3200" i="1" dirty="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                         riddles by our own mind, unaided by God</a:t>
            </a:r>
          </a:p>
          <a:p>
            <a:endParaRPr lang="en-US" sz="1200" i="1" dirty="0" smtClean="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        “The question of God is simply irrelevant to so much of what</a:t>
            </a:r>
          </a:p>
          <a:p>
            <a:r>
              <a:rPr lang="en-US" sz="3200" i="1" dirty="0" smtClean="0">
                <a:effectLst>
                  <a:outerShdw blurRad="38100" dist="38100" dir="2700000" algn="tl">
                    <a:srgbClr val="000000">
                      <a:alpha val="43137"/>
                    </a:srgbClr>
                  </a:outerShdw>
                </a:effectLst>
              </a:rPr>
              <a:t> 	we do on a daily basis that it eventually drops out of mind </a:t>
            </a:r>
          </a:p>
          <a:p>
            <a:r>
              <a:rPr lang="en-US" sz="3200" i="1" dirty="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and heart…God is simply forgotten.”</a:t>
            </a:r>
            <a:endParaRPr lang="en-US" sz="3200" b="1" i="1" dirty="0">
              <a:effectLst>
                <a:outerShdw blurRad="38100" dist="38100" dir="2700000" algn="tl">
                  <a:srgbClr val="000000">
                    <a:alpha val="43137"/>
                  </a:srgbClr>
                </a:outerShdw>
              </a:effectLst>
            </a:endParaRPr>
          </a:p>
          <a:p>
            <a:r>
              <a:rPr lang="en-US" sz="3200" i="1" dirty="0">
                <a:solidFill>
                  <a:srgbClr val="C00000"/>
                </a:solidFill>
              </a:rPr>
              <a:t> </a:t>
            </a:r>
            <a:r>
              <a:rPr lang="en-US" sz="3200" i="1" dirty="0" smtClean="0">
                <a:solidFill>
                  <a:srgbClr val="C00000"/>
                </a:solidFill>
              </a:rPr>
              <a:t>		</a:t>
            </a:r>
            <a:r>
              <a:rPr lang="en-US" sz="3200" i="1" dirty="0" smtClean="0">
                <a:solidFill>
                  <a:srgbClr val="002060"/>
                </a:solidFill>
              </a:rPr>
              <a:t>  	 	 </a:t>
            </a:r>
            <a:r>
              <a:rPr lang="en-US" sz="2800" dirty="0" smtClean="0"/>
              <a:t>- Craig M. Gay, </a:t>
            </a:r>
            <a:r>
              <a:rPr lang="en-US" sz="2800" u="sng" dirty="0" smtClean="0"/>
              <a:t>The Way of the (Modern) World</a:t>
            </a:r>
            <a:endParaRPr lang="en-US" sz="2800" b="1" dirty="0">
              <a:effectLst>
                <a:outerShdw blurRad="38100" dist="38100" dir="2700000" algn="tl">
                  <a:srgbClr val="000000">
                    <a:alpha val="43137"/>
                  </a:srgbClr>
                </a:outerShdw>
              </a:effectLst>
            </a:endParaRPr>
          </a:p>
          <a:p>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95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805" y="8347"/>
            <a:ext cx="9680390" cy="6861100"/>
          </a:xfrm>
          <a:prstGeom prst="rect">
            <a:avLst/>
          </a:prstGeom>
        </p:spPr>
      </p:pic>
    </p:spTree>
    <p:extLst>
      <p:ext uri="{BB962C8B-B14F-4D97-AF65-F5344CB8AC3E}">
        <p14:creationId xmlns:p14="http://schemas.microsoft.com/office/powerpoint/2010/main" val="258674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3816429"/>
          </a:xfrm>
          <a:prstGeom prst="rect">
            <a:avLst/>
          </a:prstGeom>
          <a:solidFill>
            <a:srgbClr val="F4E0AD"/>
          </a:solidFill>
        </p:spPr>
        <p:txBody>
          <a:bodyPr wrap="square" rtlCol="0">
            <a:spAutoFit/>
          </a:bodyPr>
          <a:lstStyle/>
          <a:p>
            <a:r>
              <a:rPr lang="en-US" sz="3600" b="1" baseline="30000" dirty="0"/>
              <a:t>1</a:t>
            </a:r>
            <a:r>
              <a:rPr lang="en-US" sz="3600" b="1" dirty="0"/>
              <a:t> </a:t>
            </a:r>
            <a:r>
              <a:rPr lang="en-US" sz="3400" i="1" dirty="0" smtClean="0">
                <a:solidFill>
                  <a:srgbClr val="C00000"/>
                </a:solidFill>
              </a:rPr>
              <a:t>Guard </a:t>
            </a:r>
            <a:r>
              <a:rPr lang="en-US" sz="3400" i="1" dirty="0">
                <a:solidFill>
                  <a:srgbClr val="C00000"/>
                </a:solidFill>
              </a:rPr>
              <a:t>your steps </a:t>
            </a:r>
            <a:r>
              <a:rPr lang="en-US" sz="3400" i="1" dirty="0"/>
              <a:t>when you go to </a:t>
            </a:r>
            <a:r>
              <a:rPr lang="en-US" sz="3400" i="1" dirty="0" smtClean="0"/>
              <a:t>the </a:t>
            </a:r>
            <a:r>
              <a:rPr lang="en-US" sz="3400" i="1" dirty="0"/>
              <a:t>house of God. To draw near to listen is better than to </a:t>
            </a:r>
            <a:r>
              <a:rPr lang="en-US" sz="3400" i="1" dirty="0" smtClean="0"/>
              <a:t>offer </a:t>
            </a:r>
            <a:r>
              <a:rPr lang="en-US" sz="3400" i="1" dirty="0"/>
              <a:t>the sacrifice of fools, for they do not know that they are doing evil. </a:t>
            </a:r>
            <a:r>
              <a:rPr lang="en-US" sz="3400" b="1" i="1" baseline="30000" dirty="0" smtClean="0"/>
              <a:t>2</a:t>
            </a:r>
            <a:r>
              <a:rPr lang="en-US" sz="3400" i="1" baseline="30000" dirty="0" smtClean="0"/>
              <a:t> </a:t>
            </a:r>
            <a:r>
              <a:rPr lang="en-US" sz="3400" i="1" dirty="0"/>
              <a:t>Be not rash with your mouth, nor let your heart be hasty to utter a word before God, for God is in heaven and you are on earth. Therefore </a:t>
            </a:r>
            <a:r>
              <a:rPr lang="en-US" sz="3400" i="1" dirty="0" smtClean="0"/>
              <a:t>let </a:t>
            </a:r>
            <a:r>
              <a:rPr lang="en-US" sz="3400" i="1" dirty="0"/>
              <a:t>your words be few. </a:t>
            </a:r>
            <a:r>
              <a:rPr lang="en-US" sz="3400" b="1" i="1" baseline="30000" dirty="0"/>
              <a:t>3</a:t>
            </a:r>
            <a:r>
              <a:rPr lang="en-US" sz="3400" b="1" i="1" dirty="0"/>
              <a:t> </a:t>
            </a:r>
            <a:r>
              <a:rPr lang="en-US" sz="3400" i="1" dirty="0"/>
              <a:t>For a dream comes with much business, and a fool's voice </a:t>
            </a:r>
            <a:r>
              <a:rPr lang="en-US" sz="3400" i="1" dirty="0" smtClean="0"/>
              <a:t>with many </a:t>
            </a:r>
            <a:r>
              <a:rPr lang="en-US" sz="3400" i="1" dirty="0"/>
              <a:t>words. </a:t>
            </a:r>
            <a:r>
              <a:rPr lang="en-US" sz="3400" i="1" dirty="0" smtClean="0"/>
              <a:t> - </a:t>
            </a:r>
            <a:r>
              <a:rPr lang="en-US" sz="3200" dirty="0" smtClean="0"/>
              <a:t>Ecclesiastes </a:t>
            </a:r>
            <a:r>
              <a:rPr lang="en-US" sz="3200" dirty="0"/>
              <a:t>5</a:t>
            </a:r>
            <a:r>
              <a:rPr lang="en-US" sz="3200" dirty="0" smtClean="0"/>
              <a:t>:1–3 </a:t>
            </a:r>
            <a:r>
              <a:rPr lang="en-US" sz="3200" dirty="0"/>
              <a:t>(ESV)</a:t>
            </a:r>
            <a:r>
              <a:rPr lang="en-US" sz="3600" dirty="0"/>
              <a:t> </a:t>
            </a:r>
            <a:r>
              <a:rPr lang="en-US" sz="3400" dirty="0" smtClean="0"/>
              <a:t> </a:t>
            </a:r>
            <a:endParaRPr lang="en-US" sz="3400" dirty="0"/>
          </a:p>
        </p:txBody>
      </p:sp>
    </p:spTree>
    <p:extLst>
      <p:ext uri="{BB962C8B-B14F-4D97-AF65-F5344CB8AC3E}">
        <p14:creationId xmlns:p14="http://schemas.microsoft.com/office/powerpoint/2010/main" val="418131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7"/>
            <a:ext cx="12192000" cy="6841305"/>
          </a:xfrm>
          <a:prstGeom prst="rect">
            <a:avLst/>
          </a:prstGeom>
        </p:spPr>
      </p:pic>
      <p:sp>
        <p:nvSpPr>
          <p:cNvPr id="2" name="TextBox 1"/>
          <p:cNvSpPr txBox="1"/>
          <p:nvPr/>
        </p:nvSpPr>
        <p:spPr>
          <a:xfrm>
            <a:off x="406400" y="612843"/>
            <a:ext cx="11379200" cy="4308872"/>
          </a:xfrm>
          <a:prstGeom prst="rect">
            <a:avLst/>
          </a:prstGeom>
          <a:solidFill>
            <a:srgbClr val="F4E0AD"/>
          </a:solidFill>
        </p:spPr>
        <p:txBody>
          <a:bodyPr wrap="square" rtlCol="0">
            <a:spAutoFit/>
          </a:bodyPr>
          <a:lstStyle/>
          <a:p>
            <a:r>
              <a:rPr lang="en-US" sz="3400" b="1" i="1" baseline="30000" dirty="0"/>
              <a:t>4 </a:t>
            </a:r>
            <a:r>
              <a:rPr lang="en-US" sz="3400" i="1" dirty="0"/>
              <a:t>When </a:t>
            </a:r>
            <a:r>
              <a:rPr lang="en-US" sz="3400" i="1" dirty="0" smtClean="0"/>
              <a:t>you </a:t>
            </a:r>
            <a:r>
              <a:rPr lang="en-US" sz="3400" i="1" dirty="0"/>
              <a:t>vow a vow to God, </a:t>
            </a:r>
            <a:r>
              <a:rPr lang="en-US" sz="3400" i="1" dirty="0" smtClean="0"/>
              <a:t>do </a:t>
            </a:r>
            <a:r>
              <a:rPr lang="en-US" sz="3400" i="1" dirty="0"/>
              <a:t>not delay paying it, for he has no pleasure in fools. </a:t>
            </a:r>
            <a:r>
              <a:rPr lang="en-US" sz="3400" i="1" dirty="0" smtClean="0"/>
              <a:t>Pay </a:t>
            </a:r>
            <a:r>
              <a:rPr lang="en-US" sz="3400" i="1" dirty="0"/>
              <a:t>what you vow.</a:t>
            </a:r>
            <a:r>
              <a:rPr lang="en-US" sz="3400" i="1" baseline="30000" dirty="0"/>
              <a:t> </a:t>
            </a:r>
            <a:r>
              <a:rPr lang="en-US" sz="3400" b="1" i="1" baseline="30000" dirty="0"/>
              <a:t>5</a:t>
            </a:r>
            <a:r>
              <a:rPr lang="en-US" sz="3400" b="1" i="1" dirty="0"/>
              <a:t> </a:t>
            </a:r>
            <a:r>
              <a:rPr lang="en-US" sz="3400" i="1" dirty="0" smtClean="0"/>
              <a:t>It </a:t>
            </a:r>
            <a:r>
              <a:rPr lang="en-US" sz="3400" i="1" dirty="0"/>
              <a:t>is better that you should not vow than that you should vow and not pay. </a:t>
            </a:r>
            <a:r>
              <a:rPr lang="en-US" sz="3400" b="1" i="1" baseline="30000" dirty="0"/>
              <a:t>6</a:t>
            </a:r>
            <a:r>
              <a:rPr lang="en-US" sz="3400" b="1" i="1" dirty="0"/>
              <a:t> </a:t>
            </a:r>
            <a:r>
              <a:rPr lang="en-US" sz="3400" i="1" dirty="0"/>
              <a:t>Let not your mouth lead </a:t>
            </a:r>
            <a:r>
              <a:rPr lang="en-US" sz="3400" i="1" dirty="0" smtClean="0"/>
              <a:t>you </a:t>
            </a:r>
            <a:r>
              <a:rPr lang="en-US" sz="3400" i="1" dirty="0"/>
              <a:t>into sin, and do not say before </a:t>
            </a:r>
            <a:r>
              <a:rPr lang="en-US" sz="3400" i="1" dirty="0" smtClean="0"/>
              <a:t>the messenger </a:t>
            </a:r>
            <a:r>
              <a:rPr lang="en-US" sz="3400" i="1" dirty="0"/>
              <a:t>that it was </a:t>
            </a:r>
            <a:r>
              <a:rPr lang="en-US" sz="3400" i="1" dirty="0" smtClean="0"/>
              <a:t>a </a:t>
            </a:r>
            <a:r>
              <a:rPr lang="en-US" sz="3400" i="1" dirty="0"/>
              <a:t>mistake. Why should God be angry at your voice and destroy the work of your hands? </a:t>
            </a:r>
            <a:r>
              <a:rPr lang="en-US" sz="3400" b="1" i="1" baseline="30000" dirty="0"/>
              <a:t>7</a:t>
            </a:r>
            <a:r>
              <a:rPr lang="en-US" sz="3400" b="1" i="1" dirty="0"/>
              <a:t> </a:t>
            </a:r>
            <a:r>
              <a:rPr lang="en-US" sz="3400" i="1" dirty="0"/>
              <a:t>For when dreams increase and words grow many, there is vanity</a:t>
            </a:r>
            <a:r>
              <a:rPr lang="en-US" sz="3400" i="1" dirty="0" smtClean="0"/>
              <a:t>; but</a:t>
            </a:r>
            <a:r>
              <a:rPr lang="en-US" sz="3400" i="1" baseline="30000" dirty="0" smtClean="0"/>
              <a:t> </a:t>
            </a:r>
            <a:r>
              <a:rPr lang="en-US" sz="3400" i="1" dirty="0" smtClean="0">
                <a:solidFill>
                  <a:srgbClr val="C00000"/>
                </a:solidFill>
              </a:rPr>
              <a:t>God </a:t>
            </a:r>
            <a:r>
              <a:rPr lang="en-US" sz="3400" i="1" dirty="0">
                <a:solidFill>
                  <a:srgbClr val="C00000"/>
                </a:solidFill>
              </a:rPr>
              <a:t>is the one you must fear. </a:t>
            </a:r>
            <a:r>
              <a:rPr lang="en-US" sz="3400" i="1" dirty="0" smtClean="0">
                <a:solidFill>
                  <a:srgbClr val="C00000"/>
                </a:solidFill>
              </a:rPr>
              <a:t>      -  </a:t>
            </a:r>
            <a:r>
              <a:rPr lang="en-US" sz="3600" dirty="0" smtClean="0"/>
              <a:t>Ecclesiastes </a:t>
            </a:r>
            <a:r>
              <a:rPr lang="en-US" sz="3600" dirty="0" smtClean="0"/>
              <a:t>5:4-7 </a:t>
            </a:r>
            <a:r>
              <a:rPr lang="en-US" sz="3600" dirty="0"/>
              <a:t>(ESV) </a:t>
            </a:r>
            <a:r>
              <a:rPr lang="en-US" sz="3400" dirty="0" smtClean="0"/>
              <a:t> </a:t>
            </a:r>
            <a:endParaRPr lang="en-US" sz="3400" dirty="0"/>
          </a:p>
        </p:txBody>
      </p:sp>
    </p:spTree>
    <p:extLst>
      <p:ext uri="{BB962C8B-B14F-4D97-AF65-F5344CB8AC3E}">
        <p14:creationId xmlns:p14="http://schemas.microsoft.com/office/powerpoint/2010/main" val="1892925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2931</Words>
  <Application>Microsoft Office PowerPoint</Application>
  <PresentationFormat>Widescreen</PresentationFormat>
  <Paragraphs>195</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Collin Seitz</cp:lastModifiedBy>
  <cp:revision>64</cp:revision>
  <cp:lastPrinted>2020-02-09T01:09:18Z</cp:lastPrinted>
  <dcterms:created xsi:type="dcterms:W3CDTF">2020-01-11T16:08:59Z</dcterms:created>
  <dcterms:modified xsi:type="dcterms:W3CDTF">2020-02-09T01:15:23Z</dcterms:modified>
</cp:coreProperties>
</file>