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80" r:id="rId4"/>
    <p:sldId id="281" r:id="rId5"/>
    <p:sldId id="295" r:id="rId6"/>
    <p:sldId id="282" r:id="rId7"/>
    <p:sldId id="283" r:id="rId8"/>
    <p:sldId id="296" r:id="rId9"/>
    <p:sldId id="297" r:id="rId10"/>
    <p:sldId id="298" r:id="rId11"/>
    <p:sldId id="299" r:id="rId12"/>
    <p:sldId id="300" r:id="rId13"/>
    <p:sldId id="301" r:id="rId14"/>
    <p:sldId id="302" r:id="rId15"/>
    <p:sldId id="303" r:id="rId16"/>
    <p:sldId id="304" r:id="rId17"/>
    <p:sldId id="305"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E0AD"/>
    <a:srgbClr val="DCC1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F9E833-1282-4684-8D53-88BEF2BA5871}"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26173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9E833-1282-4684-8D53-88BEF2BA5871}"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09520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9E833-1282-4684-8D53-88BEF2BA5871}"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146380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9E833-1282-4684-8D53-88BEF2BA5871}"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61763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F9E833-1282-4684-8D53-88BEF2BA5871}"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331244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F9E833-1282-4684-8D53-88BEF2BA5871}"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261046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F9E833-1282-4684-8D53-88BEF2BA5871}" type="datetimeFigureOut">
              <a:rPr lang="en-US" smtClean="0"/>
              <a:t>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1161769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F9E833-1282-4684-8D53-88BEF2BA5871}" type="datetimeFigureOut">
              <a:rPr lang="en-US" smtClean="0"/>
              <a:t>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92526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9E833-1282-4684-8D53-88BEF2BA5871}" type="datetimeFigureOut">
              <a:rPr lang="en-US" smtClean="0"/>
              <a:t>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887319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F9E833-1282-4684-8D53-88BEF2BA5871}"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3768693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F9E833-1282-4684-8D53-88BEF2BA5871}"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503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9E833-1282-4684-8D53-88BEF2BA5871}" type="datetimeFigureOut">
              <a:rPr lang="en-US" smtClean="0"/>
              <a:t>2/13/2020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4A855-E1BF-489E-973C-103EBC50E5E8}" type="slidenum">
              <a:rPr lang="en-US" smtClean="0"/>
              <a:t>‹#›</a:t>
            </a:fld>
            <a:endParaRPr lang="en-US"/>
          </a:p>
        </p:txBody>
      </p:sp>
    </p:spTree>
    <p:extLst>
      <p:ext uri="{BB962C8B-B14F-4D97-AF65-F5344CB8AC3E}">
        <p14:creationId xmlns:p14="http://schemas.microsoft.com/office/powerpoint/2010/main" val="1912924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Tree>
    <p:extLst>
      <p:ext uri="{BB962C8B-B14F-4D97-AF65-F5344CB8AC3E}">
        <p14:creationId xmlns:p14="http://schemas.microsoft.com/office/powerpoint/2010/main" val="2487449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997838"/>
            <a:ext cx="11379200" cy="3416320"/>
          </a:xfrm>
          <a:prstGeom prst="rect">
            <a:avLst/>
          </a:prstGeom>
          <a:solidFill>
            <a:srgbClr val="F4E0AD"/>
          </a:solidFill>
        </p:spPr>
        <p:txBody>
          <a:bodyPr wrap="square" rtlCol="0">
            <a:spAutoFit/>
          </a:bodyPr>
          <a:lstStyle/>
          <a:p>
            <a:r>
              <a:rPr lang="en-US" sz="3600" dirty="0" smtClean="0"/>
              <a:t>“Solomon </a:t>
            </a:r>
            <a:r>
              <a:rPr lang="en-US" sz="3600" dirty="0"/>
              <a:t>is not suggesting that it’s wrong either to work or to eat. Many people enjoy doing both. But if life consists only in working and eating, then we are being controlled by our appetites and that almost puts us on the same level as animals</a:t>
            </a:r>
            <a:r>
              <a:rPr lang="en-US" sz="3600" dirty="0" smtClean="0"/>
              <a:t>.” </a:t>
            </a:r>
          </a:p>
          <a:p>
            <a:pPr algn="r"/>
            <a:r>
              <a:rPr lang="en-US" sz="3600" dirty="0" smtClean="0"/>
              <a:t>(Warren </a:t>
            </a:r>
            <a:r>
              <a:rPr lang="en-US" sz="3600" dirty="0" err="1" smtClean="0"/>
              <a:t>Wiersbe</a:t>
            </a:r>
            <a:r>
              <a:rPr lang="en-US" sz="3600" dirty="0" smtClean="0"/>
              <a:t>, </a:t>
            </a:r>
            <a:r>
              <a:rPr lang="en-US" sz="3600" dirty="0"/>
              <a:t>“Be Satisfied” </a:t>
            </a:r>
            <a:r>
              <a:rPr lang="en-US" sz="3600" dirty="0" smtClean="0"/>
              <a:t>pg. </a:t>
            </a:r>
            <a:r>
              <a:rPr lang="en-US" sz="3600" dirty="0"/>
              <a:t>77</a:t>
            </a:r>
            <a:r>
              <a:rPr lang="en-US" sz="3600" dirty="0" smtClean="0"/>
              <a:t>)</a:t>
            </a:r>
            <a:endParaRPr lang="en-US" sz="3600" dirty="0"/>
          </a:p>
        </p:txBody>
      </p:sp>
    </p:spTree>
    <p:extLst>
      <p:ext uri="{BB962C8B-B14F-4D97-AF65-F5344CB8AC3E}">
        <p14:creationId xmlns:p14="http://schemas.microsoft.com/office/powerpoint/2010/main" val="557684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889842"/>
            <a:ext cx="11379200" cy="5078313"/>
          </a:xfrm>
          <a:prstGeom prst="rect">
            <a:avLst/>
          </a:prstGeom>
          <a:solidFill>
            <a:srgbClr val="F4E0AD"/>
          </a:solidFill>
        </p:spPr>
        <p:txBody>
          <a:bodyPr wrap="square" rtlCol="0">
            <a:spAutoFit/>
          </a:bodyPr>
          <a:lstStyle/>
          <a:p>
            <a:r>
              <a:rPr lang="en-US" sz="3600" dirty="0"/>
              <a:t> </a:t>
            </a:r>
            <a:r>
              <a:rPr lang="en-US" sz="3600" baseline="30000" dirty="0"/>
              <a:t>10</a:t>
            </a:r>
            <a:r>
              <a:rPr lang="en-US" sz="3600" dirty="0"/>
              <a:t> Whatever has come to be has already been named, and it is known what man is, and that he is not able to dispute with one stronger than he. </a:t>
            </a:r>
            <a:r>
              <a:rPr lang="en-US" sz="3600" baseline="30000" dirty="0"/>
              <a:t>11</a:t>
            </a:r>
            <a:r>
              <a:rPr lang="en-US" sz="3600" dirty="0"/>
              <a:t> The more words, the more vanity, and what is the advantage to man? </a:t>
            </a:r>
            <a:r>
              <a:rPr lang="en-US" sz="3600" baseline="30000" dirty="0"/>
              <a:t>12</a:t>
            </a:r>
            <a:r>
              <a:rPr lang="en-US" sz="3600" dirty="0"/>
              <a:t> For who knows what is good for man while he lives the few days of his vain life, which he passes like a shadow? For who can tell man what will be after him under the sun? </a:t>
            </a:r>
          </a:p>
          <a:p>
            <a:endParaRPr lang="en-US" sz="3600" dirty="0"/>
          </a:p>
          <a:p>
            <a:pPr algn="r"/>
            <a:r>
              <a:rPr lang="en-US" sz="3600" dirty="0"/>
              <a:t>Ecclesiastes </a:t>
            </a:r>
            <a:r>
              <a:rPr lang="en-US" sz="3600" dirty="0" smtClean="0"/>
              <a:t>6:10-12</a:t>
            </a:r>
            <a:r>
              <a:rPr lang="en-US" sz="3600" dirty="0" smtClean="0"/>
              <a:t> </a:t>
            </a:r>
            <a:endParaRPr lang="en-US" sz="3600" dirty="0"/>
          </a:p>
        </p:txBody>
      </p:sp>
    </p:spTree>
    <p:extLst>
      <p:ext uri="{BB962C8B-B14F-4D97-AF65-F5344CB8AC3E}">
        <p14:creationId xmlns:p14="http://schemas.microsoft.com/office/powerpoint/2010/main" val="3090288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79874"/>
            <a:ext cx="11379200" cy="6186309"/>
          </a:xfrm>
          <a:prstGeom prst="rect">
            <a:avLst/>
          </a:prstGeom>
          <a:solidFill>
            <a:srgbClr val="F4E0AD"/>
          </a:solidFill>
        </p:spPr>
        <p:txBody>
          <a:bodyPr wrap="square" rtlCol="0">
            <a:spAutoFit/>
          </a:bodyPr>
          <a:lstStyle/>
          <a:p>
            <a:r>
              <a:rPr lang="en-US" sz="3600" b="1" dirty="0"/>
              <a:t>How to enjoy things of life… (work, family, money, food)</a:t>
            </a:r>
          </a:p>
          <a:p>
            <a:pPr lvl="0"/>
            <a:endParaRPr lang="en-US" sz="3600" dirty="0" smtClean="0"/>
          </a:p>
          <a:p>
            <a:pPr lvl="0"/>
            <a:endParaRPr lang="en-US" sz="3600" dirty="0" smtClean="0"/>
          </a:p>
          <a:p>
            <a:pPr lvl="0"/>
            <a:endParaRPr lang="en-US" sz="3600" dirty="0"/>
          </a:p>
          <a:p>
            <a:pPr lvl="0"/>
            <a:endParaRPr lang="en-US" sz="3600" dirty="0" smtClean="0"/>
          </a:p>
          <a:p>
            <a:pPr lvl="0"/>
            <a:endParaRPr lang="en-US" sz="3600" dirty="0" smtClean="0"/>
          </a:p>
          <a:p>
            <a:pPr lvl="0"/>
            <a:endParaRPr lang="en-US" sz="3600" dirty="0"/>
          </a:p>
          <a:p>
            <a:pPr lvl="0"/>
            <a:endParaRPr lang="en-US" sz="3600" dirty="0" smtClean="0"/>
          </a:p>
          <a:p>
            <a:pPr lvl="0"/>
            <a:endParaRPr lang="en-US" sz="3600" dirty="0"/>
          </a:p>
          <a:p>
            <a:endParaRPr lang="en-US" sz="3600" dirty="0"/>
          </a:p>
          <a:p>
            <a:pPr algn="r"/>
            <a:r>
              <a:rPr lang="en-US" sz="3600" dirty="0" smtClean="0"/>
              <a:t> </a:t>
            </a:r>
            <a:endParaRPr lang="en-US" sz="3600" dirty="0"/>
          </a:p>
        </p:txBody>
      </p:sp>
    </p:spTree>
    <p:extLst>
      <p:ext uri="{BB962C8B-B14F-4D97-AF65-F5344CB8AC3E}">
        <p14:creationId xmlns:p14="http://schemas.microsoft.com/office/powerpoint/2010/main" val="3145744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79874"/>
            <a:ext cx="11379200" cy="6186309"/>
          </a:xfrm>
          <a:prstGeom prst="rect">
            <a:avLst/>
          </a:prstGeom>
          <a:solidFill>
            <a:srgbClr val="F4E0AD"/>
          </a:solidFill>
        </p:spPr>
        <p:txBody>
          <a:bodyPr wrap="square" rtlCol="0">
            <a:spAutoFit/>
          </a:bodyPr>
          <a:lstStyle/>
          <a:p>
            <a:r>
              <a:rPr lang="en-US" sz="3600" b="1" dirty="0"/>
              <a:t>How to enjoy things of life… (work, family, money, food)</a:t>
            </a:r>
          </a:p>
          <a:p>
            <a:pPr lvl="0"/>
            <a:endParaRPr lang="en-US" sz="3600" dirty="0" smtClean="0"/>
          </a:p>
          <a:p>
            <a:pPr marL="742950" lvl="0" indent="-742950">
              <a:buFont typeface="+mj-lt"/>
              <a:buAutoNum type="arabicPeriod"/>
            </a:pPr>
            <a:r>
              <a:rPr lang="en-US" sz="3600" dirty="0" smtClean="0">
                <a:solidFill>
                  <a:srgbClr val="C00000"/>
                </a:solidFill>
              </a:rPr>
              <a:t>Live with a </a:t>
            </a:r>
            <a:r>
              <a:rPr lang="en-US" sz="3600" dirty="0">
                <a:solidFill>
                  <a:srgbClr val="C00000"/>
                </a:solidFill>
              </a:rPr>
              <a:t>thankful </a:t>
            </a:r>
            <a:r>
              <a:rPr lang="en-US" sz="3600" dirty="0" smtClean="0">
                <a:solidFill>
                  <a:srgbClr val="C00000"/>
                </a:solidFill>
              </a:rPr>
              <a:t>spirit</a:t>
            </a:r>
          </a:p>
          <a:p>
            <a:pPr marL="742950" lvl="0" indent="-742950">
              <a:buFont typeface="+mj-lt"/>
              <a:buAutoNum type="arabicPeriod"/>
            </a:pPr>
            <a:endParaRPr lang="en-US" sz="3600" dirty="0"/>
          </a:p>
          <a:p>
            <a:r>
              <a:rPr lang="en-US" sz="3600" dirty="0" smtClean="0"/>
              <a:t>“Enjoy </a:t>
            </a:r>
            <a:r>
              <a:rPr lang="en-US" sz="3600" dirty="0"/>
              <a:t>the blessings of God </a:t>
            </a:r>
            <a:r>
              <a:rPr lang="en-US" sz="3600" i="1" dirty="0"/>
              <a:t>now</a:t>
            </a:r>
            <a:r>
              <a:rPr lang="en-US" sz="3600" dirty="0"/>
              <a:t> and thank Him for all of them</a:t>
            </a:r>
            <a:r>
              <a:rPr lang="en-US" sz="3600" dirty="0" smtClean="0"/>
              <a:t>. </a:t>
            </a:r>
            <a:r>
              <a:rPr lang="en-US" sz="3600" dirty="0"/>
              <a:t>Don’t </a:t>
            </a:r>
            <a:r>
              <a:rPr lang="en-US" sz="3600" i="1" dirty="0"/>
              <a:t>plan</a:t>
            </a:r>
            <a:r>
              <a:rPr lang="en-US" sz="3600" dirty="0"/>
              <a:t> to live—start living now. Be satisfied with what He gives you and use it all for His glory</a:t>
            </a:r>
            <a:r>
              <a:rPr lang="en-US" sz="3600" dirty="0" smtClean="0"/>
              <a:t>.”</a:t>
            </a:r>
          </a:p>
          <a:p>
            <a:endParaRPr lang="en-US" sz="3600" dirty="0"/>
          </a:p>
          <a:p>
            <a:pPr algn="r"/>
            <a:r>
              <a:rPr lang="en-US" sz="3600" dirty="0" smtClean="0"/>
              <a:t>(Warren </a:t>
            </a:r>
            <a:r>
              <a:rPr lang="en-US" sz="3600" dirty="0" err="1" smtClean="0"/>
              <a:t>Wiersbe</a:t>
            </a:r>
            <a:r>
              <a:rPr lang="en-US" sz="3600" dirty="0" smtClean="0"/>
              <a:t>,  “Be Satisfied” pg.  </a:t>
            </a:r>
            <a:r>
              <a:rPr lang="en-US" sz="3600" dirty="0"/>
              <a:t>75)</a:t>
            </a:r>
          </a:p>
          <a:p>
            <a:endParaRPr lang="en-US" sz="3600" dirty="0"/>
          </a:p>
          <a:p>
            <a:pPr algn="r"/>
            <a:r>
              <a:rPr lang="en-US" sz="3600" dirty="0" smtClean="0"/>
              <a:t> </a:t>
            </a:r>
            <a:endParaRPr lang="en-US" sz="3600" dirty="0"/>
          </a:p>
        </p:txBody>
      </p:sp>
    </p:spTree>
    <p:extLst>
      <p:ext uri="{BB962C8B-B14F-4D97-AF65-F5344CB8AC3E}">
        <p14:creationId xmlns:p14="http://schemas.microsoft.com/office/powerpoint/2010/main" val="1574586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79874"/>
            <a:ext cx="11379200" cy="6740307"/>
          </a:xfrm>
          <a:prstGeom prst="rect">
            <a:avLst/>
          </a:prstGeom>
          <a:solidFill>
            <a:srgbClr val="F4E0AD"/>
          </a:solidFill>
        </p:spPr>
        <p:txBody>
          <a:bodyPr wrap="square" rtlCol="0">
            <a:spAutoFit/>
          </a:bodyPr>
          <a:lstStyle/>
          <a:p>
            <a:r>
              <a:rPr lang="en-US" sz="3600" b="1" dirty="0"/>
              <a:t>How to enjoy things of life… (work, family, money, </a:t>
            </a:r>
            <a:r>
              <a:rPr lang="en-US" sz="3600" b="1" dirty="0" smtClean="0"/>
              <a:t>food)</a:t>
            </a:r>
            <a:endParaRPr lang="en-US" sz="3600" b="1" dirty="0"/>
          </a:p>
          <a:p>
            <a:pPr lvl="0"/>
            <a:endParaRPr lang="en-US" sz="3600" dirty="0" smtClean="0"/>
          </a:p>
          <a:p>
            <a:pPr marL="742950" lvl="0" indent="-742950">
              <a:buFont typeface="+mj-lt"/>
              <a:buAutoNum type="arabicPeriod"/>
            </a:pPr>
            <a:r>
              <a:rPr lang="en-US" sz="3600" dirty="0" smtClean="0"/>
              <a:t>Live with a </a:t>
            </a:r>
            <a:r>
              <a:rPr lang="en-US" sz="3600" dirty="0"/>
              <a:t>thankful </a:t>
            </a:r>
            <a:r>
              <a:rPr lang="en-US" sz="3600" dirty="0" smtClean="0"/>
              <a:t>spirit</a:t>
            </a:r>
          </a:p>
          <a:p>
            <a:pPr marL="742950" lvl="0" indent="-742950">
              <a:buFont typeface="+mj-lt"/>
              <a:buAutoNum type="arabicPeriod"/>
            </a:pPr>
            <a:endParaRPr lang="en-US" sz="3600" dirty="0">
              <a:solidFill>
                <a:srgbClr val="C00000"/>
              </a:solidFill>
            </a:endParaRPr>
          </a:p>
          <a:p>
            <a:pPr marL="742950" indent="-742950">
              <a:buFont typeface="+mj-lt"/>
              <a:buAutoNum type="arabicPeriod"/>
            </a:pPr>
            <a:r>
              <a:rPr lang="en-US" sz="3600" dirty="0">
                <a:solidFill>
                  <a:srgbClr val="C00000"/>
                </a:solidFill>
              </a:rPr>
              <a:t>Acknowledge these things are temporary and </a:t>
            </a:r>
            <a:r>
              <a:rPr lang="en-US" sz="3600" dirty="0" smtClean="0">
                <a:solidFill>
                  <a:srgbClr val="C00000"/>
                </a:solidFill>
              </a:rPr>
              <a:t>insufficient</a:t>
            </a:r>
          </a:p>
          <a:p>
            <a:pPr lvl="0"/>
            <a:endParaRPr lang="en-US" sz="3600" dirty="0" smtClean="0"/>
          </a:p>
          <a:p>
            <a:pPr lvl="0"/>
            <a:endParaRPr lang="en-US" sz="3600" dirty="0"/>
          </a:p>
          <a:p>
            <a:pPr lvl="0"/>
            <a:endParaRPr lang="en-US" sz="3600" dirty="0" smtClean="0"/>
          </a:p>
          <a:p>
            <a:pPr lvl="0"/>
            <a:endParaRPr lang="en-US" sz="3600" dirty="0"/>
          </a:p>
          <a:p>
            <a:endParaRPr lang="en-US" sz="3600" dirty="0"/>
          </a:p>
          <a:p>
            <a:pPr algn="r"/>
            <a:r>
              <a:rPr lang="en-US" sz="3600" dirty="0" smtClean="0"/>
              <a:t> </a:t>
            </a:r>
            <a:endParaRPr lang="en-US" sz="3600" dirty="0"/>
          </a:p>
        </p:txBody>
      </p:sp>
    </p:spTree>
    <p:extLst>
      <p:ext uri="{BB962C8B-B14F-4D97-AF65-F5344CB8AC3E}">
        <p14:creationId xmlns:p14="http://schemas.microsoft.com/office/powerpoint/2010/main" val="1223513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79874"/>
            <a:ext cx="11379200" cy="6186309"/>
          </a:xfrm>
          <a:prstGeom prst="rect">
            <a:avLst/>
          </a:prstGeom>
          <a:solidFill>
            <a:srgbClr val="F4E0AD"/>
          </a:solidFill>
        </p:spPr>
        <p:txBody>
          <a:bodyPr wrap="square" rtlCol="0">
            <a:spAutoFit/>
          </a:bodyPr>
          <a:lstStyle/>
          <a:p>
            <a:r>
              <a:rPr lang="en-US" sz="3600" b="1" dirty="0"/>
              <a:t>How to enjoy things of life… (work, family, money, </a:t>
            </a:r>
            <a:r>
              <a:rPr lang="en-US" sz="3600" b="1" dirty="0" smtClean="0"/>
              <a:t>food)</a:t>
            </a:r>
            <a:endParaRPr lang="en-US" sz="3600" b="1" dirty="0"/>
          </a:p>
          <a:p>
            <a:pPr lvl="0"/>
            <a:endParaRPr lang="en-US" sz="3600" dirty="0" smtClean="0"/>
          </a:p>
          <a:p>
            <a:pPr marL="742950" lvl="0" indent="-742950">
              <a:buFont typeface="+mj-lt"/>
              <a:buAutoNum type="arabicPeriod"/>
            </a:pPr>
            <a:r>
              <a:rPr lang="en-US" sz="3600" dirty="0" smtClean="0"/>
              <a:t>Live with a </a:t>
            </a:r>
            <a:r>
              <a:rPr lang="en-US" sz="3600" dirty="0"/>
              <a:t>thankful </a:t>
            </a:r>
            <a:r>
              <a:rPr lang="en-US" sz="3600" dirty="0" smtClean="0"/>
              <a:t>spirit</a:t>
            </a:r>
          </a:p>
          <a:p>
            <a:pPr marL="742950" lvl="0" indent="-742950">
              <a:buFont typeface="+mj-lt"/>
              <a:buAutoNum type="arabicPeriod"/>
            </a:pPr>
            <a:endParaRPr lang="en-US" sz="3600" dirty="0">
              <a:solidFill>
                <a:srgbClr val="C00000"/>
              </a:solidFill>
            </a:endParaRPr>
          </a:p>
          <a:p>
            <a:pPr marL="742950" indent="-742950">
              <a:buFont typeface="+mj-lt"/>
              <a:buAutoNum type="arabicPeriod"/>
            </a:pPr>
            <a:r>
              <a:rPr lang="en-US" sz="3600" dirty="0"/>
              <a:t>Acknowledge these things are temporary and </a:t>
            </a:r>
            <a:r>
              <a:rPr lang="en-US" sz="3600" dirty="0" smtClean="0"/>
              <a:t>insufficient</a:t>
            </a:r>
          </a:p>
          <a:p>
            <a:pPr marL="742950" indent="-742950">
              <a:buFont typeface="+mj-lt"/>
              <a:buAutoNum type="arabicPeriod"/>
            </a:pPr>
            <a:endParaRPr lang="en-US" sz="3600" dirty="0"/>
          </a:p>
          <a:p>
            <a:pPr marL="742950" indent="-742950">
              <a:buFont typeface="+mj-lt"/>
              <a:buAutoNum type="arabicPeriod"/>
            </a:pPr>
            <a:r>
              <a:rPr lang="en-US" sz="3600" dirty="0">
                <a:solidFill>
                  <a:srgbClr val="C00000"/>
                </a:solidFill>
              </a:rPr>
              <a:t>Find true meaning in Jesus Christ </a:t>
            </a:r>
          </a:p>
          <a:p>
            <a:pPr marL="742950" indent="-742950">
              <a:buFont typeface="+mj-lt"/>
              <a:buAutoNum type="arabicPeriod"/>
            </a:pPr>
            <a:endParaRPr lang="en-US" sz="3600" dirty="0" smtClean="0"/>
          </a:p>
          <a:p>
            <a:pPr algn="r"/>
            <a:endParaRPr lang="en-US" sz="3600" dirty="0" smtClean="0"/>
          </a:p>
          <a:p>
            <a:pPr algn="r"/>
            <a:r>
              <a:rPr lang="en-US" sz="3600" dirty="0" smtClean="0"/>
              <a:t> </a:t>
            </a:r>
            <a:endParaRPr lang="en-US" sz="3600" dirty="0"/>
          </a:p>
        </p:txBody>
      </p:sp>
    </p:spTree>
    <p:extLst>
      <p:ext uri="{BB962C8B-B14F-4D97-AF65-F5344CB8AC3E}">
        <p14:creationId xmlns:p14="http://schemas.microsoft.com/office/powerpoint/2010/main" val="22742934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79874"/>
            <a:ext cx="11379200" cy="6186309"/>
          </a:xfrm>
          <a:prstGeom prst="rect">
            <a:avLst/>
          </a:prstGeom>
          <a:solidFill>
            <a:srgbClr val="F4E0AD"/>
          </a:solidFill>
        </p:spPr>
        <p:txBody>
          <a:bodyPr wrap="square" rtlCol="0">
            <a:spAutoFit/>
          </a:bodyPr>
          <a:lstStyle/>
          <a:p>
            <a:r>
              <a:rPr lang="en-US" sz="3600" b="1" dirty="0"/>
              <a:t>How to enjoy things of life… (work, family, money, </a:t>
            </a:r>
            <a:r>
              <a:rPr lang="en-US" sz="3600" b="1" dirty="0" smtClean="0"/>
              <a:t>food)</a:t>
            </a:r>
            <a:endParaRPr lang="en-US" sz="3600" b="1" dirty="0"/>
          </a:p>
          <a:p>
            <a:pPr lvl="0"/>
            <a:endParaRPr lang="en-US" sz="3600" dirty="0" smtClean="0"/>
          </a:p>
          <a:p>
            <a:r>
              <a:rPr lang="en-US" sz="3600" baseline="30000" dirty="0" smtClean="0"/>
              <a:t>17</a:t>
            </a:r>
            <a:r>
              <a:rPr lang="en-US" sz="3600" dirty="0" smtClean="0"/>
              <a:t> </a:t>
            </a:r>
            <a:r>
              <a:rPr lang="en-US" sz="3600" dirty="0"/>
              <a:t>And when they saw him they worshiped him, but some doubted. </a:t>
            </a:r>
            <a:r>
              <a:rPr lang="en-US" sz="3600" baseline="30000" dirty="0"/>
              <a:t>18</a:t>
            </a:r>
            <a:r>
              <a:rPr lang="en-US" sz="3600" dirty="0"/>
              <a:t> And Jesus came and said to them, “All authority in heaven and on earth has been given to me. </a:t>
            </a:r>
            <a:r>
              <a:rPr lang="en-US" sz="3600" baseline="30000" dirty="0"/>
              <a:t>19</a:t>
            </a:r>
            <a:r>
              <a:rPr lang="en-US" sz="3600" dirty="0"/>
              <a:t> Go therefore and make disciples of all nations, baptizing them in the name of the Father and of the Son and of the Holy Spirit, </a:t>
            </a:r>
            <a:r>
              <a:rPr lang="en-US" sz="3600" baseline="30000" dirty="0"/>
              <a:t>20</a:t>
            </a:r>
            <a:r>
              <a:rPr lang="en-US" sz="3600" dirty="0"/>
              <a:t> </a:t>
            </a:r>
            <a:r>
              <a:rPr lang="en-US" sz="3600" dirty="0">
                <a:solidFill>
                  <a:srgbClr val="C00000"/>
                </a:solidFill>
              </a:rPr>
              <a:t>teaching them to observe </a:t>
            </a:r>
            <a:r>
              <a:rPr lang="en-US" sz="3600" dirty="0"/>
              <a:t>all that I have commanded you. And behold, I am with you always, to the end of the age.” </a:t>
            </a:r>
          </a:p>
          <a:p>
            <a:pPr lvl="0" algn="r"/>
            <a:r>
              <a:rPr lang="en-US" sz="3600" dirty="0" smtClean="0"/>
              <a:t>Matthew </a:t>
            </a:r>
            <a:r>
              <a:rPr lang="en-US" sz="3600" dirty="0"/>
              <a:t>28:17–20 (ESV) </a:t>
            </a:r>
            <a:endParaRPr lang="en-US" sz="3600" dirty="0" smtClean="0"/>
          </a:p>
        </p:txBody>
      </p:sp>
    </p:spTree>
    <p:extLst>
      <p:ext uri="{BB962C8B-B14F-4D97-AF65-F5344CB8AC3E}">
        <p14:creationId xmlns:p14="http://schemas.microsoft.com/office/powerpoint/2010/main" val="210501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79874"/>
            <a:ext cx="11379200" cy="6186309"/>
          </a:xfrm>
          <a:prstGeom prst="rect">
            <a:avLst/>
          </a:prstGeom>
          <a:solidFill>
            <a:srgbClr val="F4E0AD"/>
          </a:solidFill>
        </p:spPr>
        <p:txBody>
          <a:bodyPr wrap="square" rtlCol="0">
            <a:spAutoFit/>
          </a:bodyPr>
          <a:lstStyle/>
          <a:p>
            <a:r>
              <a:rPr lang="en-US" sz="3600" b="1" dirty="0"/>
              <a:t>How to enjoy things of life… (work, family, money, </a:t>
            </a:r>
            <a:r>
              <a:rPr lang="en-US" sz="3600" b="1" dirty="0" smtClean="0"/>
              <a:t>food)</a:t>
            </a:r>
            <a:endParaRPr lang="en-US" sz="3600" b="1" dirty="0"/>
          </a:p>
          <a:p>
            <a:pPr lvl="0"/>
            <a:endParaRPr lang="en-US" sz="3600" dirty="0" smtClean="0"/>
          </a:p>
          <a:p>
            <a:r>
              <a:rPr lang="en-US" sz="3600" baseline="30000" dirty="0" smtClean="0"/>
              <a:t>11</a:t>
            </a:r>
            <a:r>
              <a:rPr lang="en-US" sz="3600" dirty="0" smtClean="0"/>
              <a:t> </a:t>
            </a:r>
            <a:r>
              <a:rPr lang="en-US" sz="3600" dirty="0"/>
              <a:t>Not that I am speaking of being in need, for I have learned in whatever situation I am to be content. </a:t>
            </a:r>
            <a:r>
              <a:rPr lang="en-US" sz="3600" baseline="30000" dirty="0"/>
              <a:t>12</a:t>
            </a:r>
            <a:r>
              <a:rPr lang="en-US" sz="3600" dirty="0"/>
              <a:t> I know how to be brought low, and I know how to abound. In any and every circumstance, I have learned the secret of facing plenty and hunger, abundance and need. </a:t>
            </a:r>
            <a:r>
              <a:rPr lang="en-US" sz="3600" baseline="30000" dirty="0"/>
              <a:t>13</a:t>
            </a:r>
            <a:r>
              <a:rPr lang="en-US" sz="3600" dirty="0"/>
              <a:t> </a:t>
            </a:r>
            <a:r>
              <a:rPr lang="en-US" sz="3600" dirty="0">
                <a:solidFill>
                  <a:srgbClr val="C00000"/>
                </a:solidFill>
              </a:rPr>
              <a:t>I can do all things through him who strengthens me. </a:t>
            </a:r>
          </a:p>
          <a:p>
            <a:pPr algn="r"/>
            <a:endParaRPr lang="en-US" sz="3600" dirty="0" smtClean="0"/>
          </a:p>
          <a:p>
            <a:pPr algn="r"/>
            <a:r>
              <a:rPr lang="en-US" sz="3600" dirty="0" smtClean="0"/>
              <a:t>Philippians </a:t>
            </a:r>
            <a:r>
              <a:rPr lang="en-US" sz="3600" dirty="0"/>
              <a:t>4:11–13 (ESV</a:t>
            </a:r>
            <a:r>
              <a:rPr lang="en-US" sz="3600" dirty="0" smtClean="0"/>
              <a:t>)</a:t>
            </a:r>
          </a:p>
          <a:p>
            <a:pPr algn="r"/>
            <a:r>
              <a:rPr lang="en-US" sz="3600" dirty="0" smtClean="0"/>
              <a:t> </a:t>
            </a:r>
            <a:endParaRPr lang="en-US" sz="3600" dirty="0"/>
          </a:p>
        </p:txBody>
      </p:sp>
    </p:spTree>
    <p:extLst>
      <p:ext uri="{BB962C8B-B14F-4D97-AF65-F5344CB8AC3E}">
        <p14:creationId xmlns:p14="http://schemas.microsoft.com/office/powerpoint/2010/main" val="28277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Tree>
    <p:extLst>
      <p:ext uri="{BB962C8B-B14F-4D97-AF65-F5344CB8AC3E}">
        <p14:creationId xmlns:p14="http://schemas.microsoft.com/office/powerpoint/2010/main" val="418662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736228"/>
            <a:ext cx="11379200" cy="3385542"/>
          </a:xfrm>
          <a:prstGeom prst="rect">
            <a:avLst/>
          </a:prstGeom>
          <a:solidFill>
            <a:srgbClr val="F4E0AD"/>
          </a:solidFill>
        </p:spPr>
        <p:txBody>
          <a:bodyPr wrap="square" rtlCol="0">
            <a:spAutoFit/>
          </a:bodyPr>
          <a:lstStyle/>
          <a:p>
            <a:endParaRPr lang="en-US" sz="3600" dirty="0" smtClean="0"/>
          </a:p>
          <a:p>
            <a:endParaRPr lang="en-US" sz="3600" dirty="0"/>
          </a:p>
          <a:p>
            <a:r>
              <a:rPr lang="en-US" sz="3600" dirty="0" smtClean="0"/>
              <a:t>Wisdom </a:t>
            </a:r>
            <a:r>
              <a:rPr lang="en-US" sz="3600" dirty="0"/>
              <a:t>– </a:t>
            </a:r>
            <a:r>
              <a:rPr lang="en-US" sz="3600" i="1" dirty="0"/>
              <a:t>the ability to apply knowledge to the ways of life</a:t>
            </a:r>
            <a:endParaRPr lang="en-US" sz="3600" dirty="0"/>
          </a:p>
          <a:p>
            <a:endParaRPr lang="en-US" sz="3600" dirty="0"/>
          </a:p>
          <a:p>
            <a:endParaRPr lang="en-US" sz="3600" dirty="0"/>
          </a:p>
          <a:p>
            <a:pPr algn="r"/>
            <a:r>
              <a:rPr lang="en-US" sz="3400" dirty="0" smtClean="0"/>
              <a:t> </a:t>
            </a:r>
            <a:endParaRPr lang="en-US" sz="3400" dirty="0"/>
          </a:p>
        </p:txBody>
      </p:sp>
    </p:spTree>
    <p:extLst>
      <p:ext uri="{BB962C8B-B14F-4D97-AF65-F5344CB8AC3E}">
        <p14:creationId xmlns:p14="http://schemas.microsoft.com/office/powerpoint/2010/main" val="4022423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997838"/>
            <a:ext cx="11379200" cy="2862322"/>
          </a:xfrm>
          <a:prstGeom prst="rect">
            <a:avLst/>
          </a:prstGeom>
          <a:solidFill>
            <a:srgbClr val="F4E0AD"/>
          </a:solidFill>
        </p:spPr>
        <p:txBody>
          <a:bodyPr wrap="square" rtlCol="0">
            <a:spAutoFit/>
          </a:bodyPr>
          <a:lstStyle/>
          <a:p>
            <a:r>
              <a:rPr lang="en-US" sz="3600" dirty="0">
                <a:solidFill>
                  <a:srgbClr val="C00000"/>
                </a:solidFill>
              </a:rPr>
              <a:t>Earthly</a:t>
            </a:r>
            <a:r>
              <a:rPr lang="en-US" sz="3600" dirty="0"/>
              <a:t> wisdom </a:t>
            </a:r>
            <a:r>
              <a:rPr lang="en-US" sz="3600" dirty="0" smtClean="0"/>
              <a:t>asks….“</a:t>
            </a:r>
            <a:r>
              <a:rPr lang="en-US" sz="3600" dirty="0"/>
              <a:t>how can I make life better for me?”</a:t>
            </a:r>
          </a:p>
          <a:p>
            <a:endParaRPr lang="en-US" sz="3600" dirty="0" smtClean="0"/>
          </a:p>
          <a:p>
            <a:endParaRPr lang="en-US" sz="3600" dirty="0"/>
          </a:p>
          <a:p>
            <a:r>
              <a:rPr lang="en-US" sz="3600" dirty="0" smtClean="0">
                <a:solidFill>
                  <a:srgbClr val="C00000"/>
                </a:solidFill>
              </a:rPr>
              <a:t>Heavenly</a:t>
            </a:r>
            <a:r>
              <a:rPr lang="en-US" sz="3600" dirty="0" smtClean="0"/>
              <a:t> </a:t>
            </a:r>
            <a:r>
              <a:rPr lang="en-US" sz="3600" dirty="0"/>
              <a:t>wisdom </a:t>
            </a:r>
            <a:r>
              <a:rPr lang="en-US" sz="3600" dirty="0" smtClean="0"/>
              <a:t>asks…“how </a:t>
            </a:r>
            <a:r>
              <a:rPr lang="en-US" sz="3600" dirty="0"/>
              <a:t>can I </a:t>
            </a:r>
            <a:r>
              <a:rPr lang="en-US" sz="3600" dirty="0" smtClean="0"/>
              <a:t>live life for th</a:t>
            </a:r>
            <a:r>
              <a:rPr lang="en-US" sz="3600" dirty="0" smtClean="0"/>
              <a:t>e glory of God and </a:t>
            </a:r>
            <a:r>
              <a:rPr lang="en-US" sz="3600" dirty="0" smtClean="0"/>
              <a:t>make </a:t>
            </a:r>
            <a:r>
              <a:rPr lang="en-US" sz="3600" dirty="0"/>
              <a:t>life better for </a:t>
            </a:r>
            <a:r>
              <a:rPr lang="en-US" sz="3600" dirty="0" smtClean="0"/>
              <a:t>others?”</a:t>
            </a:r>
            <a:endParaRPr lang="en-US" sz="3600" dirty="0"/>
          </a:p>
        </p:txBody>
      </p:sp>
    </p:spTree>
    <p:extLst>
      <p:ext uri="{BB962C8B-B14F-4D97-AF65-F5344CB8AC3E}">
        <p14:creationId xmlns:p14="http://schemas.microsoft.com/office/powerpoint/2010/main" val="1749650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166841"/>
            <a:ext cx="11379200" cy="3970318"/>
          </a:xfrm>
          <a:prstGeom prst="rect">
            <a:avLst/>
          </a:prstGeom>
          <a:solidFill>
            <a:srgbClr val="F4E0AD"/>
          </a:solidFill>
        </p:spPr>
        <p:txBody>
          <a:bodyPr wrap="square" rtlCol="0">
            <a:spAutoFit/>
          </a:bodyPr>
          <a:lstStyle/>
          <a:p>
            <a:r>
              <a:rPr lang="en-US" sz="3600" baseline="30000" dirty="0" smtClean="0"/>
              <a:t>1</a:t>
            </a:r>
            <a:r>
              <a:rPr lang="en-US" sz="3600" dirty="0" smtClean="0"/>
              <a:t> </a:t>
            </a:r>
            <a:r>
              <a:rPr lang="en-US" sz="3600" dirty="0"/>
              <a:t>There is an evil that I have seen under the sun, and it lies heavy on mankind</a:t>
            </a:r>
            <a:r>
              <a:rPr lang="en-US" sz="3600" dirty="0" smtClean="0"/>
              <a:t>: </a:t>
            </a:r>
            <a:r>
              <a:rPr lang="en-US" sz="3600" baseline="30000" dirty="0"/>
              <a:t>2</a:t>
            </a:r>
            <a:r>
              <a:rPr lang="en-US" sz="3600" dirty="0"/>
              <a:t> a man to whom </a:t>
            </a:r>
            <a:r>
              <a:rPr lang="en-US" sz="3600" dirty="0">
                <a:solidFill>
                  <a:srgbClr val="00B0F0"/>
                </a:solidFill>
              </a:rPr>
              <a:t>God gives </a:t>
            </a:r>
            <a:r>
              <a:rPr lang="en-US" sz="3600" dirty="0"/>
              <a:t>wealth, possessions, and honor, so that he lacks nothing of all that he desires, </a:t>
            </a:r>
            <a:endParaRPr lang="en-US" sz="3600" dirty="0" smtClean="0"/>
          </a:p>
          <a:p>
            <a:endParaRPr lang="en-US" sz="3600" dirty="0"/>
          </a:p>
          <a:p>
            <a:pPr algn="r"/>
            <a:r>
              <a:rPr lang="en-US" sz="3600" dirty="0" smtClean="0"/>
              <a:t>Ecclesiastes 6:1-2 </a:t>
            </a:r>
            <a:r>
              <a:rPr lang="en-US" sz="3600" dirty="0"/>
              <a:t>(ESV) </a:t>
            </a:r>
          </a:p>
          <a:p>
            <a:endParaRPr lang="en-US" sz="3600" dirty="0"/>
          </a:p>
        </p:txBody>
      </p:sp>
    </p:spTree>
    <p:extLst>
      <p:ext uri="{BB962C8B-B14F-4D97-AF65-F5344CB8AC3E}">
        <p14:creationId xmlns:p14="http://schemas.microsoft.com/office/powerpoint/2010/main" val="3221318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166841"/>
            <a:ext cx="11379200" cy="5078313"/>
          </a:xfrm>
          <a:prstGeom prst="rect">
            <a:avLst/>
          </a:prstGeom>
          <a:solidFill>
            <a:srgbClr val="F4E0AD"/>
          </a:solidFill>
        </p:spPr>
        <p:txBody>
          <a:bodyPr wrap="square" rtlCol="0">
            <a:spAutoFit/>
          </a:bodyPr>
          <a:lstStyle/>
          <a:p>
            <a:r>
              <a:rPr lang="en-US" sz="3600" baseline="30000" dirty="0" smtClean="0"/>
              <a:t>1</a:t>
            </a:r>
            <a:r>
              <a:rPr lang="en-US" sz="3600" dirty="0" smtClean="0"/>
              <a:t> </a:t>
            </a:r>
            <a:r>
              <a:rPr lang="en-US" sz="3600" dirty="0"/>
              <a:t>There is an evil that I have seen under the sun, and it lies heavy on mankind</a:t>
            </a:r>
            <a:r>
              <a:rPr lang="en-US" sz="3600" dirty="0" smtClean="0"/>
              <a:t>: </a:t>
            </a:r>
            <a:r>
              <a:rPr lang="en-US" sz="3600" baseline="30000" dirty="0"/>
              <a:t>2</a:t>
            </a:r>
            <a:r>
              <a:rPr lang="en-US" sz="3600" dirty="0"/>
              <a:t> a man to whom </a:t>
            </a:r>
            <a:r>
              <a:rPr lang="en-US" sz="3600" dirty="0">
                <a:solidFill>
                  <a:srgbClr val="00B0F0"/>
                </a:solidFill>
              </a:rPr>
              <a:t>God gives </a:t>
            </a:r>
            <a:r>
              <a:rPr lang="en-US" sz="3600" dirty="0"/>
              <a:t>wealth, possessions, and honor, so that he lacks nothing of all that he desires, </a:t>
            </a:r>
            <a:r>
              <a:rPr lang="en-US" sz="3600" dirty="0">
                <a:solidFill>
                  <a:srgbClr val="C00000"/>
                </a:solidFill>
              </a:rPr>
              <a:t>yet</a:t>
            </a:r>
            <a:r>
              <a:rPr lang="en-US" sz="3600" dirty="0"/>
              <a:t> </a:t>
            </a:r>
            <a:r>
              <a:rPr lang="en-US" sz="3600" dirty="0">
                <a:solidFill>
                  <a:srgbClr val="00B0F0"/>
                </a:solidFill>
              </a:rPr>
              <a:t>God does not give </a:t>
            </a:r>
            <a:r>
              <a:rPr lang="en-US" sz="3600" dirty="0"/>
              <a:t>him power to enjoy them, but a stranger enjoys them. This is vanity; it is a grievous </a:t>
            </a:r>
            <a:r>
              <a:rPr lang="en-US" sz="3600" dirty="0" smtClean="0"/>
              <a:t>evil. </a:t>
            </a:r>
          </a:p>
          <a:p>
            <a:endParaRPr lang="en-US" sz="3600" dirty="0"/>
          </a:p>
          <a:p>
            <a:pPr algn="r"/>
            <a:r>
              <a:rPr lang="en-US" sz="3600" dirty="0" smtClean="0"/>
              <a:t>Ecclesiastes 6:1-2 </a:t>
            </a:r>
            <a:r>
              <a:rPr lang="en-US" sz="3600" dirty="0"/>
              <a:t>(ESV) </a:t>
            </a:r>
          </a:p>
          <a:p>
            <a:endParaRPr lang="en-US" sz="3600" dirty="0"/>
          </a:p>
        </p:txBody>
      </p:sp>
    </p:spTree>
    <p:extLst>
      <p:ext uri="{BB962C8B-B14F-4D97-AF65-F5344CB8AC3E}">
        <p14:creationId xmlns:p14="http://schemas.microsoft.com/office/powerpoint/2010/main" val="1403234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335844"/>
            <a:ext cx="11379200" cy="6186309"/>
          </a:xfrm>
          <a:prstGeom prst="rect">
            <a:avLst/>
          </a:prstGeom>
          <a:solidFill>
            <a:srgbClr val="F4E0AD"/>
          </a:solidFill>
        </p:spPr>
        <p:txBody>
          <a:bodyPr wrap="square" rtlCol="0">
            <a:spAutoFit/>
          </a:bodyPr>
          <a:lstStyle/>
          <a:p>
            <a:r>
              <a:rPr lang="en-US" sz="3600" baseline="30000" dirty="0" smtClean="0"/>
              <a:t>18</a:t>
            </a:r>
            <a:r>
              <a:rPr lang="en-US" sz="3600" dirty="0" smtClean="0"/>
              <a:t> </a:t>
            </a:r>
            <a:r>
              <a:rPr lang="en-US" sz="3600" dirty="0"/>
              <a:t>Behold, what I have seen to be good and fitting is to eat and drink and find enjoyment in all the toil with which one toils under the sun the few days of his life that God has given him, for this is his lot. </a:t>
            </a:r>
            <a:r>
              <a:rPr lang="en-US" sz="3600" baseline="30000" dirty="0"/>
              <a:t>19</a:t>
            </a:r>
            <a:r>
              <a:rPr lang="en-US" sz="3600" dirty="0"/>
              <a:t> Everyone also to whom God has given wealth and possessions and power to enjoy them, and to accept his lot and rejoice in his toil—this is the gift of God. </a:t>
            </a:r>
            <a:r>
              <a:rPr lang="en-US" sz="3600" baseline="30000" dirty="0"/>
              <a:t>20</a:t>
            </a:r>
            <a:r>
              <a:rPr lang="en-US" sz="3600" dirty="0"/>
              <a:t> For he will not much remember the days of his life because God keeps him occupied with joy in his heart. </a:t>
            </a:r>
          </a:p>
          <a:p>
            <a:pPr algn="r"/>
            <a:endParaRPr lang="en-US" sz="3600" dirty="0" smtClean="0"/>
          </a:p>
          <a:p>
            <a:pPr algn="r"/>
            <a:r>
              <a:rPr lang="en-US" sz="3600" dirty="0" smtClean="0"/>
              <a:t>Ecclesiastes </a:t>
            </a:r>
            <a:r>
              <a:rPr lang="en-US" sz="3600" dirty="0"/>
              <a:t>5:18–20 (ESV) </a:t>
            </a:r>
          </a:p>
          <a:p>
            <a:pPr algn="r"/>
            <a:r>
              <a:rPr lang="en-US" sz="3600" dirty="0" smtClean="0"/>
              <a:t> </a:t>
            </a:r>
            <a:endParaRPr lang="en-US" sz="3600" dirty="0"/>
          </a:p>
        </p:txBody>
      </p:sp>
    </p:spTree>
    <p:extLst>
      <p:ext uri="{BB962C8B-B14F-4D97-AF65-F5344CB8AC3E}">
        <p14:creationId xmlns:p14="http://schemas.microsoft.com/office/powerpoint/2010/main" val="169792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720839"/>
            <a:ext cx="11379200" cy="3416320"/>
          </a:xfrm>
          <a:prstGeom prst="rect">
            <a:avLst/>
          </a:prstGeom>
          <a:solidFill>
            <a:srgbClr val="F4E0AD"/>
          </a:solidFill>
        </p:spPr>
        <p:txBody>
          <a:bodyPr wrap="square" rtlCol="0">
            <a:spAutoFit/>
          </a:bodyPr>
          <a:lstStyle/>
          <a:p>
            <a:r>
              <a:rPr lang="en-US" sz="3600" baseline="30000" dirty="0" smtClean="0"/>
              <a:t>3</a:t>
            </a:r>
            <a:r>
              <a:rPr lang="en-US" sz="3600" dirty="0" smtClean="0"/>
              <a:t> </a:t>
            </a:r>
            <a:r>
              <a:rPr lang="en-US" sz="3600" dirty="0"/>
              <a:t>If a man fathers a hundred children and lives many years, so that the days of his years are many, but his soul is not satisfied with life’s good things, and he also has no burial, I say that a stillborn child is better off than he.</a:t>
            </a:r>
          </a:p>
          <a:p>
            <a:endParaRPr lang="en-US" sz="3600" dirty="0"/>
          </a:p>
          <a:p>
            <a:pPr algn="r"/>
            <a:r>
              <a:rPr lang="en-US" sz="3600" dirty="0"/>
              <a:t>Ecclesiastes </a:t>
            </a:r>
            <a:r>
              <a:rPr lang="en-US" sz="3600" dirty="0" smtClean="0"/>
              <a:t>6:3</a:t>
            </a:r>
            <a:r>
              <a:rPr lang="en-US" sz="3600" dirty="0" smtClean="0"/>
              <a:t> </a:t>
            </a:r>
            <a:endParaRPr lang="en-US" sz="3600" dirty="0"/>
          </a:p>
        </p:txBody>
      </p:sp>
    </p:spTree>
    <p:extLst>
      <p:ext uri="{BB962C8B-B14F-4D97-AF65-F5344CB8AC3E}">
        <p14:creationId xmlns:p14="http://schemas.microsoft.com/office/powerpoint/2010/main" val="4289166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443840"/>
            <a:ext cx="11379200" cy="3970318"/>
          </a:xfrm>
          <a:prstGeom prst="rect">
            <a:avLst/>
          </a:prstGeom>
          <a:solidFill>
            <a:srgbClr val="F4E0AD"/>
          </a:solidFill>
        </p:spPr>
        <p:txBody>
          <a:bodyPr wrap="square" rtlCol="0">
            <a:spAutoFit/>
          </a:bodyPr>
          <a:lstStyle/>
          <a:p>
            <a:r>
              <a:rPr lang="en-US" sz="3600" baseline="30000" dirty="0"/>
              <a:t>4</a:t>
            </a:r>
            <a:r>
              <a:rPr lang="en-US" sz="3600" dirty="0"/>
              <a:t> For </a:t>
            </a:r>
            <a:r>
              <a:rPr lang="en-US" sz="3600" dirty="0" smtClean="0"/>
              <a:t>it comes </a:t>
            </a:r>
            <a:r>
              <a:rPr lang="en-US" sz="3600" dirty="0"/>
              <a:t>in vanity and goes in darkness, and in darkness its name is covered. </a:t>
            </a:r>
            <a:r>
              <a:rPr lang="en-US" sz="3600" baseline="30000" dirty="0"/>
              <a:t>5</a:t>
            </a:r>
            <a:r>
              <a:rPr lang="en-US" sz="3600" dirty="0"/>
              <a:t> Moreover, it has not seen the sun or known anything, yet it </a:t>
            </a:r>
            <a:r>
              <a:rPr lang="en-US" sz="3600" dirty="0" smtClean="0"/>
              <a:t>finds </a:t>
            </a:r>
            <a:r>
              <a:rPr lang="en-US" sz="3600" dirty="0"/>
              <a:t>rest rather than </a:t>
            </a:r>
            <a:r>
              <a:rPr lang="en-US" sz="3600" dirty="0" smtClean="0"/>
              <a:t>he. </a:t>
            </a:r>
            <a:r>
              <a:rPr lang="en-US" sz="3600" baseline="30000" dirty="0"/>
              <a:t>6</a:t>
            </a:r>
            <a:r>
              <a:rPr lang="en-US" sz="3600" dirty="0"/>
              <a:t> Even though he </a:t>
            </a:r>
            <a:r>
              <a:rPr lang="en-US" sz="3600" dirty="0" smtClean="0"/>
              <a:t>should </a:t>
            </a:r>
            <a:r>
              <a:rPr lang="en-US" sz="3600" dirty="0"/>
              <a:t>live a thousand years twice over, yet enjoy no good—do not all go to the one place?</a:t>
            </a:r>
          </a:p>
          <a:p>
            <a:endParaRPr lang="en-US" sz="3600" dirty="0"/>
          </a:p>
          <a:p>
            <a:pPr algn="r"/>
            <a:r>
              <a:rPr lang="en-US" sz="3600" dirty="0"/>
              <a:t>Ecclesiastes </a:t>
            </a:r>
            <a:r>
              <a:rPr lang="en-US" sz="3600" dirty="0" smtClean="0"/>
              <a:t>6:4-6</a:t>
            </a:r>
            <a:r>
              <a:rPr lang="en-US" sz="3600" dirty="0" smtClean="0"/>
              <a:t> </a:t>
            </a:r>
            <a:endParaRPr lang="en-US" sz="3600" dirty="0"/>
          </a:p>
        </p:txBody>
      </p:sp>
    </p:spTree>
    <p:extLst>
      <p:ext uri="{BB962C8B-B14F-4D97-AF65-F5344CB8AC3E}">
        <p14:creationId xmlns:p14="http://schemas.microsoft.com/office/powerpoint/2010/main" val="170596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166841"/>
            <a:ext cx="11379200" cy="4524315"/>
          </a:xfrm>
          <a:prstGeom prst="rect">
            <a:avLst/>
          </a:prstGeom>
          <a:solidFill>
            <a:srgbClr val="F4E0AD"/>
          </a:solidFill>
        </p:spPr>
        <p:txBody>
          <a:bodyPr wrap="square" rtlCol="0">
            <a:spAutoFit/>
          </a:bodyPr>
          <a:lstStyle/>
          <a:p>
            <a:r>
              <a:rPr lang="en-US" sz="3600" dirty="0"/>
              <a:t> </a:t>
            </a:r>
            <a:r>
              <a:rPr lang="en-US" sz="3600" baseline="30000" dirty="0"/>
              <a:t>7</a:t>
            </a:r>
            <a:r>
              <a:rPr lang="en-US" sz="3600" dirty="0"/>
              <a:t> All the toil of man is for his mouth, yet his appetite is not satisfied. </a:t>
            </a:r>
            <a:r>
              <a:rPr lang="en-US" sz="3600" baseline="30000" dirty="0"/>
              <a:t>8</a:t>
            </a:r>
            <a:r>
              <a:rPr lang="en-US" sz="3600" dirty="0"/>
              <a:t> For what advantage has the wise man over the fool? And what does the poor man have who knows how to conduct himself before the living? </a:t>
            </a:r>
            <a:r>
              <a:rPr lang="en-US" sz="3600" baseline="30000" dirty="0"/>
              <a:t>9</a:t>
            </a:r>
            <a:r>
              <a:rPr lang="en-US" sz="3600" dirty="0"/>
              <a:t> Better is the sight of the eyes than the wandering of the appetite: this also is vanity and a striving after wind.</a:t>
            </a:r>
          </a:p>
          <a:p>
            <a:endParaRPr lang="en-US" sz="3600" dirty="0"/>
          </a:p>
          <a:p>
            <a:pPr algn="r"/>
            <a:r>
              <a:rPr lang="en-US" sz="3600" dirty="0"/>
              <a:t>Ecclesiastes </a:t>
            </a:r>
            <a:r>
              <a:rPr lang="en-US" sz="3600" dirty="0" smtClean="0"/>
              <a:t>6:7-9</a:t>
            </a:r>
            <a:r>
              <a:rPr lang="en-US" sz="3600" dirty="0" smtClean="0"/>
              <a:t> </a:t>
            </a:r>
            <a:endParaRPr lang="en-US" sz="3600" dirty="0"/>
          </a:p>
        </p:txBody>
      </p:sp>
    </p:spTree>
    <p:extLst>
      <p:ext uri="{BB962C8B-B14F-4D97-AF65-F5344CB8AC3E}">
        <p14:creationId xmlns:p14="http://schemas.microsoft.com/office/powerpoint/2010/main" val="1574809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999</Words>
  <Application>Microsoft Office PowerPoint</Application>
  <PresentationFormat>Widescreen</PresentationFormat>
  <Paragraphs>85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Yoder</dc:creator>
  <cp:lastModifiedBy>Scott Yoder</cp:lastModifiedBy>
  <cp:revision>17</cp:revision>
  <dcterms:created xsi:type="dcterms:W3CDTF">2020-01-11T16:08:59Z</dcterms:created>
  <dcterms:modified xsi:type="dcterms:W3CDTF">2020-02-13T18:47:59Z</dcterms:modified>
</cp:coreProperties>
</file>