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63FA2-F12A-48EB-BE63-9B060B8765B2}"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63FA2-F12A-48EB-BE63-9B060B8765B2}"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63FA2-F12A-48EB-BE63-9B060B8765B2}"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7/30/2020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smtClean="0">
                <a:solidFill>
                  <a:schemeClr val="bg1"/>
                </a:solidFill>
                <a:latin typeface="Viner Hand ITC" panose="03070502030502020203" pitchFamily="66" charset="0"/>
              </a:rPr>
              <a:t>Set Free</a:t>
            </a:r>
          </a:p>
          <a:p>
            <a:pPr algn="ctr"/>
            <a:r>
              <a:rPr lang="en-US" sz="2800" dirty="0" smtClean="0">
                <a:solidFill>
                  <a:schemeClr val="bg1"/>
                </a:solidFill>
                <a:latin typeface="Viner Hand ITC" panose="03070502030502020203" pitchFamily="66" charset="0"/>
              </a:rPr>
              <a:t>a study of Galatians</a:t>
            </a:r>
            <a:endParaRPr lang="en-US" sz="28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370975"/>
          </a:xfrm>
          <a:prstGeom prst="rect">
            <a:avLst/>
          </a:prstGeom>
          <a:noFill/>
        </p:spPr>
        <p:txBody>
          <a:bodyPr wrap="square" rtlCol="0">
            <a:spAutoFit/>
          </a:bodyPr>
          <a:lstStyle/>
          <a:p>
            <a:r>
              <a:rPr lang="en-US" sz="3200" baseline="30000" dirty="0" smtClean="0">
                <a:solidFill>
                  <a:schemeClr val="bg1"/>
                </a:solidFill>
                <a:effectLst>
                  <a:outerShdw blurRad="38100" dist="38100" dir="2700000" algn="tl">
                    <a:srgbClr val="000000">
                      <a:alpha val="43137"/>
                    </a:srgbClr>
                  </a:outerShdw>
                </a:effectLst>
              </a:rPr>
              <a:t>1</a:t>
            </a:r>
            <a:r>
              <a:rPr lang="en-US" sz="3200"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For freedom Christ has set us free; stand firm therefore, and do not submit again to a yoke of </a:t>
            </a:r>
            <a:r>
              <a:rPr lang="en-US" sz="3200" dirty="0" smtClean="0">
                <a:solidFill>
                  <a:schemeClr val="bg1"/>
                </a:solidFill>
                <a:effectLst>
                  <a:outerShdw blurRad="38100" dist="38100" dir="2700000" algn="tl">
                    <a:srgbClr val="000000">
                      <a:alpha val="43137"/>
                    </a:srgbClr>
                  </a:outerShdw>
                </a:effectLst>
              </a:rPr>
              <a:t>slavery…</a:t>
            </a:r>
            <a:r>
              <a:rPr lang="en-US" sz="3200" baseline="30000" dirty="0" smtClean="0">
                <a:solidFill>
                  <a:schemeClr val="bg1"/>
                </a:solidFill>
                <a:effectLst>
                  <a:outerShdw blurRad="38100" dist="38100" dir="2700000" algn="tl">
                    <a:srgbClr val="000000">
                      <a:alpha val="43137"/>
                    </a:srgbClr>
                  </a:outerShdw>
                </a:effectLst>
              </a:rPr>
              <a:t>5</a:t>
            </a:r>
            <a:r>
              <a:rPr lang="en-US" sz="3200"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For through the Spirit, by faith, we ourselves eagerly wait for the hope of righteousness. </a:t>
            </a:r>
          </a:p>
          <a:p>
            <a:pPr algn="r"/>
            <a:r>
              <a:rPr lang="en-US" sz="3200" dirty="0">
                <a:solidFill>
                  <a:schemeClr val="bg1"/>
                </a:solidFill>
                <a:effectLst>
                  <a:outerShdw blurRad="38100" dist="38100" dir="2700000" algn="tl">
                    <a:srgbClr val="000000">
                      <a:alpha val="43137"/>
                    </a:srgbClr>
                  </a:outerShdw>
                </a:effectLst>
              </a:rPr>
              <a:t> </a:t>
            </a:r>
            <a:endParaRPr lang="en-US" sz="3200" dirty="0" smtClean="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Galatians </a:t>
            </a:r>
            <a:r>
              <a:rPr lang="en-US" sz="3200" dirty="0">
                <a:solidFill>
                  <a:schemeClr val="bg1"/>
                </a:solidFill>
                <a:effectLst>
                  <a:outerShdw blurRad="38100" dist="38100" dir="2700000" algn="tl">
                    <a:srgbClr val="000000">
                      <a:alpha val="43137"/>
                    </a:srgbClr>
                  </a:outerShdw>
                </a:effectLst>
              </a:rPr>
              <a:t>5:1, 5 (ESV</a:t>
            </a:r>
            <a:r>
              <a:rPr lang="en-US" sz="3200" dirty="0" smtClean="0">
                <a:solidFill>
                  <a:schemeClr val="bg1"/>
                </a:solidFill>
                <a:effectLst>
                  <a:outerShdw blurRad="38100" dist="38100" dir="2700000" algn="tl">
                    <a:srgbClr val="000000">
                      <a:alpha val="43137"/>
                    </a:srgbClr>
                  </a:outerShdw>
                </a:effectLst>
              </a:rPr>
              <a:t>)</a:t>
            </a:r>
          </a:p>
          <a:p>
            <a:pPr algn="r"/>
            <a:endParaRPr lang="en-US" sz="2800" dirty="0" smtClean="0">
              <a:solidFill>
                <a:schemeClr val="bg1"/>
              </a:solidFill>
              <a:effectLst>
                <a:outerShdw blurRad="38100" dist="38100" dir="2700000" algn="tl">
                  <a:srgbClr val="000000">
                    <a:alpha val="43137"/>
                  </a:srgbClr>
                </a:outerShdw>
              </a:effectLst>
            </a:endParaRPr>
          </a:p>
          <a:p>
            <a:pPr algn="r"/>
            <a:r>
              <a:rPr lang="en-US" sz="2800" dirty="0" smtClean="0">
                <a:solidFill>
                  <a:schemeClr val="bg1"/>
                </a:solidFill>
                <a:effectLst>
                  <a:outerShdw blurRad="38100" dist="38100" dir="2700000" algn="tl">
                    <a:srgbClr val="000000">
                      <a:alpha val="43137"/>
                    </a:srgbClr>
                  </a:outerShdw>
                </a:effectLst>
              </a:rPr>
              <a:t> </a:t>
            </a:r>
            <a:endParaRPr lang="en-US" sz="2800" dirty="0">
              <a:solidFill>
                <a:schemeClr val="bg1"/>
              </a:solidFill>
              <a:effectLst>
                <a:outerShdw blurRad="38100" dist="38100" dir="2700000" algn="tl">
                  <a:srgbClr val="000000">
                    <a:alpha val="43137"/>
                  </a:srgbClr>
                </a:outerShdw>
              </a:effectLst>
            </a:endParaRPr>
          </a:p>
          <a:p>
            <a:r>
              <a:rPr lang="en-US" sz="3200" baseline="30000" dirty="0" smtClean="0">
                <a:solidFill>
                  <a:schemeClr val="bg1"/>
                </a:solidFill>
                <a:effectLst>
                  <a:outerShdw blurRad="38100" dist="38100" dir="2700000" algn="tl">
                    <a:srgbClr val="000000">
                      <a:alpha val="43137"/>
                    </a:srgbClr>
                  </a:outerShdw>
                </a:effectLst>
              </a:rPr>
              <a:t>16</a:t>
            </a:r>
            <a:r>
              <a:rPr lang="en-US" sz="3200"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But I say, walk by the Spirit, and you will not gratify the desires of the flesh. </a:t>
            </a:r>
            <a:r>
              <a:rPr lang="en-US" sz="3200" baseline="30000" dirty="0">
                <a:solidFill>
                  <a:schemeClr val="bg1"/>
                </a:solidFill>
                <a:effectLst>
                  <a:outerShdw blurRad="38100" dist="38100" dir="2700000" algn="tl">
                    <a:srgbClr val="000000">
                      <a:alpha val="43137"/>
                    </a:srgbClr>
                  </a:outerShdw>
                </a:effectLst>
              </a:rPr>
              <a:t>17</a:t>
            </a:r>
            <a:r>
              <a:rPr lang="en-US" sz="3200" dirty="0">
                <a:solidFill>
                  <a:schemeClr val="bg1"/>
                </a:solidFill>
                <a:effectLst>
                  <a:outerShdw blurRad="38100" dist="38100" dir="2700000" algn="tl">
                    <a:srgbClr val="000000">
                      <a:alpha val="43137"/>
                    </a:srgbClr>
                  </a:outerShdw>
                </a:effectLst>
              </a:rPr>
              <a:t> For the desires of the flesh are against the Spirit, and the desires of the Spirit are against the flesh, for these are opposed to each other, to keep you from doing the things you want to do. </a:t>
            </a:r>
          </a:p>
          <a:p>
            <a:pPr algn="r"/>
            <a:endParaRPr lang="en-US" sz="3200" dirty="0" smtClean="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Galatians </a:t>
            </a:r>
            <a:r>
              <a:rPr lang="en-US" sz="3200" dirty="0">
                <a:solidFill>
                  <a:schemeClr val="bg1"/>
                </a:solidFill>
                <a:effectLst>
                  <a:outerShdw blurRad="38100" dist="38100" dir="2700000" algn="tl">
                    <a:srgbClr val="000000">
                      <a:alpha val="43137"/>
                    </a:srgbClr>
                  </a:outerShdw>
                </a:effectLst>
              </a:rPr>
              <a:t>5:16–17 (ESV) </a:t>
            </a:r>
          </a:p>
        </p:txBody>
      </p:sp>
    </p:spTree>
    <p:extLst>
      <p:ext uri="{BB962C8B-B14F-4D97-AF65-F5344CB8AC3E}">
        <p14:creationId xmlns:p14="http://schemas.microsoft.com/office/powerpoint/2010/main" val="362718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4316" b="6527"/>
          <a:stretch/>
        </p:blipFill>
        <p:spPr>
          <a:xfrm>
            <a:off x="0" y="596766"/>
            <a:ext cx="12192000" cy="5794409"/>
          </a:xfrm>
          <a:prstGeom prst="rect">
            <a:avLst/>
          </a:prstGeom>
        </p:spPr>
      </p:pic>
      <p:sp>
        <p:nvSpPr>
          <p:cNvPr id="3" name="Rectangle 2"/>
          <p:cNvSpPr/>
          <p:nvPr/>
        </p:nvSpPr>
        <p:spPr>
          <a:xfrm>
            <a:off x="5181601" y="2807855"/>
            <a:ext cx="766618" cy="1481092"/>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99949" y="5928384"/>
            <a:ext cx="2800951" cy="369332"/>
          </a:xfrm>
          <a:prstGeom prst="rect">
            <a:avLst/>
          </a:prstGeom>
          <a:solidFill>
            <a:schemeClr val="tx1"/>
          </a:solidFill>
        </p:spPr>
        <p:txBody>
          <a:bodyPr wrap="square" rtlCol="0">
            <a:spAutoFit/>
          </a:bodyPr>
          <a:lstStyle/>
          <a:p>
            <a:pPr algn="ctr"/>
            <a:r>
              <a:rPr lang="en-US" dirty="0" smtClean="0">
                <a:solidFill>
                  <a:schemeClr val="bg1"/>
                </a:solidFill>
              </a:rPr>
              <a:t>Google Maps</a:t>
            </a:r>
            <a:endParaRPr lang="en-US" dirty="0">
              <a:solidFill>
                <a:schemeClr val="bg1"/>
              </a:solidFill>
            </a:endParaRPr>
          </a:p>
        </p:txBody>
      </p:sp>
    </p:spTree>
    <p:extLst>
      <p:ext uri="{BB962C8B-B14F-4D97-AF65-F5344CB8AC3E}">
        <p14:creationId xmlns:p14="http://schemas.microsoft.com/office/powerpoint/2010/main" val="105702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693319"/>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Generally, two responses to salvation by grace </a:t>
            </a:r>
            <a:r>
              <a:rPr lang="en-US" sz="3600" dirty="0" smtClean="0">
                <a:solidFill>
                  <a:schemeClr val="bg1"/>
                </a:solidFill>
                <a:effectLst>
                  <a:outerShdw blurRad="38100" dist="38100" dir="2700000" algn="tl">
                    <a:srgbClr val="000000">
                      <a:alpha val="43137"/>
                    </a:srgbClr>
                  </a:outerShdw>
                </a:effectLst>
              </a:rPr>
              <a:t>alone…</a:t>
            </a:r>
            <a:endParaRPr lang="en-US" sz="3600" dirty="0">
              <a:solidFill>
                <a:schemeClr val="bg1"/>
              </a:solidFill>
              <a:effectLst>
                <a:outerShdw blurRad="38100" dist="38100" dir="2700000" algn="tl">
                  <a:srgbClr val="000000">
                    <a:alpha val="43137"/>
                  </a:srgbClr>
                </a:outerShdw>
              </a:effectLst>
            </a:endParaRPr>
          </a:p>
          <a:p>
            <a:pPr lvl="0"/>
            <a:endParaRPr lang="en-US" sz="3600" dirty="0" smtClean="0">
              <a:solidFill>
                <a:schemeClr val="bg1"/>
              </a:solidFill>
              <a:effectLst>
                <a:outerShdw blurRad="38100" dist="38100" dir="2700000" algn="tl">
                  <a:srgbClr val="000000">
                    <a:alpha val="43137"/>
                  </a:srgbClr>
                </a:outerShdw>
              </a:effectLst>
            </a:endParaRPr>
          </a:p>
          <a:p>
            <a:pPr marL="742950" lvl="0" indent="-742950">
              <a:buFont typeface="+mj-lt"/>
              <a:buAutoNum type="arabicPeriod"/>
            </a:pPr>
            <a:r>
              <a:rPr lang="en-US" sz="3600" dirty="0" smtClean="0">
                <a:solidFill>
                  <a:schemeClr val="bg1"/>
                </a:solidFill>
                <a:effectLst>
                  <a:outerShdw blurRad="38100" dist="38100" dir="2700000" algn="tl">
                    <a:srgbClr val="000000">
                      <a:alpha val="43137"/>
                    </a:srgbClr>
                  </a:outerShdw>
                </a:effectLst>
              </a:rPr>
              <a:t>It </a:t>
            </a:r>
            <a:r>
              <a:rPr lang="en-US" sz="3600" dirty="0">
                <a:solidFill>
                  <a:schemeClr val="bg1"/>
                </a:solidFill>
                <a:effectLst>
                  <a:outerShdw blurRad="38100" dist="38100" dir="2700000" algn="tl">
                    <a:srgbClr val="000000">
                      <a:alpha val="43137"/>
                    </a:srgbClr>
                  </a:outerShdw>
                </a:effectLst>
              </a:rPr>
              <a:t>can’t be – we add requirements (Jesus+)</a:t>
            </a:r>
          </a:p>
          <a:p>
            <a:pPr lvl="0"/>
            <a:endParaRPr lang="en-US" sz="3600" dirty="0" smtClean="0">
              <a:solidFill>
                <a:schemeClr val="bg1"/>
              </a:solidFill>
              <a:effectLst>
                <a:outerShdw blurRad="38100" dist="38100" dir="2700000" algn="tl">
                  <a:srgbClr val="000000">
                    <a:alpha val="43137"/>
                  </a:srgbClr>
                </a:outerShdw>
              </a:effectLst>
            </a:endParaRPr>
          </a:p>
          <a:p>
            <a:pPr lvl="0"/>
            <a:endParaRPr lang="en-US" sz="3600" dirty="0">
              <a:solidFill>
                <a:schemeClr val="bg1"/>
              </a:solidFill>
              <a:effectLst>
                <a:outerShdw blurRad="38100" dist="38100" dir="2700000" algn="tl">
                  <a:srgbClr val="000000">
                    <a:alpha val="43137"/>
                  </a:srgbClr>
                </a:outerShdw>
              </a:effectLst>
            </a:endParaRPr>
          </a:p>
          <a:p>
            <a:pPr marL="742950" lvl="0" indent="-742950">
              <a:buFont typeface="+mj-lt"/>
              <a:buAutoNum type="arabicPeriod" startAt="2"/>
            </a:pPr>
            <a:r>
              <a:rPr lang="en-US" sz="3600" dirty="0" smtClean="0">
                <a:solidFill>
                  <a:schemeClr val="bg1"/>
                </a:solidFill>
                <a:effectLst>
                  <a:outerShdw blurRad="38100" dist="38100" dir="2700000" algn="tl">
                    <a:srgbClr val="000000">
                      <a:alpha val="43137"/>
                    </a:srgbClr>
                  </a:outerShdw>
                </a:effectLst>
              </a:rPr>
              <a:t>That </a:t>
            </a:r>
            <a:r>
              <a:rPr lang="en-US" sz="3600" dirty="0">
                <a:solidFill>
                  <a:schemeClr val="bg1"/>
                </a:solidFill>
                <a:effectLst>
                  <a:outerShdw blurRad="38100" dist="38100" dir="2700000" algn="tl">
                    <a:srgbClr val="000000">
                      <a:alpha val="43137"/>
                    </a:srgbClr>
                  </a:outerShdw>
                </a:effectLst>
              </a:rPr>
              <a:t>means I get to do whatever I want – license to sin</a:t>
            </a:r>
          </a:p>
          <a:p>
            <a:endParaRPr lang="en-US" dirty="0"/>
          </a:p>
        </p:txBody>
      </p:sp>
    </p:spTree>
    <p:extLst>
      <p:ext uri="{BB962C8B-B14F-4D97-AF65-F5344CB8AC3E}">
        <p14:creationId xmlns:p14="http://schemas.microsoft.com/office/powerpoint/2010/main" val="260766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You wicked servant! I forgave you all that debt because you pleaded with me. </a:t>
            </a:r>
            <a:r>
              <a:rPr lang="en-US" sz="3600" baseline="30000" dirty="0">
                <a:solidFill>
                  <a:schemeClr val="bg1"/>
                </a:solidFill>
                <a:effectLst>
                  <a:outerShdw blurRad="38100" dist="38100" dir="2700000" algn="tl">
                    <a:srgbClr val="000000">
                      <a:alpha val="43137"/>
                    </a:srgbClr>
                  </a:outerShdw>
                </a:effectLst>
              </a:rPr>
              <a:t>33</a:t>
            </a:r>
            <a:r>
              <a:rPr lang="en-US" sz="3600" dirty="0">
                <a:solidFill>
                  <a:schemeClr val="bg1"/>
                </a:solidFill>
                <a:effectLst>
                  <a:outerShdw blurRad="38100" dist="38100" dir="2700000" algn="tl">
                    <a:srgbClr val="000000">
                      <a:alpha val="43137"/>
                    </a:srgbClr>
                  </a:outerShdw>
                </a:effectLst>
              </a:rPr>
              <a:t> And should not you have had mercy on your fellow servant, as I had mercy on you?’ </a:t>
            </a:r>
            <a:r>
              <a:rPr lang="en-US" sz="3600" baseline="30000" dirty="0">
                <a:solidFill>
                  <a:schemeClr val="bg1"/>
                </a:solidFill>
                <a:effectLst>
                  <a:outerShdw blurRad="38100" dist="38100" dir="2700000" algn="tl">
                    <a:srgbClr val="000000">
                      <a:alpha val="43137"/>
                    </a:srgbClr>
                  </a:outerShdw>
                </a:effectLst>
              </a:rPr>
              <a:t>34</a:t>
            </a:r>
            <a:r>
              <a:rPr lang="en-US" sz="3600" dirty="0">
                <a:solidFill>
                  <a:schemeClr val="bg1"/>
                </a:solidFill>
                <a:effectLst>
                  <a:outerShdw blurRad="38100" dist="38100" dir="2700000" algn="tl">
                    <a:srgbClr val="000000">
                      <a:alpha val="43137"/>
                    </a:srgbClr>
                  </a:outerShdw>
                </a:effectLst>
              </a:rPr>
              <a:t> And in anger his master delivered him to the jailers, until he should pay all his debt</a:t>
            </a:r>
            <a:r>
              <a:rPr lang="en-US" sz="3600" dirty="0" smtClean="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Matthew </a:t>
            </a:r>
            <a:r>
              <a:rPr lang="en-US" sz="3600" dirty="0">
                <a:solidFill>
                  <a:schemeClr val="bg1"/>
                </a:solidFill>
                <a:effectLst>
                  <a:outerShdw blurRad="38100" dist="38100" dir="2700000" algn="tl">
                    <a:srgbClr val="000000">
                      <a:alpha val="43137"/>
                    </a:srgbClr>
                  </a:outerShdw>
                </a:effectLst>
              </a:rPr>
              <a:t>18:32–35 (ESV) </a:t>
            </a:r>
          </a:p>
        </p:txBody>
      </p:sp>
    </p:spTree>
    <p:extLst>
      <p:ext uri="{BB962C8B-B14F-4D97-AF65-F5344CB8AC3E}">
        <p14:creationId xmlns:p14="http://schemas.microsoft.com/office/powerpoint/2010/main" val="1451092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You wicked servant! I forgave you all that debt because you pleaded with me. </a:t>
            </a:r>
            <a:r>
              <a:rPr lang="en-US" sz="3600" baseline="30000" dirty="0">
                <a:solidFill>
                  <a:schemeClr val="bg1"/>
                </a:solidFill>
                <a:effectLst>
                  <a:outerShdw blurRad="38100" dist="38100" dir="2700000" algn="tl">
                    <a:srgbClr val="000000">
                      <a:alpha val="43137"/>
                    </a:srgbClr>
                  </a:outerShdw>
                </a:effectLst>
              </a:rPr>
              <a:t>33</a:t>
            </a:r>
            <a:r>
              <a:rPr lang="en-US" sz="3600" dirty="0">
                <a:solidFill>
                  <a:schemeClr val="bg1"/>
                </a:solidFill>
                <a:effectLst>
                  <a:outerShdw blurRad="38100" dist="38100" dir="2700000" algn="tl">
                    <a:srgbClr val="000000">
                      <a:alpha val="43137"/>
                    </a:srgbClr>
                  </a:outerShdw>
                </a:effectLst>
              </a:rPr>
              <a:t> And should not you have had mercy on your fellow servant, as I had mercy on you?’ </a:t>
            </a:r>
            <a:r>
              <a:rPr lang="en-US" sz="3600" baseline="30000" dirty="0">
                <a:solidFill>
                  <a:schemeClr val="bg1"/>
                </a:solidFill>
                <a:effectLst>
                  <a:outerShdw blurRad="38100" dist="38100" dir="2700000" algn="tl">
                    <a:srgbClr val="000000">
                      <a:alpha val="43137"/>
                    </a:srgbClr>
                  </a:outerShdw>
                </a:effectLst>
              </a:rPr>
              <a:t>34</a:t>
            </a:r>
            <a:r>
              <a:rPr lang="en-US" sz="3600" dirty="0">
                <a:solidFill>
                  <a:schemeClr val="bg1"/>
                </a:solidFill>
                <a:effectLst>
                  <a:outerShdw blurRad="38100" dist="38100" dir="2700000" algn="tl">
                    <a:srgbClr val="000000">
                      <a:alpha val="43137"/>
                    </a:srgbClr>
                  </a:outerShdw>
                </a:effectLst>
              </a:rPr>
              <a:t> And in anger his master delivered him to the jailers, until he should pay all his debt</a:t>
            </a:r>
            <a:r>
              <a:rPr lang="en-US" sz="3600" dirty="0" smtClean="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 </a:t>
            </a:r>
            <a:r>
              <a:rPr lang="en-US" sz="3600" baseline="30000" dirty="0" smtClean="0">
                <a:effectLst>
                  <a:outerShdw blurRad="38100" dist="38100" dir="2700000" algn="tl">
                    <a:srgbClr val="000000">
                      <a:alpha val="43137"/>
                    </a:srgbClr>
                  </a:outerShdw>
                </a:effectLst>
              </a:rPr>
              <a:t>35</a:t>
            </a:r>
            <a:r>
              <a:rPr lang="en-US" sz="3600" dirty="0" smtClean="0">
                <a:effectLst>
                  <a:outerShdw blurRad="38100" dist="38100" dir="2700000" algn="tl">
                    <a:srgbClr val="000000">
                      <a:alpha val="43137"/>
                    </a:srgbClr>
                  </a:outerShdw>
                </a:effectLst>
              </a:rPr>
              <a:t>So </a:t>
            </a:r>
            <a:r>
              <a:rPr lang="en-US" sz="3600" dirty="0">
                <a:effectLst>
                  <a:outerShdw blurRad="38100" dist="38100" dir="2700000" algn="tl">
                    <a:srgbClr val="000000">
                      <a:alpha val="43137"/>
                    </a:srgbClr>
                  </a:outerShdw>
                </a:effectLst>
              </a:rPr>
              <a:t>also my heavenly Father will do to every one of you, if you do not forgive your brother from your heart.” </a:t>
            </a:r>
          </a:p>
          <a:p>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Matthew </a:t>
            </a:r>
            <a:r>
              <a:rPr lang="en-US" sz="3600" dirty="0">
                <a:solidFill>
                  <a:schemeClr val="bg1"/>
                </a:solidFill>
                <a:effectLst>
                  <a:outerShdw blurRad="38100" dist="38100" dir="2700000" algn="tl">
                    <a:srgbClr val="000000">
                      <a:alpha val="43137"/>
                    </a:srgbClr>
                  </a:outerShdw>
                </a:effectLst>
              </a:rPr>
              <a:t>18:32–35 (ESV) </a:t>
            </a:r>
          </a:p>
        </p:txBody>
      </p:sp>
    </p:spTree>
    <p:extLst>
      <p:ext uri="{BB962C8B-B14F-4D97-AF65-F5344CB8AC3E}">
        <p14:creationId xmlns:p14="http://schemas.microsoft.com/office/powerpoint/2010/main" val="363051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909310"/>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Paul, an apostle—not from men nor through man, but through Jesus Christ and God the Father, who raised him from the dead— </a:t>
            </a:r>
            <a:r>
              <a:rPr lang="en-US" sz="3600" baseline="30000" dirty="0">
                <a:solidFill>
                  <a:schemeClr val="bg1"/>
                </a:solidFill>
                <a:effectLst>
                  <a:outerShdw blurRad="38100" dist="38100" dir="2700000" algn="tl">
                    <a:srgbClr val="000000">
                      <a:alpha val="43137"/>
                    </a:srgbClr>
                  </a:outerShdw>
                </a:effectLst>
              </a:rPr>
              <a:t>2</a:t>
            </a:r>
            <a:r>
              <a:rPr lang="en-US" sz="3600" dirty="0">
                <a:solidFill>
                  <a:schemeClr val="bg1"/>
                </a:solidFill>
                <a:effectLst>
                  <a:outerShdw blurRad="38100" dist="38100" dir="2700000" algn="tl">
                    <a:srgbClr val="000000">
                      <a:alpha val="43137"/>
                    </a:srgbClr>
                  </a:outerShdw>
                </a:effectLst>
              </a:rPr>
              <a:t> and all the brothers who are with me, To the churches of Galatia: </a:t>
            </a:r>
            <a:r>
              <a:rPr lang="en-US" sz="3600" baseline="30000" dirty="0">
                <a:solidFill>
                  <a:schemeClr val="bg1"/>
                </a:solidFill>
                <a:effectLst>
                  <a:outerShdw blurRad="38100" dist="38100" dir="2700000" algn="tl">
                    <a:srgbClr val="000000">
                      <a:alpha val="43137"/>
                    </a:srgbClr>
                  </a:outerShdw>
                </a:effectLst>
              </a:rPr>
              <a:t>3</a:t>
            </a:r>
            <a:r>
              <a:rPr lang="en-US" sz="3600" dirty="0">
                <a:solidFill>
                  <a:schemeClr val="bg1"/>
                </a:solidFill>
                <a:effectLst>
                  <a:outerShdw blurRad="38100" dist="38100" dir="2700000" algn="tl">
                    <a:srgbClr val="000000">
                      <a:alpha val="43137"/>
                    </a:srgbClr>
                  </a:outerShdw>
                </a:effectLst>
              </a:rPr>
              <a:t> Grace to you and peace from God our Father and the Lord Jesus Christ, </a:t>
            </a:r>
            <a:r>
              <a:rPr lang="en-US" sz="3600" baseline="30000" dirty="0">
                <a:solidFill>
                  <a:schemeClr val="bg1"/>
                </a:solidFill>
                <a:effectLst>
                  <a:outerShdw blurRad="38100" dist="38100" dir="2700000" algn="tl">
                    <a:srgbClr val="000000">
                      <a:alpha val="43137"/>
                    </a:srgbClr>
                  </a:outerShdw>
                </a:effectLst>
              </a:rPr>
              <a:t>4</a:t>
            </a:r>
            <a:r>
              <a:rPr lang="en-US" sz="3600" dirty="0">
                <a:solidFill>
                  <a:schemeClr val="bg1"/>
                </a:solidFill>
                <a:effectLst>
                  <a:outerShdw blurRad="38100" dist="38100" dir="2700000" algn="tl">
                    <a:srgbClr val="000000">
                      <a:alpha val="43137"/>
                    </a:srgbClr>
                  </a:outerShdw>
                </a:effectLst>
              </a:rPr>
              <a:t> who gave himself for our sins to deliver us from the present evil age, according to the will of our God and Father, </a:t>
            </a:r>
            <a:r>
              <a:rPr lang="en-US" sz="3600" baseline="30000" dirty="0">
                <a:solidFill>
                  <a:schemeClr val="bg1"/>
                </a:solidFill>
                <a:effectLst>
                  <a:outerShdw blurRad="38100" dist="38100" dir="2700000" algn="tl">
                    <a:srgbClr val="000000">
                      <a:alpha val="43137"/>
                    </a:srgbClr>
                  </a:outerShdw>
                </a:effectLst>
              </a:rPr>
              <a:t>5</a:t>
            </a:r>
            <a:r>
              <a:rPr lang="en-US" sz="3600" dirty="0">
                <a:solidFill>
                  <a:schemeClr val="bg1"/>
                </a:solidFill>
                <a:effectLst>
                  <a:outerShdw blurRad="38100" dist="38100" dir="2700000" algn="tl">
                    <a:srgbClr val="000000">
                      <a:alpha val="43137"/>
                    </a:srgbClr>
                  </a:outerShdw>
                </a:effectLst>
              </a:rPr>
              <a:t> to whom be the glory forever and ever. Amen. </a:t>
            </a:r>
            <a:endParaRPr lang="en-US" sz="3600" dirty="0" smtClean="0">
              <a:solidFill>
                <a:schemeClr val="bg1"/>
              </a:solidFill>
              <a:effectLst>
                <a:outerShdw blurRad="38100" dist="38100" dir="2700000" algn="tl">
                  <a:srgbClr val="000000">
                    <a:alpha val="43137"/>
                  </a:srgbClr>
                </a:outerShdw>
              </a:effectLst>
            </a:endParaRPr>
          </a:p>
          <a:p>
            <a:pPr algn="r"/>
            <a:endParaRPr lang="en-US" sz="3600" dirty="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Galatians </a:t>
            </a:r>
            <a:r>
              <a:rPr lang="en-US" sz="3600" dirty="0">
                <a:solidFill>
                  <a:schemeClr val="bg1"/>
                </a:solidFill>
                <a:effectLst>
                  <a:outerShdw blurRad="38100" dist="38100" dir="2700000" algn="tl">
                    <a:srgbClr val="000000">
                      <a:alpha val="43137"/>
                    </a:srgbClr>
                  </a:outerShdw>
                </a:effectLst>
              </a:rPr>
              <a:t>1:1–5 (ESV) </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439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031325"/>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Apostle = one sent out with a particular message by the initiation and authority of another</a:t>
            </a:r>
          </a:p>
          <a:p>
            <a:pPr algn="r"/>
            <a:endParaRPr lang="en-US" sz="3600" dirty="0">
              <a:solidFill>
                <a:schemeClr val="bg1"/>
              </a:solidFill>
            </a:endParaRPr>
          </a:p>
          <a:p>
            <a:endParaRPr lang="en-US" dirty="0"/>
          </a:p>
        </p:txBody>
      </p:sp>
    </p:spTree>
    <p:extLst>
      <p:ext uri="{BB962C8B-B14F-4D97-AF65-F5344CB8AC3E}">
        <p14:creationId xmlns:p14="http://schemas.microsoft.com/office/powerpoint/2010/main" val="90083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Deliver us from the present evil age…</a:t>
            </a:r>
          </a:p>
          <a:p>
            <a:pPr algn="r"/>
            <a:endParaRPr lang="en-US" sz="3600" dirty="0" smtClean="0">
              <a:solidFill>
                <a:schemeClr val="bg1"/>
              </a:solidFill>
            </a:endParaRPr>
          </a:p>
          <a:p>
            <a:pPr marL="571500" indent="-571500">
              <a:buFont typeface="Arial" panose="020B0604020202020204" pitchFamily="34" charset="0"/>
              <a:buChar char="•"/>
            </a:pPr>
            <a:r>
              <a:rPr lang="en-US" sz="3600" dirty="0"/>
              <a:t>Delivered from the penalty of your sin while living in a world still subject to the penalty of sin. </a:t>
            </a:r>
            <a:endParaRPr lang="en-US" dirty="0"/>
          </a:p>
        </p:txBody>
      </p:sp>
    </p:spTree>
    <p:extLst>
      <p:ext uri="{BB962C8B-B14F-4D97-AF65-F5344CB8AC3E}">
        <p14:creationId xmlns:p14="http://schemas.microsoft.com/office/powerpoint/2010/main" val="883156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693319"/>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Deliver us from the present evil age…</a:t>
            </a:r>
          </a:p>
          <a:p>
            <a:pPr algn="r"/>
            <a:endParaRPr lang="en-US" sz="3600"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Delivered from the penalty of your sin while living in a world still subject to the penalty of sin. </a:t>
            </a:r>
            <a:endParaRPr lang="en-US" sz="3600" dirty="0" smtClean="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t>Delivered from bondage to sin </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74174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487</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12</cp:revision>
  <dcterms:created xsi:type="dcterms:W3CDTF">2020-07-28T13:09:29Z</dcterms:created>
  <dcterms:modified xsi:type="dcterms:W3CDTF">2020-07-30T19:13:37Z</dcterms:modified>
</cp:coreProperties>
</file>