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9" r:id="rId4"/>
    <p:sldId id="305" r:id="rId5"/>
    <p:sldId id="306" r:id="rId6"/>
    <p:sldId id="307" r:id="rId7"/>
    <p:sldId id="30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263FA2-F12A-48EB-BE63-9B060B8765B2}"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334226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63FA2-F12A-48EB-BE63-9B060B8765B2}"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75110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63FA2-F12A-48EB-BE63-9B060B8765B2}"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81186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63FA2-F12A-48EB-BE63-9B060B8765B2}"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2262728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263FA2-F12A-48EB-BE63-9B060B8765B2}"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164338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263FA2-F12A-48EB-BE63-9B060B8765B2}"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716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263FA2-F12A-48EB-BE63-9B060B8765B2}" type="datetimeFigureOut">
              <a:rPr lang="en-US" smtClean="0"/>
              <a:t>9/10/2020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13165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263FA2-F12A-48EB-BE63-9B060B8765B2}" type="datetimeFigureOut">
              <a:rPr lang="en-US" smtClean="0"/>
              <a:t>9/10/2020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071643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63FA2-F12A-48EB-BE63-9B060B8765B2}" type="datetimeFigureOut">
              <a:rPr lang="en-US" smtClean="0"/>
              <a:t>9/10/2020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77814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263FA2-F12A-48EB-BE63-9B060B8765B2}"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2777648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263FA2-F12A-48EB-BE63-9B060B8765B2}"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575173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63FA2-F12A-48EB-BE63-9B060B8765B2}" type="datetimeFigureOut">
              <a:rPr lang="en-US" smtClean="0"/>
              <a:t>9/10/2020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951A6-B9B8-4736-9062-2B74E8224ACB}" type="slidenum">
              <a:rPr lang="en-US" smtClean="0"/>
              <a:t>‹#›</a:t>
            </a:fld>
            <a:endParaRPr lang="en-US"/>
          </a:p>
        </p:txBody>
      </p:sp>
    </p:spTree>
    <p:extLst>
      <p:ext uri="{BB962C8B-B14F-4D97-AF65-F5344CB8AC3E}">
        <p14:creationId xmlns:p14="http://schemas.microsoft.com/office/powerpoint/2010/main" val="2291612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52582" y="2115127"/>
            <a:ext cx="11268363" cy="3077766"/>
          </a:xfrm>
          <a:prstGeom prst="rect">
            <a:avLst/>
          </a:prstGeom>
          <a:noFill/>
        </p:spPr>
        <p:txBody>
          <a:bodyPr wrap="square" rtlCol="0">
            <a:spAutoFit/>
          </a:bodyPr>
          <a:lstStyle/>
          <a:p>
            <a:pPr algn="ctr"/>
            <a:r>
              <a:rPr lang="en-US" sz="16600" dirty="0" smtClean="0">
                <a:solidFill>
                  <a:schemeClr val="bg1"/>
                </a:solidFill>
                <a:latin typeface="Viner Hand ITC" panose="03070502030502020203" pitchFamily="66" charset="0"/>
              </a:rPr>
              <a:t>Set Free</a:t>
            </a:r>
          </a:p>
          <a:p>
            <a:pPr algn="ctr"/>
            <a:r>
              <a:rPr lang="en-US" sz="2800" dirty="0" smtClean="0">
                <a:solidFill>
                  <a:schemeClr val="bg1"/>
                </a:solidFill>
                <a:latin typeface="Viner Hand ITC" panose="03070502030502020203" pitchFamily="66" charset="0"/>
              </a:rPr>
              <a:t>a study of Galatians</a:t>
            </a:r>
            <a:endParaRPr lang="en-US" sz="2800" dirty="0">
              <a:solidFill>
                <a:schemeClr val="bg1"/>
              </a:solidFill>
              <a:latin typeface="Viner Hand ITC" panose="03070502030502020203" pitchFamily="66" charset="0"/>
            </a:endParaRPr>
          </a:p>
        </p:txBody>
      </p:sp>
    </p:spTree>
    <p:extLst>
      <p:ext uri="{BB962C8B-B14F-4D97-AF65-F5344CB8AC3E}">
        <p14:creationId xmlns:p14="http://schemas.microsoft.com/office/powerpoint/2010/main" val="1620768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4524315"/>
          </a:xfrm>
          <a:prstGeom prst="rect">
            <a:avLst/>
          </a:prstGeom>
          <a:noFill/>
        </p:spPr>
        <p:txBody>
          <a:bodyPr wrap="square" rtlCol="0">
            <a:spAutoFit/>
          </a:bodyPr>
          <a:lstStyle/>
          <a:p>
            <a:pPr algn="ctr"/>
            <a:endParaRPr lang="en-US" sz="3600" dirty="0" smtClean="0">
              <a:solidFill>
                <a:schemeClr val="bg1"/>
              </a:solidFill>
              <a:effectLst>
                <a:outerShdw blurRad="38100" dist="38100" dir="2700000" algn="tl">
                  <a:srgbClr val="000000">
                    <a:alpha val="43137"/>
                  </a:srgbClr>
                </a:outerShdw>
              </a:effectLst>
            </a:endParaRPr>
          </a:p>
          <a:p>
            <a:pPr algn="ctr"/>
            <a:r>
              <a:rPr lang="en-US" sz="3600" dirty="0" smtClean="0">
                <a:solidFill>
                  <a:schemeClr val="bg1"/>
                </a:solidFill>
                <a:effectLst>
                  <a:outerShdw blurRad="38100" dist="38100" dir="2700000" algn="tl">
                    <a:srgbClr val="000000">
                      <a:alpha val="43137"/>
                    </a:srgbClr>
                  </a:outerShdw>
                </a:effectLst>
              </a:rPr>
              <a:t>This </a:t>
            </a:r>
            <a:r>
              <a:rPr lang="en-US" sz="3600" dirty="0">
                <a:solidFill>
                  <a:schemeClr val="bg1"/>
                </a:solidFill>
                <a:effectLst>
                  <a:outerShdw blurRad="38100" dist="38100" dir="2700000" algn="tl">
                    <a:srgbClr val="000000">
                      <a:alpha val="43137"/>
                    </a:srgbClr>
                  </a:outerShdw>
                </a:effectLst>
              </a:rPr>
              <a:t>is God’s Holy Word.  Written by men, inspired by God.  God gave it to us that we may understand all things pertaining to life and godliness.  These Scriptures are not what save me but it is the One to whom they testify; that is, Jesus Christ.  The Word of God is my authority in life.  It is to shape </a:t>
            </a:r>
            <a:r>
              <a:rPr lang="en-US" sz="3600">
                <a:solidFill>
                  <a:schemeClr val="bg1"/>
                </a:solidFill>
                <a:effectLst>
                  <a:outerShdw blurRad="38100" dist="38100" dir="2700000" algn="tl">
                    <a:srgbClr val="000000">
                      <a:alpha val="43137"/>
                    </a:srgbClr>
                  </a:outerShdw>
                </a:effectLst>
              </a:rPr>
              <a:t>my </a:t>
            </a:r>
            <a:r>
              <a:rPr lang="en-US" sz="3600" smtClean="0">
                <a:solidFill>
                  <a:schemeClr val="bg1"/>
                </a:solidFill>
                <a:effectLst>
                  <a:outerShdw blurRad="38100" dist="38100" dir="2700000" algn="tl">
                    <a:srgbClr val="000000">
                      <a:alpha val="43137"/>
                    </a:srgbClr>
                  </a:outerShdw>
                </a:effectLst>
              </a:rPr>
              <a:t>thinking </a:t>
            </a:r>
            <a:r>
              <a:rPr lang="en-US" sz="3600" dirty="0">
                <a:solidFill>
                  <a:schemeClr val="bg1"/>
                </a:solidFill>
                <a:effectLst>
                  <a:outerShdw blurRad="38100" dist="38100" dir="2700000" algn="tl">
                    <a:srgbClr val="000000">
                      <a:alpha val="43137"/>
                    </a:srgbClr>
                  </a:outerShdw>
                </a:effectLst>
              </a:rPr>
              <a:t>and transform my life.  I will learn it, live it and give it to those around me.  </a:t>
            </a:r>
            <a:r>
              <a:rPr lang="en-US" sz="3600" dirty="0" smtClean="0">
                <a:solidFill>
                  <a:schemeClr val="bg1"/>
                </a:solidFill>
                <a:effectLst>
                  <a:outerShdw blurRad="38100" dist="38100" dir="2700000" algn="tl">
                    <a:srgbClr val="000000">
                      <a:alpha val="43137"/>
                    </a:srgbClr>
                  </a:outerShdw>
                </a:effectLst>
              </a:rPr>
              <a:t>Amen</a:t>
            </a:r>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7669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2862322"/>
          </a:xfrm>
          <a:prstGeom prst="rect">
            <a:avLst/>
          </a:prstGeom>
          <a:noFill/>
        </p:spPr>
        <p:txBody>
          <a:bodyPr wrap="square" rtlCol="0">
            <a:spAutoFit/>
          </a:bodyPr>
          <a:lstStyle/>
          <a:p>
            <a:endParaRPr lang="en-US" sz="3600" dirty="0">
              <a:solidFill>
                <a:schemeClr val="bg1"/>
              </a:solidFill>
              <a:effectLst>
                <a:outerShdw blurRad="38100" dist="38100" dir="2700000" algn="tl">
                  <a:srgbClr val="000000">
                    <a:alpha val="43137"/>
                  </a:srgbClr>
                </a:outerShdw>
              </a:effectLst>
            </a:endParaRPr>
          </a:p>
          <a:p>
            <a:pPr algn="ctr"/>
            <a:endParaRPr lang="en-US" sz="3600" dirty="0" smtClean="0">
              <a:solidFill>
                <a:schemeClr val="bg1"/>
              </a:solidFill>
              <a:effectLst>
                <a:outerShdw blurRad="38100" dist="38100" dir="2700000" algn="tl">
                  <a:srgbClr val="000000">
                    <a:alpha val="43137"/>
                  </a:srgbClr>
                </a:outerShdw>
              </a:effectLst>
            </a:endParaRPr>
          </a:p>
          <a:p>
            <a:pPr algn="ctr"/>
            <a:endParaRPr lang="en-US" sz="3600" dirty="0">
              <a:solidFill>
                <a:schemeClr val="bg1"/>
              </a:solidFill>
              <a:effectLst>
                <a:outerShdw blurRad="38100" dist="38100" dir="2700000" algn="tl">
                  <a:srgbClr val="000000">
                    <a:alpha val="43137"/>
                  </a:srgbClr>
                </a:outerShdw>
              </a:effectLst>
            </a:endParaRPr>
          </a:p>
          <a:p>
            <a:pPr algn="ctr"/>
            <a:endParaRPr lang="en-US" sz="3600" dirty="0" smtClean="0">
              <a:solidFill>
                <a:schemeClr val="bg1"/>
              </a:solidFill>
              <a:effectLst>
                <a:outerShdw blurRad="38100" dist="38100" dir="2700000" algn="tl">
                  <a:srgbClr val="000000">
                    <a:alpha val="43137"/>
                  </a:srgbClr>
                </a:outerShdw>
              </a:effectLst>
            </a:endParaRPr>
          </a:p>
          <a:p>
            <a:pPr algn="ctr"/>
            <a:r>
              <a:rPr lang="en-US" sz="3600" dirty="0" smtClean="0">
                <a:solidFill>
                  <a:schemeClr val="bg1"/>
                </a:solidFill>
                <a:effectLst>
                  <a:outerShdw blurRad="38100" dist="38100" dir="2700000" algn="tl">
                    <a:srgbClr val="000000">
                      <a:alpha val="43137"/>
                    </a:srgbClr>
                  </a:outerShdw>
                </a:effectLst>
              </a:rPr>
              <a:t>Galatians 2:15-21 </a:t>
            </a:r>
            <a:r>
              <a:rPr lang="en-US" sz="3600" dirty="0">
                <a:solidFill>
                  <a:schemeClr val="bg1"/>
                </a:solidFill>
                <a:effectLst>
                  <a:outerShdw blurRad="38100" dist="38100" dir="2700000" algn="tl">
                    <a:srgbClr val="000000">
                      <a:alpha val="43137"/>
                    </a:srgbClr>
                  </a:outerShdw>
                </a:effectLst>
              </a:rPr>
              <a:t>(ESV) </a:t>
            </a:r>
          </a:p>
        </p:txBody>
      </p:sp>
    </p:spTree>
    <p:extLst>
      <p:ext uri="{BB962C8B-B14F-4D97-AF65-F5344CB8AC3E}">
        <p14:creationId xmlns:p14="http://schemas.microsoft.com/office/powerpoint/2010/main" val="3636315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6463308"/>
          </a:xfrm>
          <a:prstGeom prst="rect">
            <a:avLst/>
          </a:prstGeom>
          <a:noFill/>
        </p:spPr>
        <p:txBody>
          <a:bodyPr wrap="square" rtlCol="0">
            <a:spAutoFit/>
          </a:bodyPr>
          <a:lstStyle/>
          <a:p>
            <a:r>
              <a:rPr lang="en-US" sz="3600" baseline="30000" dirty="0" smtClean="0">
                <a:solidFill>
                  <a:schemeClr val="bg1"/>
                </a:solidFill>
                <a:effectLst>
                  <a:outerShdw blurRad="38100" dist="38100" dir="2700000" algn="tl">
                    <a:srgbClr val="000000">
                      <a:alpha val="43137"/>
                    </a:srgbClr>
                  </a:outerShdw>
                </a:effectLst>
              </a:rPr>
              <a:t>15</a:t>
            </a:r>
            <a:r>
              <a:rPr lang="en-US" sz="3600" dirty="0" smtClean="0">
                <a:solidFill>
                  <a:schemeClr val="bg1"/>
                </a:solidFill>
                <a:effectLst>
                  <a:outerShdw blurRad="38100" dist="38100" dir="2700000" algn="tl">
                    <a:srgbClr val="000000">
                      <a:alpha val="43137"/>
                    </a:srgbClr>
                  </a:outerShdw>
                </a:effectLst>
              </a:rPr>
              <a:t> </a:t>
            </a:r>
            <a:r>
              <a:rPr lang="en-US" sz="3600" dirty="0">
                <a:solidFill>
                  <a:schemeClr val="bg1"/>
                </a:solidFill>
                <a:effectLst>
                  <a:outerShdw blurRad="38100" dist="38100" dir="2700000" algn="tl">
                    <a:srgbClr val="000000">
                      <a:alpha val="43137"/>
                    </a:srgbClr>
                  </a:outerShdw>
                </a:effectLst>
              </a:rPr>
              <a:t>We ourselves are Jews by birth and not Gentile sinners; </a:t>
            </a:r>
            <a:r>
              <a:rPr lang="en-US" sz="3600" baseline="30000" dirty="0">
                <a:solidFill>
                  <a:schemeClr val="bg1"/>
                </a:solidFill>
                <a:effectLst>
                  <a:outerShdw blurRad="38100" dist="38100" dir="2700000" algn="tl">
                    <a:srgbClr val="000000">
                      <a:alpha val="43137"/>
                    </a:srgbClr>
                  </a:outerShdw>
                </a:effectLst>
              </a:rPr>
              <a:t>16</a:t>
            </a:r>
            <a:r>
              <a:rPr lang="en-US" sz="3600" dirty="0">
                <a:solidFill>
                  <a:schemeClr val="bg1"/>
                </a:solidFill>
                <a:effectLst>
                  <a:outerShdw blurRad="38100" dist="38100" dir="2700000" algn="tl">
                    <a:srgbClr val="000000">
                      <a:alpha val="43137"/>
                    </a:srgbClr>
                  </a:outerShdw>
                </a:effectLst>
              </a:rPr>
              <a:t> yet we know that a person is not justified by works of the law but through faith in Jesus Christ, so we also have believed in Christ Jesus, in order to be justified by faith in Christ and not by works of the law, because by works of the law no one will be justified. </a:t>
            </a:r>
            <a:r>
              <a:rPr lang="en-US" sz="3600" baseline="30000" dirty="0">
                <a:solidFill>
                  <a:schemeClr val="bg1"/>
                </a:solidFill>
                <a:effectLst>
                  <a:outerShdw blurRad="38100" dist="38100" dir="2700000" algn="tl">
                    <a:srgbClr val="000000">
                      <a:alpha val="43137"/>
                    </a:srgbClr>
                  </a:outerShdw>
                </a:effectLst>
              </a:rPr>
              <a:t>17</a:t>
            </a:r>
            <a:r>
              <a:rPr lang="en-US" sz="3600" dirty="0">
                <a:solidFill>
                  <a:schemeClr val="bg1"/>
                </a:solidFill>
                <a:effectLst>
                  <a:outerShdw blurRad="38100" dist="38100" dir="2700000" algn="tl">
                    <a:srgbClr val="000000">
                      <a:alpha val="43137"/>
                    </a:srgbClr>
                  </a:outerShdw>
                </a:effectLst>
              </a:rPr>
              <a:t> But if, in our endeavor to be justified in Christ, we too were found to be sinners, is Christ then a servant of sin? Certainly not! </a:t>
            </a:r>
            <a:r>
              <a:rPr lang="en-US" sz="3600" baseline="30000" dirty="0">
                <a:solidFill>
                  <a:schemeClr val="bg1"/>
                </a:solidFill>
                <a:effectLst>
                  <a:outerShdw blurRad="38100" dist="38100" dir="2700000" algn="tl">
                    <a:srgbClr val="000000">
                      <a:alpha val="43137"/>
                    </a:srgbClr>
                  </a:outerShdw>
                </a:effectLst>
              </a:rPr>
              <a:t>18</a:t>
            </a:r>
            <a:r>
              <a:rPr lang="en-US" sz="3600" dirty="0">
                <a:solidFill>
                  <a:schemeClr val="bg1"/>
                </a:solidFill>
                <a:effectLst>
                  <a:outerShdw blurRad="38100" dist="38100" dir="2700000" algn="tl">
                    <a:srgbClr val="000000">
                      <a:alpha val="43137"/>
                    </a:srgbClr>
                  </a:outerShdw>
                </a:effectLst>
              </a:rPr>
              <a:t> For if I rebuild what I tore down, I prove myself to be a transgressor. </a:t>
            </a:r>
            <a:r>
              <a:rPr lang="en-US" sz="3600" baseline="30000" dirty="0">
                <a:solidFill>
                  <a:schemeClr val="bg1"/>
                </a:solidFill>
                <a:effectLst>
                  <a:outerShdw blurRad="38100" dist="38100" dir="2700000" algn="tl">
                    <a:srgbClr val="000000">
                      <a:alpha val="43137"/>
                    </a:srgbClr>
                  </a:outerShdw>
                </a:effectLst>
              </a:rPr>
              <a:t>19</a:t>
            </a:r>
            <a:r>
              <a:rPr lang="en-US" sz="3600" dirty="0">
                <a:solidFill>
                  <a:schemeClr val="bg1"/>
                </a:solidFill>
                <a:effectLst>
                  <a:outerShdw blurRad="38100" dist="38100" dir="2700000" algn="tl">
                    <a:srgbClr val="000000">
                      <a:alpha val="43137"/>
                    </a:srgbClr>
                  </a:outerShdw>
                </a:effectLst>
              </a:rPr>
              <a:t> For through the law I died to the law, so that I might live to God</a:t>
            </a:r>
            <a:r>
              <a:rPr lang="en-US" sz="3600" dirty="0" smtClean="0">
                <a:solidFill>
                  <a:schemeClr val="bg1"/>
                </a:solidFill>
                <a:effectLst>
                  <a:outerShdw blurRad="38100" dist="38100" dir="2700000" algn="tl">
                    <a:srgbClr val="000000">
                      <a:alpha val="43137"/>
                    </a:srgbClr>
                  </a:outerShdw>
                </a:effectLst>
              </a:rPr>
              <a:t>.</a:t>
            </a:r>
            <a:r>
              <a:rPr lang="en-US" sz="3600" dirty="0">
                <a:solidFill>
                  <a:schemeClr val="bg1"/>
                </a:solidFill>
                <a:effectLst>
                  <a:outerShdw blurRad="38100" dist="38100" dir="2700000" algn="tl">
                    <a:srgbClr val="000000">
                      <a:alpha val="43137"/>
                    </a:srgbClr>
                  </a:outerShdw>
                </a:effectLst>
              </a:rPr>
              <a:t> </a:t>
            </a:r>
            <a:endParaRPr lang="en-US" sz="3600" dirty="0" smtClean="0">
              <a:solidFill>
                <a:schemeClr val="bg1"/>
              </a:solidFill>
              <a:effectLst>
                <a:outerShdw blurRad="38100" dist="38100" dir="2700000" algn="tl">
                  <a:srgbClr val="000000">
                    <a:alpha val="43137"/>
                  </a:srgbClr>
                </a:outerShdw>
              </a:effectLst>
            </a:endParaRPr>
          </a:p>
          <a:p>
            <a:pPr algn="r"/>
            <a:r>
              <a:rPr lang="en-US" sz="3600" dirty="0" smtClean="0">
                <a:solidFill>
                  <a:schemeClr val="bg1"/>
                </a:solidFill>
                <a:effectLst>
                  <a:outerShdw blurRad="38100" dist="38100" dir="2700000" algn="tl">
                    <a:srgbClr val="000000">
                      <a:alpha val="43137"/>
                    </a:srgbClr>
                  </a:outerShdw>
                </a:effectLst>
              </a:rPr>
              <a:t>Galatians </a:t>
            </a:r>
            <a:r>
              <a:rPr lang="en-US" sz="3600" dirty="0">
                <a:solidFill>
                  <a:schemeClr val="bg1"/>
                </a:solidFill>
                <a:effectLst>
                  <a:outerShdw blurRad="38100" dist="38100" dir="2700000" algn="tl">
                    <a:srgbClr val="000000">
                      <a:alpha val="43137"/>
                    </a:srgbClr>
                  </a:outerShdw>
                </a:effectLst>
              </a:rPr>
              <a:t>2:15–19 (ESV) </a:t>
            </a:r>
          </a:p>
          <a:p>
            <a:endParaRPr lang="en-US" dirty="0"/>
          </a:p>
        </p:txBody>
      </p:sp>
    </p:spTree>
    <p:extLst>
      <p:ext uri="{BB962C8B-B14F-4D97-AF65-F5344CB8AC3E}">
        <p14:creationId xmlns:p14="http://schemas.microsoft.com/office/powerpoint/2010/main" val="1733532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3416320"/>
          </a:xfrm>
          <a:prstGeom prst="rect">
            <a:avLst/>
          </a:prstGeom>
          <a:noFill/>
        </p:spPr>
        <p:txBody>
          <a:bodyPr wrap="square" rtlCol="0">
            <a:spAutoFit/>
          </a:bodyPr>
          <a:lstStyle/>
          <a:p>
            <a:r>
              <a:rPr lang="en-US" sz="3600" baseline="30000" dirty="0" smtClean="0">
                <a:solidFill>
                  <a:schemeClr val="bg1"/>
                </a:solidFill>
                <a:effectLst>
                  <a:outerShdw blurRad="38100" dist="38100" dir="2700000" algn="tl">
                    <a:srgbClr val="000000">
                      <a:alpha val="43137"/>
                    </a:srgbClr>
                  </a:outerShdw>
                </a:effectLst>
              </a:rPr>
              <a:t>9</a:t>
            </a:r>
            <a:r>
              <a:rPr lang="en-US" sz="3600" dirty="0" smtClean="0">
                <a:solidFill>
                  <a:schemeClr val="bg1"/>
                </a:solidFill>
                <a:effectLst>
                  <a:outerShdw blurRad="38100" dist="38100" dir="2700000" algn="tl">
                    <a:srgbClr val="000000">
                      <a:alpha val="43137"/>
                    </a:srgbClr>
                  </a:outerShdw>
                </a:effectLst>
              </a:rPr>
              <a:t> </a:t>
            </a:r>
            <a:r>
              <a:rPr lang="en-US" sz="3600" dirty="0">
                <a:solidFill>
                  <a:schemeClr val="bg1"/>
                </a:solidFill>
                <a:effectLst>
                  <a:outerShdw blurRad="38100" dist="38100" dir="2700000" algn="tl">
                    <a:srgbClr val="000000">
                      <a:alpha val="43137"/>
                    </a:srgbClr>
                  </a:outerShdw>
                </a:effectLst>
              </a:rPr>
              <a:t>But you are a chosen race, a royal priesthood, a holy nation, a people for his own possession, that you may proclaim the </a:t>
            </a:r>
            <a:r>
              <a:rPr lang="en-US" sz="3600" dirty="0" err="1">
                <a:solidFill>
                  <a:schemeClr val="bg1"/>
                </a:solidFill>
                <a:effectLst>
                  <a:outerShdw blurRad="38100" dist="38100" dir="2700000" algn="tl">
                    <a:srgbClr val="000000">
                      <a:alpha val="43137"/>
                    </a:srgbClr>
                  </a:outerShdw>
                </a:effectLst>
              </a:rPr>
              <a:t>excellencies</a:t>
            </a:r>
            <a:r>
              <a:rPr lang="en-US" sz="3600" dirty="0">
                <a:solidFill>
                  <a:schemeClr val="bg1"/>
                </a:solidFill>
                <a:effectLst>
                  <a:outerShdw blurRad="38100" dist="38100" dir="2700000" algn="tl">
                    <a:srgbClr val="000000">
                      <a:alpha val="43137"/>
                    </a:srgbClr>
                  </a:outerShdw>
                </a:effectLst>
              </a:rPr>
              <a:t> of him who called you out of darkness into his marvelous light. </a:t>
            </a:r>
          </a:p>
          <a:p>
            <a:endParaRPr lang="en-US" sz="3600" dirty="0">
              <a:solidFill>
                <a:schemeClr val="bg1"/>
              </a:solidFill>
              <a:effectLst>
                <a:outerShdw blurRad="38100" dist="38100" dir="2700000" algn="tl">
                  <a:srgbClr val="000000">
                    <a:alpha val="43137"/>
                  </a:srgbClr>
                </a:outerShdw>
              </a:effectLst>
            </a:endParaRPr>
          </a:p>
          <a:p>
            <a:pPr algn="r"/>
            <a:r>
              <a:rPr lang="en-US" sz="3600" dirty="0">
                <a:solidFill>
                  <a:schemeClr val="bg1"/>
                </a:solidFill>
                <a:effectLst>
                  <a:outerShdw blurRad="38100" dist="38100" dir="2700000" algn="tl">
                    <a:srgbClr val="000000">
                      <a:alpha val="43137"/>
                    </a:srgbClr>
                  </a:outerShdw>
                </a:effectLst>
              </a:rPr>
              <a:t>1 Peter 2:9 (ESV</a:t>
            </a:r>
            <a:r>
              <a:rPr lang="en-US" sz="3600" dirty="0" smtClean="0">
                <a:solidFill>
                  <a:schemeClr val="bg1"/>
                </a:solidFill>
                <a:effectLst>
                  <a:outerShdw blurRad="38100" dist="38100" dir="2700000" algn="tl">
                    <a:srgbClr val="000000">
                      <a:alpha val="43137"/>
                    </a:srgbClr>
                  </a:outerShdw>
                </a:effectLst>
              </a:rPr>
              <a:t>)</a:t>
            </a:r>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6784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3970318"/>
          </a:xfrm>
          <a:prstGeom prst="rect">
            <a:avLst/>
          </a:prstGeom>
          <a:noFill/>
        </p:spPr>
        <p:txBody>
          <a:bodyPr wrap="square" rtlCol="0">
            <a:spAutoFit/>
          </a:bodyPr>
          <a:lstStyle/>
          <a:p>
            <a:r>
              <a:rPr lang="en-US" sz="3600" baseline="30000" dirty="0" smtClean="0">
                <a:solidFill>
                  <a:schemeClr val="bg1"/>
                </a:solidFill>
                <a:effectLst>
                  <a:outerShdw blurRad="38100" dist="38100" dir="2700000" algn="tl">
                    <a:srgbClr val="000000">
                      <a:alpha val="43137"/>
                    </a:srgbClr>
                  </a:outerShdw>
                </a:effectLst>
              </a:rPr>
              <a:t>20</a:t>
            </a:r>
            <a:r>
              <a:rPr lang="en-US" sz="3600" dirty="0" smtClean="0">
                <a:solidFill>
                  <a:schemeClr val="bg1"/>
                </a:solidFill>
                <a:effectLst>
                  <a:outerShdw blurRad="38100" dist="38100" dir="2700000" algn="tl">
                    <a:srgbClr val="000000">
                      <a:alpha val="43137"/>
                    </a:srgbClr>
                  </a:outerShdw>
                </a:effectLst>
              </a:rPr>
              <a:t> </a:t>
            </a:r>
            <a:r>
              <a:rPr lang="en-US" sz="3600" dirty="0">
                <a:solidFill>
                  <a:schemeClr val="bg1"/>
                </a:solidFill>
                <a:effectLst>
                  <a:outerShdw blurRad="38100" dist="38100" dir="2700000" algn="tl">
                    <a:srgbClr val="000000">
                      <a:alpha val="43137"/>
                    </a:srgbClr>
                  </a:outerShdw>
                </a:effectLst>
              </a:rPr>
              <a:t>I have been crucified with Christ. It is no longer I who live, but Christ who lives in me. And the life I now live in the flesh I live by faith in the Son of God, who loved me and gave himself for me. </a:t>
            </a:r>
            <a:r>
              <a:rPr lang="en-US" sz="3600" baseline="30000" dirty="0">
                <a:solidFill>
                  <a:schemeClr val="bg1"/>
                </a:solidFill>
                <a:effectLst>
                  <a:outerShdw blurRad="38100" dist="38100" dir="2700000" algn="tl">
                    <a:srgbClr val="000000">
                      <a:alpha val="43137"/>
                    </a:srgbClr>
                  </a:outerShdw>
                </a:effectLst>
              </a:rPr>
              <a:t>21</a:t>
            </a:r>
            <a:r>
              <a:rPr lang="en-US" sz="3600" dirty="0">
                <a:solidFill>
                  <a:schemeClr val="bg1"/>
                </a:solidFill>
                <a:effectLst>
                  <a:outerShdw blurRad="38100" dist="38100" dir="2700000" algn="tl">
                    <a:srgbClr val="000000">
                      <a:alpha val="43137"/>
                    </a:srgbClr>
                  </a:outerShdw>
                </a:effectLst>
              </a:rPr>
              <a:t> I do not nullify the grace of God, for if righteousness were through the law, then Christ died for no purpose. </a:t>
            </a:r>
            <a:endParaRPr lang="en-US" sz="3600" dirty="0" smtClean="0">
              <a:solidFill>
                <a:schemeClr val="bg1"/>
              </a:solidFill>
              <a:effectLst>
                <a:outerShdw blurRad="38100" dist="38100" dir="2700000" algn="tl">
                  <a:srgbClr val="000000">
                    <a:alpha val="43137"/>
                  </a:srgbClr>
                </a:outerShdw>
              </a:effectLst>
            </a:endParaRPr>
          </a:p>
          <a:p>
            <a:pPr algn="r"/>
            <a:r>
              <a:rPr lang="en-US" sz="3600" dirty="0" smtClean="0">
                <a:solidFill>
                  <a:schemeClr val="bg1"/>
                </a:solidFill>
                <a:effectLst>
                  <a:outerShdw blurRad="38100" dist="38100" dir="2700000" algn="tl">
                    <a:srgbClr val="000000">
                      <a:alpha val="43137"/>
                    </a:srgbClr>
                  </a:outerShdw>
                </a:effectLst>
              </a:rPr>
              <a:t>Galatians </a:t>
            </a:r>
            <a:r>
              <a:rPr lang="en-US" sz="3600" dirty="0">
                <a:solidFill>
                  <a:schemeClr val="bg1"/>
                </a:solidFill>
                <a:effectLst>
                  <a:outerShdw blurRad="38100" dist="38100" dir="2700000" algn="tl">
                    <a:srgbClr val="000000">
                      <a:alpha val="43137"/>
                    </a:srgbClr>
                  </a:outerShdw>
                </a:effectLst>
              </a:rPr>
              <a:t>2:20-21 (ESV) </a:t>
            </a:r>
          </a:p>
        </p:txBody>
      </p:sp>
    </p:spTree>
    <p:extLst>
      <p:ext uri="{BB962C8B-B14F-4D97-AF65-F5344CB8AC3E}">
        <p14:creationId xmlns:p14="http://schemas.microsoft.com/office/powerpoint/2010/main" val="3263753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1754326"/>
          </a:xfrm>
          <a:prstGeom prst="rect">
            <a:avLst/>
          </a:prstGeom>
          <a:noFill/>
        </p:spPr>
        <p:txBody>
          <a:bodyPr wrap="square" rtlCol="0">
            <a:spAutoFit/>
          </a:bodyPr>
          <a:lstStyle/>
          <a:p>
            <a:pPr algn="ctr"/>
            <a:endParaRPr lang="en-US" sz="3600" dirty="0" smtClean="0">
              <a:solidFill>
                <a:schemeClr val="bg1"/>
              </a:solidFill>
            </a:endParaRPr>
          </a:p>
          <a:p>
            <a:pPr algn="ctr"/>
            <a:r>
              <a:rPr lang="en-US" sz="3600" dirty="0" smtClean="0">
                <a:solidFill>
                  <a:schemeClr val="bg1"/>
                </a:solidFill>
                <a:effectLst>
                  <a:outerShdw blurRad="38100" dist="38100" dir="2700000" algn="tl">
                    <a:srgbClr val="000000">
                      <a:alpha val="43137"/>
                    </a:srgbClr>
                  </a:outerShdw>
                </a:effectLst>
              </a:rPr>
              <a:t>In </a:t>
            </a:r>
            <a:r>
              <a:rPr lang="en-US" sz="3600" dirty="0">
                <a:solidFill>
                  <a:schemeClr val="bg1"/>
                </a:solidFill>
                <a:effectLst>
                  <a:outerShdw blurRad="38100" dist="38100" dir="2700000" algn="tl">
                    <a:srgbClr val="000000">
                      <a:alpha val="43137"/>
                    </a:srgbClr>
                  </a:outerShdw>
                </a:effectLst>
              </a:rPr>
              <a:t>all things, your purpose and identity are in Jesus Christ </a:t>
            </a:r>
            <a:endParaRPr lang="en-US" sz="3600" dirty="0" smtClean="0">
              <a:solidFill>
                <a:schemeClr val="bg1"/>
              </a:solidFill>
              <a:effectLst>
                <a:outerShdw blurRad="38100" dist="38100" dir="2700000" algn="tl">
                  <a:srgbClr val="000000">
                    <a:alpha val="43137"/>
                  </a:srgbClr>
                </a:outerShdw>
              </a:effectLst>
            </a:endParaRPr>
          </a:p>
          <a:p>
            <a:pPr algn="ctr"/>
            <a:r>
              <a:rPr lang="en-US" sz="3600" dirty="0" smtClean="0">
                <a:solidFill>
                  <a:schemeClr val="bg1"/>
                </a:solidFill>
                <a:effectLst>
                  <a:outerShdw blurRad="38100" dist="38100" dir="2700000" algn="tl">
                    <a:srgbClr val="000000">
                      <a:alpha val="43137"/>
                    </a:srgbClr>
                  </a:outerShdw>
                </a:effectLst>
              </a:rPr>
              <a:t>and </a:t>
            </a:r>
            <a:r>
              <a:rPr lang="en-US" sz="3600">
                <a:solidFill>
                  <a:schemeClr val="bg1"/>
                </a:solidFill>
                <a:effectLst>
                  <a:outerShdw blurRad="38100" dist="38100" dir="2700000" algn="tl">
                    <a:srgbClr val="000000">
                      <a:alpha val="43137"/>
                    </a:srgbClr>
                  </a:outerShdw>
                </a:effectLst>
              </a:rPr>
              <a:t>Him </a:t>
            </a:r>
            <a:r>
              <a:rPr lang="en-US" sz="3600" smtClean="0">
                <a:solidFill>
                  <a:schemeClr val="bg1"/>
                </a:solidFill>
                <a:effectLst>
                  <a:outerShdw blurRad="38100" dist="38100" dir="2700000" algn="tl">
                    <a:srgbClr val="000000">
                      <a:alpha val="43137"/>
                    </a:srgbClr>
                  </a:outerShdw>
                </a:effectLst>
              </a:rPr>
              <a:t>ALONE</a:t>
            </a:r>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6486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2237</TotalTime>
  <Words>392</Words>
  <Application>Microsoft Office PowerPoint</Application>
  <PresentationFormat>Widescreen</PresentationFormat>
  <Paragraphs>19</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Viner Hand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Yoder</dc:creator>
  <cp:lastModifiedBy>Scott Yoder</cp:lastModifiedBy>
  <cp:revision>48</cp:revision>
  <dcterms:created xsi:type="dcterms:W3CDTF">2020-07-28T13:09:29Z</dcterms:created>
  <dcterms:modified xsi:type="dcterms:W3CDTF">2020-09-10T18:03:23Z</dcterms:modified>
</cp:coreProperties>
</file>