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Yoder" initials="SY" lastIdx="1" clrIdx="0">
    <p:extLst>
      <p:ext uri="{19B8F6BF-5375-455C-9EA6-DF929625EA0E}">
        <p15:presenceInfo xmlns:p15="http://schemas.microsoft.com/office/powerpoint/2012/main" userId="S::syoder@crossroadsefc.com::c36ffeb7-6541-447c-a921-222e5b4b94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AFCB"/>
    <a:srgbClr val="2B376B"/>
    <a:srgbClr val="64B6CF"/>
    <a:srgbClr val="742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F6E5-9DE5-44CC-A3AF-2F5CBF0273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79645D-7501-4E11-B9C2-80D4818C6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35BBCD-F0FC-4233-9728-7C17F3AE0702}"/>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5" name="Footer Placeholder 4">
            <a:extLst>
              <a:ext uri="{FF2B5EF4-FFF2-40B4-BE49-F238E27FC236}">
                <a16:creationId xmlns:a16="http://schemas.microsoft.com/office/drawing/2014/main" id="{41D16558-5B81-4FF1-B369-DF330690A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E1743C-090D-40EA-B883-0DB6772798D5}"/>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615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7906-EE40-4D27-8304-FD27916923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2B239-AF95-45B5-AA84-ADEDC9A65A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23D72-2CDC-44A6-9E0D-9B5289589B4A}"/>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5" name="Footer Placeholder 4">
            <a:extLst>
              <a:ext uri="{FF2B5EF4-FFF2-40B4-BE49-F238E27FC236}">
                <a16:creationId xmlns:a16="http://schemas.microsoft.com/office/drawing/2014/main" id="{F60C1998-F8F0-4F9E-800D-0AEFCAFA6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FB9BC-4FFE-4212-8C80-F90C9F12DB7F}"/>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40956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625A92-E809-4EBF-83BB-6602CF50F4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A2C248-AF39-4E32-9E30-290003E59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F20D7-153E-405C-88A5-98C2D73F358F}"/>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5" name="Footer Placeholder 4">
            <a:extLst>
              <a:ext uri="{FF2B5EF4-FFF2-40B4-BE49-F238E27FC236}">
                <a16:creationId xmlns:a16="http://schemas.microsoft.com/office/drawing/2014/main" id="{CA81E95E-84D0-4D65-8FFA-D98FDF49C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13FB5-224D-4549-8257-DCBC6DD8835B}"/>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25996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B366-D16A-403F-8029-FAAB79860B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ECEF0-1A9E-42A7-9000-1BCBA21393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610438-3EAD-493E-9650-0C629894BC1E}"/>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5" name="Footer Placeholder 4">
            <a:extLst>
              <a:ext uri="{FF2B5EF4-FFF2-40B4-BE49-F238E27FC236}">
                <a16:creationId xmlns:a16="http://schemas.microsoft.com/office/drawing/2014/main" id="{6AA4840A-0D69-43D4-9379-7D4F26054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113D3-5C3D-4858-AD2B-E0332357DD2C}"/>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7333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F33E3-B024-4952-A4BA-C7A77EAE59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F92D78-3233-47FB-A0F4-77541DCAB7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B9E21D-6B94-4B1B-A349-BB611DF43CDC}"/>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5" name="Footer Placeholder 4">
            <a:extLst>
              <a:ext uri="{FF2B5EF4-FFF2-40B4-BE49-F238E27FC236}">
                <a16:creationId xmlns:a16="http://schemas.microsoft.com/office/drawing/2014/main" id="{8F980A2D-A43C-40D2-84FF-D29F43AB0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19AF5-77EA-4D2F-9ADD-644A417DCC59}"/>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162998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83AC-0AE2-46A1-9E7B-9B5283F70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9F9C90-487A-420E-88C9-7FC4D2E55F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3B0532-0326-4821-ACE2-78BCA309F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3627E-8E63-49AA-8D1C-9B9678AD9D3A}"/>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6" name="Footer Placeholder 5">
            <a:extLst>
              <a:ext uri="{FF2B5EF4-FFF2-40B4-BE49-F238E27FC236}">
                <a16:creationId xmlns:a16="http://schemas.microsoft.com/office/drawing/2014/main" id="{AD39F195-CD7A-484C-AB6A-24583246F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C153F8-56A5-4DBD-899F-1AA9C57F88EE}"/>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27401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5433-4D45-4CE5-9477-C172048C34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DAB24-1E55-4789-AC57-8A7E261B6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BB0677-8D2F-4E9C-8D31-7FE560ED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0F7FCA-464C-4045-9E7C-7136BE347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55219A-8FC9-4CD4-9372-D1D1EA23AE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64C14B-B15F-4050-B60F-2B598CAEF0AF}"/>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8" name="Footer Placeholder 7">
            <a:extLst>
              <a:ext uri="{FF2B5EF4-FFF2-40B4-BE49-F238E27FC236}">
                <a16:creationId xmlns:a16="http://schemas.microsoft.com/office/drawing/2014/main" id="{D32B6DEE-3D72-4CB3-ABC8-2BCF3BA77B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F40CED-29CE-4EFB-A7C5-0708B6D3D4E8}"/>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89691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6A75-EA6F-479D-968C-689000936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11B4BC-06F6-4865-9F57-36424259E59B}"/>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4" name="Footer Placeholder 3">
            <a:extLst>
              <a:ext uri="{FF2B5EF4-FFF2-40B4-BE49-F238E27FC236}">
                <a16:creationId xmlns:a16="http://schemas.microsoft.com/office/drawing/2014/main" id="{D8FDC71D-023C-4EC0-AEFC-CC5133FA0A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8FD53-BF01-451A-80E9-AB5786E596ED}"/>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73609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E6809E-B5D2-4AB7-ACEB-C86236587740}"/>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3" name="Footer Placeholder 2">
            <a:extLst>
              <a:ext uri="{FF2B5EF4-FFF2-40B4-BE49-F238E27FC236}">
                <a16:creationId xmlns:a16="http://schemas.microsoft.com/office/drawing/2014/main" id="{C4C4BCE5-303B-406F-85FA-1433A3F277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4FCAE9-6256-49C7-B3D7-8508D958968D}"/>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9876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E938-54E3-4735-A05F-E06F7E6EC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708906-F713-4D82-A50E-6EBC92ABE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C2A54A-CE1D-4F19-8305-627D217FB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491F9-ED07-4F34-A074-C52FFE7988E4}"/>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6" name="Footer Placeholder 5">
            <a:extLst>
              <a:ext uri="{FF2B5EF4-FFF2-40B4-BE49-F238E27FC236}">
                <a16:creationId xmlns:a16="http://schemas.microsoft.com/office/drawing/2014/main" id="{C8ECC89C-598B-4A86-95DE-0312F105C3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5AB09-3B9B-420A-A317-F61C1DDC57CE}"/>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29399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80AC-D609-4A25-B1C8-D442CC82D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93E46E-F1F6-4786-92D4-2B8A80A8F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9929C-80E1-464A-B890-7CE6A0E8E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A07676-06D9-4127-ACF9-50C7FC6BC727}"/>
              </a:ext>
            </a:extLst>
          </p:cNvPr>
          <p:cNvSpPr>
            <a:spLocks noGrp="1"/>
          </p:cNvSpPr>
          <p:nvPr>
            <p:ph type="dt" sz="half" idx="10"/>
          </p:nvPr>
        </p:nvSpPr>
        <p:spPr/>
        <p:txBody>
          <a:bodyPr/>
          <a:lstStyle/>
          <a:p>
            <a:fld id="{D89E1B70-B7B9-41D2-A7CA-826EB1F7BEEF}" type="datetimeFigureOut">
              <a:rPr lang="en-US" smtClean="0"/>
              <a:t>12/10/2020</a:t>
            </a:fld>
            <a:endParaRPr lang="en-US"/>
          </a:p>
        </p:txBody>
      </p:sp>
      <p:sp>
        <p:nvSpPr>
          <p:cNvPr id="6" name="Footer Placeholder 5">
            <a:extLst>
              <a:ext uri="{FF2B5EF4-FFF2-40B4-BE49-F238E27FC236}">
                <a16:creationId xmlns:a16="http://schemas.microsoft.com/office/drawing/2014/main" id="{79C2B295-A245-4A73-BDFB-3DBC3D53D1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4505BF-CC1E-4AC2-A48F-E64625159450}"/>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136185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317D0D-D601-4C7A-8F46-82816070C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E349D8-F390-4C2C-B2B1-DDE156D6E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A943C-38CC-4068-8C9E-900F309F0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E1B70-B7B9-41D2-A7CA-826EB1F7BEEF}" type="datetimeFigureOut">
              <a:rPr lang="en-US" smtClean="0"/>
              <a:t>12/10/2020</a:t>
            </a:fld>
            <a:endParaRPr lang="en-US"/>
          </a:p>
        </p:txBody>
      </p:sp>
      <p:sp>
        <p:nvSpPr>
          <p:cNvPr id="5" name="Footer Placeholder 4">
            <a:extLst>
              <a:ext uri="{FF2B5EF4-FFF2-40B4-BE49-F238E27FC236}">
                <a16:creationId xmlns:a16="http://schemas.microsoft.com/office/drawing/2014/main" id="{1A7F91A9-E837-492D-B351-646E135155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FA3628-D2DA-47B4-8E05-12C0A9F36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829FD-1851-4760-AAA5-64808A6CA4C3}" type="slidenum">
              <a:rPr lang="en-US" smtClean="0"/>
              <a:t>‹#›</a:t>
            </a:fld>
            <a:endParaRPr lang="en-US"/>
          </a:p>
        </p:txBody>
      </p:sp>
    </p:spTree>
    <p:extLst>
      <p:ext uri="{BB962C8B-B14F-4D97-AF65-F5344CB8AC3E}">
        <p14:creationId xmlns:p14="http://schemas.microsoft.com/office/powerpoint/2010/main" val="338953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picture containing logo&#10;&#10;Description automatically generated">
            <a:extLst>
              <a:ext uri="{FF2B5EF4-FFF2-40B4-BE49-F238E27FC236}">
                <a16:creationId xmlns:a16="http://schemas.microsoft.com/office/drawing/2014/main" id="{03FEF7FB-4C2A-4549-9AA5-C6D4C8D7BE37}"/>
              </a:ext>
            </a:extLst>
          </p:cNvPr>
          <p:cNvPicPr>
            <a:picLocks noChangeAspect="1"/>
          </p:cNvPicPr>
          <p:nvPr/>
        </p:nvPicPr>
        <p:blipFill rotWithShape="1">
          <a:blip r:embed="rId2">
            <a:extLst>
              <a:ext uri="{28A0092B-C50C-407E-A947-70E740481C1C}">
                <a14:useLocalDpi xmlns:a14="http://schemas.microsoft.com/office/drawing/2010/main" val="0"/>
              </a:ext>
            </a:extLst>
          </a:blip>
          <a:srcRect t="1334"/>
          <a:stretch/>
        </p:blipFill>
        <p:spPr>
          <a:xfrm>
            <a:off x="20" y="1282"/>
            <a:ext cx="12191980" cy="6856718"/>
          </a:xfrm>
          <a:prstGeom prst="rect">
            <a:avLst/>
          </a:prstGeom>
        </p:spPr>
      </p:pic>
    </p:spTree>
    <p:extLst>
      <p:ext uri="{BB962C8B-B14F-4D97-AF65-F5344CB8AC3E}">
        <p14:creationId xmlns:p14="http://schemas.microsoft.com/office/powerpoint/2010/main" val="39011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3416320"/>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Why a genealogy?</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that is real history </a:t>
            </a: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fulfilling </a:t>
            </a:r>
            <a:r>
              <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promise and prophecy</a:t>
            </a: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735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4" name="Rectangle 3">
            <a:extLst>
              <a:ext uri="{FF2B5EF4-FFF2-40B4-BE49-F238E27FC236}">
                <a16:creationId xmlns:a16="http://schemas.microsoft.com/office/drawing/2014/main" id="{C5EBB0ED-15D2-43C5-8E53-47F41612F8C6}"/>
              </a:ext>
            </a:extLst>
          </p:cNvPr>
          <p:cNvSpPr/>
          <p:nvPr/>
        </p:nvSpPr>
        <p:spPr>
          <a:xfrm>
            <a:off x="0" y="3582099"/>
            <a:ext cx="12181635" cy="196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5262979"/>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Why a genealogy?</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that is real history </a:t>
            </a: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fulfilling </a:t>
            </a:r>
            <a:r>
              <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promise and prophecy</a:t>
            </a: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2400" i="1" dirty="0">
                <a:effectLst/>
                <a:latin typeface="Calibri" panose="020F0502020204030204" pitchFamily="34" charset="0"/>
                <a:ea typeface="Times New Roman" panose="02020603050405020304" pitchFamily="18" charset="0"/>
              </a:rPr>
              <a:t>“It is both interesting and significant that since the destruction of the Temple in A.D. 70 no genealogies exist that can trace the ancestry of any Jew now living.  The primary significance of that fact is that, for those Jews who still look for the Messiah, his lineage to David could never be established.  Jesus Christ is the last verifiable claimant to the throne of David, and therefore to the messianic line.”</a:t>
            </a:r>
            <a:r>
              <a:rPr lang="en-US" sz="2400" dirty="0">
                <a:effectLst/>
                <a:latin typeface="Calibri" panose="020F0502020204030204" pitchFamily="34" charset="0"/>
                <a:ea typeface="Times New Roman" panose="02020603050405020304" pitchFamily="18" charset="0"/>
              </a:rPr>
              <a:t>   - The MacArthur New Testament Commentary</a:t>
            </a:r>
            <a:endParaRPr lang="en-US" sz="4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460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585871"/>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Why a genealogy?</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that is real history </a:t>
            </a: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fulfilling promise and prophecy</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of </a:t>
            </a:r>
            <a:r>
              <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grace</a:t>
            </a: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691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3539430"/>
          </a:xfrm>
          <a:prstGeom prst="rect">
            <a:avLst/>
          </a:prstGeom>
          <a:noFill/>
        </p:spPr>
        <p:txBody>
          <a:bodyPr wrap="square" rtlCol="0">
            <a:spAutoFit/>
          </a:bodyPr>
          <a:lstStyle/>
          <a:p>
            <a:pPr algn="ctr">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OF GRACE</a:t>
            </a: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44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This was Matthew’s story!</a:t>
            </a:r>
            <a:endParaRPr lang="en-US" sz="44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277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985433"/>
          </a:xfrm>
          <a:prstGeom prst="rect">
            <a:avLst/>
          </a:prstGeom>
          <a:noFill/>
        </p:spPr>
        <p:txBody>
          <a:bodyPr wrap="square" rtlCol="0">
            <a:spAutoFit/>
          </a:bodyPr>
          <a:lstStyle/>
          <a:p>
            <a:pPr algn="ctr">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OF GRACE</a:t>
            </a: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44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This is YOUR story!</a:t>
            </a: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629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031325"/>
          </a:xfrm>
          <a:prstGeom prst="rect">
            <a:avLst/>
          </a:prstGeom>
          <a:noFill/>
        </p:spPr>
        <p:txBody>
          <a:bodyPr wrap="square" rtlCol="0">
            <a:spAutoFit/>
          </a:bodyPr>
          <a:lstStyle/>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Jesus was born into an upside-down world </a:t>
            </a:r>
          </a:p>
          <a:p>
            <a:pPr algn="ct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in an upside-down way.</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367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4" name="Rectangle 3">
            <a:extLst>
              <a:ext uri="{FF2B5EF4-FFF2-40B4-BE49-F238E27FC236}">
                <a16:creationId xmlns:a16="http://schemas.microsoft.com/office/drawing/2014/main" id="{C12F8EE4-34FD-4E6B-B2CD-19B8B33DCF56}"/>
              </a:ext>
            </a:extLst>
          </p:cNvPr>
          <p:cNvSpPr/>
          <p:nvPr/>
        </p:nvSpPr>
        <p:spPr>
          <a:xfrm>
            <a:off x="0" y="3036816"/>
            <a:ext cx="12181635" cy="124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247317"/>
          </a:xfrm>
          <a:prstGeom prst="rect">
            <a:avLst/>
          </a:prstGeom>
          <a:noFill/>
        </p:spPr>
        <p:txBody>
          <a:bodyPr wrap="square" rtlCol="0">
            <a:spAutoFit/>
          </a:bodyPr>
          <a:lstStyle/>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In the beginning God created…very good</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lvl="0" algn="ctr">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Genesis 1:31 (ESV) -  </a:t>
            </a:r>
            <a:r>
              <a:rPr lang="en-US" sz="3600" baseline="30000" dirty="0">
                <a:latin typeface="Calibri" panose="020F0502020204030204" pitchFamily="34" charset="0"/>
                <a:ea typeface="Calibri" panose="020F0502020204030204" pitchFamily="34" charset="0"/>
                <a:cs typeface="Times New Roman" panose="02020603050405020304" pitchFamily="18" charset="0"/>
              </a:rPr>
              <a:t>31</a:t>
            </a:r>
            <a:r>
              <a:rPr lang="en-US" sz="3600" dirty="0">
                <a:latin typeface="Calibri" panose="020F0502020204030204" pitchFamily="34" charset="0"/>
                <a:ea typeface="Calibri" panose="020F0502020204030204" pitchFamily="34" charset="0"/>
                <a:cs typeface="Times New Roman" panose="02020603050405020304" pitchFamily="18" charset="0"/>
              </a:rPr>
              <a:t> And God saw everything that he had made, and behold, it was very good.</a:t>
            </a:r>
          </a:p>
          <a:p>
            <a:endParaRPr lang="en-US" dirty="0"/>
          </a:p>
        </p:txBody>
      </p:sp>
    </p:spTree>
    <p:extLst>
      <p:ext uri="{BB962C8B-B14F-4D97-AF65-F5344CB8AC3E}">
        <p14:creationId xmlns:p14="http://schemas.microsoft.com/office/powerpoint/2010/main" val="340949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4" name="Rectangle 3">
            <a:extLst>
              <a:ext uri="{FF2B5EF4-FFF2-40B4-BE49-F238E27FC236}">
                <a16:creationId xmlns:a16="http://schemas.microsoft.com/office/drawing/2014/main" id="{B08BE477-3540-47E4-8006-B91CF55630EB}"/>
              </a:ext>
            </a:extLst>
          </p:cNvPr>
          <p:cNvSpPr/>
          <p:nvPr/>
        </p:nvSpPr>
        <p:spPr>
          <a:xfrm>
            <a:off x="8841" y="2986482"/>
            <a:ext cx="12174318" cy="1392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247317"/>
          </a:xfrm>
          <a:prstGeom prst="rect">
            <a:avLst/>
          </a:prstGeom>
          <a:noFill/>
        </p:spPr>
        <p:txBody>
          <a:bodyPr wrap="square" rtlCol="0">
            <a:spAutoFit/>
          </a:bodyPr>
          <a:lstStyle/>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Jesus is God </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(Eternal/Creator)</a:t>
            </a:r>
          </a:p>
          <a:p>
            <a:pPr marR="0" lvl="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R="0" lvl="0" algn="ctr">
              <a:spcBef>
                <a:spcPts val="0"/>
              </a:spcBef>
              <a:spcAft>
                <a:spcPts val="0"/>
              </a:spcAft>
            </a:pPr>
            <a:r>
              <a:rPr lang="en-US" sz="3600" dirty="0">
                <a:latin typeface="Calibri" panose="020F0502020204030204" pitchFamily="34" charset="0"/>
                <a:ea typeface="Calibri" panose="020F0502020204030204" pitchFamily="34" charset="0"/>
                <a:cs typeface="Calibri" panose="020F0502020204030204" pitchFamily="34" charset="0"/>
              </a:rPr>
              <a:t>John 1:3 (ESV) -  </a:t>
            </a:r>
            <a:r>
              <a:rPr lang="en-US" sz="3600" baseline="30000" dirty="0">
                <a:latin typeface="Calibri" panose="020F0502020204030204" pitchFamily="34" charset="0"/>
                <a:ea typeface="Calibri" panose="020F0502020204030204" pitchFamily="34" charset="0"/>
                <a:cs typeface="Calibri" panose="020F0502020204030204" pitchFamily="34" charset="0"/>
              </a:rPr>
              <a:t>3</a:t>
            </a:r>
            <a:r>
              <a:rPr lang="en-US" sz="3600" dirty="0">
                <a:latin typeface="Calibri" panose="020F0502020204030204" pitchFamily="34" charset="0"/>
                <a:ea typeface="Calibri" panose="020F0502020204030204" pitchFamily="34" charset="0"/>
                <a:cs typeface="Calibri" panose="020F0502020204030204" pitchFamily="34" charset="0"/>
              </a:rPr>
              <a:t> All things were made through him, and without him was not any thing made that was made. </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7805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5355312"/>
          </a:xfrm>
          <a:prstGeom prst="rect">
            <a:avLst/>
          </a:prstGeom>
          <a:noFill/>
        </p:spPr>
        <p:txBody>
          <a:bodyPr wrap="square" rtlCol="0">
            <a:spAutoFit/>
          </a:bodyPr>
          <a:lstStyle/>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25</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…he himself gives to all mankind life and breath and everything.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26</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he made from one man every nation of mankind to live on all the face of the earth, having determined allotted periods and the boundaries of their dwelling place,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27</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that they should seek God, and perhaps feel their way toward him and find him. Yet he is actually not far from each one of us… </a:t>
            </a: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Acts 17:25–27 (ESV) </a:t>
            </a:r>
          </a:p>
          <a:p>
            <a:endParaRPr lang="en-US" dirty="0"/>
          </a:p>
        </p:txBody>
      </p:sp>
    </p:spTree>
    <p:extLst>
      <p:ext uri="{BB962C8B-B14F-4D97-AF65-F5344CB8AC3E}">
        <p14:creationId xmlns:p14="http://schemas.microsoft.com/office/powerpoint/2010/main" val="39003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6001643"/>
          </a:xfrm>
          <a:prstGeom prst="rect">
            <a:avLst/>
          </a:prstGeom>
          <a:noFill/>
        </p:spPr>
        <p:txBody>
          <a:bodyPr wrap="square" rtlCol="0">
            <a:spAutoFit/>
          </a:bodyPr>
          <a:lstStyle/>
          <a:p>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book of the genealogy of Jesus Christ, the son of David, the son of Abraham.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2</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Abraham was the father of Isaac, and Isaac the father of Jacob, and Jacob the father of Judah and his brothers,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Judah the father of Perez and Zerah by Tamar, and Perez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Hezron</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Hezron</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Ram,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4</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Ram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Amminadab</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Amminadab</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Nahshon, and Nahshon the father of Salmon,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5</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Salmon the father of Boaz by Rahab, and Boaz the father of Obed by Ruth, and Obed the father of Jesse,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6</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Jesse the father of David the king. And David was the father of Solomon by the wife of Uriah,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7</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Solomon the father of Rehoboam, and Rehoboam the father of Abijah, and Abijah </a:t>
            </a:r>
          </a:p>
          <a:p>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the father of Asaph,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8</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Asaph the father of Jehoshaphat, </a:t>
            </a:r>
            <a:endParaRPr lang="en-US" dirty="0"/>
          </a:p>
        </p:txBody>
      </p:sp>
    </p:spTree>
    <p:extLst>
      <p:ext uri="{BB962C8B-B14F-4D97-AF65-F5344CB8AC3E}">
        <p14:creationId xmlns:p14="http://schemas.microsoft.com/office/powerpoint/2010/main" val="198977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6001643"/>
          </a:xfrm>
          <a:prstGeom prst="rect">
            <a:avLst/>
          </a:prstGeom>
          <a:noFill/>
        </p:spPr>
        <p:txBody>
          <a:bodyPr wrap="square" rtlCol="0">
            <a:spAutoFit/>
          </a:bodyPr>
          <a:lstStyle/>
          <a:p>
            <a:pPr marL="0" marR="0">
              <a:spcBef>
                <a:spcPts val="0"/>
              </a:spcBef>
              <a:spcAft>
                <a:spcPts val="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and Jehoshaphat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Joram</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Joram</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Uzziah,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9</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Uzziah the father of Jotham, and Jotham the father of Ahaz, and Ahaz the father of Hezekiah,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10</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Hezekiah the father of Manasseh, and Manasseh the father of Amos, and Amos the father of Josiah,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11</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Josiah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Jechoniah</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his brothers, at the time of the deportation to Babylon.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12</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after the deportation to Babylon: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Jechoniah</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was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Shealtiel</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Shealtiel</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Zerubbabel,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13</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Zerubbabel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Abiud</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Abiud</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Eliakim, and Eliakim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Azor</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14</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Azor</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Zadok, and Zadok the father of Achim, and Achim the father of Eliud,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15</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Eliud the father of Eleazar, and </a:t>
            </a:r>
          </a:p>
          <a:p>
            <a:pPr marL="0" marR="0">
              <a:spcBef>
                <a:spcPts val="0"/>
              </a:spcBef>
              <a:spcAft>
                <a:spcPts val="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Eleazar the father of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Matthan</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t>
            </a: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Matthan</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 father of </a:t>
            </a:r>
          </a:p>
        </p:txBody>
      </p:sp>
    </p:spTree>
    <p:extLst>
      <p:ext uri="{BB962C8B-B14F-4D97-AF65-F5344CB8AC3E}">
        <p14:creationId xmlns:p14="http://schemas.microsoft.com/office/powerpoint/2010/main" val="300257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3662541"/>
          </a:xfrm>
          <a:prstGeom prst="rect">
            <a:avLst/>
          </a:prstGeom>
          <a:noFill/>
        </p:spPr>
        <p:txBody>
          <a:bodyPr wrap="square" rtlCol="0">
            <a:spAutoFit/>
          </a:bodyPr>
          <a:lstStyle/>
          <a:p>
            <a:pPr marL="0" marR="0">
              <a:spcBef>
                <a:spcPts val="0"/>
              </a:spcBef>
              <a:spcAft>
                <a:spcPts val="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Jacob,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16</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Jacob the father of Joseph the husband of Mary, of whom Jesus was born, who is called Christ.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17</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So all the generations from Abraham to David were fourteen generations, and from David to the deportation to Babylon fourteen generations, and from the deportation to Babylon to the Christ fourteen generations. </a:t>
            </a:r>
            <a:endPar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Matthew 1:1-17 (ESV) </a:t>
            </a:r>
          </a:p>
        </p:txBody>
      </p:sp>
    </p:spTree>
    <p:extLst>
      <p:ext uri="{BB962C8B-B14F-4D97-AF65-F5344CB8AC3E}">
        <p14:creationId xmlns:p14="http://schemas.microsoft.com/office/powerpoint/2010/main" val="297914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308324"/>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Why a genealogy?</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story that is </a:t>
            </a:r>
            <a:r>
              <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real history </a:t>
            </a: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8142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730</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6</cp:revision>
  <dcterms:created xsi:type="dcterms:W3CDTF">2020-12-03T19:14:48Z</dcterms:created>
  <dcterms:modified xsi:type="dcterms:W3CDTF">2020-12-10T20:54:33Z</dcterms:modified>
</cp:coreProperties>
</file>