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320" r:id="rId4"/>
    <p:sldId id="346" r:id="rId5"/>
    <p:sldId id="349" r:id="rId6"/>
    <p:sldId id="348" r:id="rId7"/>
    <p:sldId id="347" r:id="rId8"/>
    <p:sldId id="329" r:id="rId9"/>
    <p:sldId id="350" r:id="rId10"/>
    <p:sldId id="351" r:id="rId11"/>
    <p:sldId id="364" r:id="rId12"/>
    <p:sldId id="365" r:id="rId13"/>
    <p:sldId id="366" r:id="rId14"/>
    <p:sldId id="367" r:id="rId15"/>
    <p:sldId id="368" r:id="rId16"/>
    <p:sldId id="3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4" d="100"/>
          <a:sy n="114"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7D7A7A1-522F-4098-86E2-B97D36C566E0}"/>
              </a:ext>
            </a:extLst>
          </p:cNvPr>
          <p:cNvSpPr/>
          <p:nvPr/>
        </p:nvSpPr>
        <p:spPr>
          <a:xfrm>
            <a:off x="0" y="2667699"/>
            <a:ext cx="12192000" cy="40351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6494085"/>
          </a:xfrm>
          <a:prstGeom prst="rect">
            <a:avLst/>
          </a:prstGeom>
          <a:noFill/>
        </p:spPr>
        <p:txBody>
          <a:bodyPr wrap="square" rtlCol="0">
            <a:spAutoFit/>
          </a:bodyPr>
          <a:lstStyle/>
          <a:p>
            <a:pPr marL="0" marR="0" algn="ctr">
              <a:spcBef>
                <a:spcPts val="0"/>
              </a:spcBef>
              <a:spcAft>
                <a:spcPts val="0"/>
              </a:spcAft>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Gentleness</a:t>
            </a: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Power under control; an attitude of humility or bending low</a:t>
            </a:r>
          </a:p>
          <a:p>
            <a:pPr marL="0" marR="0" algn="ctr">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24</a:t>
            </a:r>
            <a:r>
              <a:rPr lang="en-US" sz="3600" dirty="0">
                <a:effectLst/>
                <a:latin typeface="Calibri" panose="020F0502020204030204" pitchFamily="34" charset="0"/>
                <a:ea typeface="Calibri" panose="020F0502020204030204" pitchFamily="34" charset="0"/>
                <a:cs typeface="Times New Roman" panose="02020603050405020304" pitchFamily="18" charset="0"/>
              </a:rPr>
              <a:t> And the Lord’s servant must not be quarrelsome but kind to everyone, able to teach, patiently enduring evil, </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25</a:t>
            </a:r>
            <a:r>
              <a:rPr lang="en-US" sz="3600" dirty="0">
                <a:effectLst/>
                <a:latin typeface="Calibri" panose="020F0502020204030204" pitchFamily="34" charset="0"/>
                <a:ea typeface="Calibri" panose="020F0502020204030204" pitchFamily="34" charset="0"/>
                <a:cs typeface="Times New Roman" panose="02020603050405020304" pitchFamily="18" charset="0"/>
              </a:rPr>
              <a:t> correcting his opponents with gentleness. God may perhaps grant them repentance leading to a knowledge of the truth, </a:t>
            </a:r>
            <a:r>
              <a:rPr lang="en-US" sz="3600" baseline="30000" dirty="0">
                <a:effectLst/>
                <a:latin typeface="Calibri" panose="020F0502020204030204" pitchFamily="34" charset="0"/>
                <a:ea typeface="Calibri" panose="020F0502020204030204" pitchFamily="34" charset="0"/>
                <a:cs typeface="Times New Roman" panose="02020603050405020304" pitchFamily="18" charset="0"/>
              </a:rPr>
              <a:t>26</a:t>
            </a:r>
            <a:r>
              <a:rPr lang="en-US" sz="3600" dirty="0">
                <a:effectLst/>
                <a:latin typeface="Calibri" panose="020F0502020204030204" pitchFamily="34" charset="0"/>
                <a:ea typeface="Calibri" panose="020F0502020204030204" pitchFamily="34" charset="0"/>
                <a:cs typeface="Times New Roman" panose="02020603050405020304" pitchFamily="18" charset="0"/>
              </a:rPr>
              <a:t> and they may come to their senses and escape from the snare of the devil, after being captured by him to do his will</a:t>
            </a:r>
            <a:r>
              <a:rPr lang="en-US" sz="3600" dirty="0">
                <a:latin typeface="Calibri" panose="020F0502020204030204" pitchFamily="34" charset="0"/>
                <a:ea typeface="Calibri" panose="020F0502020204030204" pitchFamily="34" charset="0"/>
                <a:cs typeface="Times New Roman" panose="02020603050405020304" pitchFamily="18" charset="0"/>
              </a:rPr>
              <a:t>. </a:t>
            </a:r>
          </a:p>
          <a:p>
            <a:pPr algn="r"/>
            <a:r>
              <a:rPr lang="en-US" sz="3600" dirty="0">
                <a:latin typeface="Calibri" panose="020F0502020204030204" pitchFamily="34" charset="0"/>
                <a:ea typeface="Calibri" panose="020F0502020204030204" pitchFamily="34" charset="0"/>
                <a:cs typeface="Times New Roman" panose="02020603050405020304" pitchFamily="18" charset="0"/>
              </a:rPr>
              <a:t>2 Timothy 2:24–26 (ESV)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4635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200329"/>
          </a:xfrm>
          <a:prstGeom prst="rect">
            <a:avLst/>
          </a:prstGeom>
          <a:noFill/>
        </p:spPr>
        <p:txBody>
          <a:bodyPr wrap="square" rtlCol="0">
            <a:spAutoFit/>
          </a:bodyPr>
          <a:lstStyle/>
          <a:p>
            <a:pPr marL="0" marR="0" algn="ctr">
              <a:spcBef>
                <a:spcPts val="0"/>
              </a:spcBef>
              <a:spcAft>
                <a:spcPts val="0"/>
              </a:spcAft>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Self-Control</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Power over one’s own desires and impulses</a:t>
            </a:r>
          </a:p>
        </p:txBody>
      </p:sp>
    </p:spTree>
    <p:extLst>
      <p:ext uri="{BB962C8B-B14F-4D97-AF65-F5344CB8AC3E}">
        <p14:creationId xmlns:p14="http://schemas.microsoft.com/office/powerpoint/2010/main" val="489877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7D7A7A1-522F-4098-86E2-B97D36C566E0}"/>
              </a:ext>
            </a:extLst>
          </p:cNvPr>
          <p:cNvSpPr/>
          <p:nvPr/>
        </p:nvSpPr>
        <p:spPr>
          <a:xfrm>
            <a:off x="0" y="3322040"/>
            <a:ext cx="12192000" cy="178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4832092"/>
          </a:xfrm>
          <a:prstGeom prst="rect">
            <a:avLst/>
          </a:prstGeom>
          <a:noFill/>
        </p:spPr>
        <p:txBody>
          <a:bodyPr wrap="square" rtlCol="0">
            <a:spAutoFit/>
          </a:bodyPr>
          <a:lstStyle/>
          <a:p>
            <a:pPr marL="0" marR="0" algn="ctr">
              <a:spcBef>
                <a:spcPts val="0"/>
              </a:spcBef>
              <a:spcAft>
                <a:spcPts val="0"/>
              </a:spcAft>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Self-Control</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Power over one’s own desires and impulses</a:t>
            </a:r>
          </a:p>
          <a:p>
            <a:pPr marL="0" marR="0" algn="ctr">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Then the devil left him, and behold, angels came and were ministering to him. </a:t>
            </a:r>
          </a:p>
          <a:p>
            <a:pPr algn="r"/>
            <a:r>
              <a:rPr lang="en-US" sz="3600" dirty="0">
                <a:latin typeface="Calibri" panose="020F0502020204030204" pitchFamily="34" charset="0"/>
                <a:ea typeface="Calibri" panose="020F0502020204030204" pitchFamily="34" charset="0"/>
                <a:cs typeface="Times New Roman" panose="02020603050405020304" pitchFamily="18" charset="0"/>
              </a:rPr>
              <a:t>Matthew 4:11 (ESV)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6291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7D7A7A1-522F-4098-86E2-B97D36C566E0}"/>
              </a:ext>
            </a:extLst>
          </p:cNvPr>
          <p:cNvSpPr/>
          <p:nvPr/>
        </p:nvSpPr>
        <p:spPr>
          <a:xfrm>
            <a:off x="0" y="3322040"/>
            <a:ext cx="12192000" cy="178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4832092"/>
          </a:xfrm>
          <a:prstGeom prst="rect">
            <a:avLst/>
          </a:prstGeom>
          <a:noFill/>
        </p:spPr>
        <p:txBody>
          <a:bodyPr wrap="square" rtlCol="0">
            <a:spAutoFit/>
          </a:bodyPr>
          <a:lstStyle/>
          <a:p>
            <a:pPr marL="0" marR="0" algn="ctr">
              <a:spcBef>
                <a:spcPts val="0"/>
              </a:spcBef>
              <a:spcAft>
                <a:spcPts val="0"/>
              </a:spcAft>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Self-Control</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Power over one’s own desires and impulses</a:t>
            </a:r>
          </a:p>
          <a:p>
            <a:pPr marL="0" marR="0" algn="ctr">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endParaRPr lang="en-US" sz="1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effectLst/>
                <a:latin typeface="Calibri" panose="020F0502020204030204" pitchFamily="34" charset="0"/>
                <a:ea typeface="Calibri" panose="020F0502020204030204" pitchFamily="34" charset="0"/>
                <a:cs typeface="Times New Roman" panose="02020603050405020304" pitchFamily="18" charset="0"/>
              </a:rPr>
              <a:t>Submit yourselves therefore to God. Resist the devil, and he will flee from you. </a:t>
            </a:r>
          </a:p>
          <a:p>
            <a:pPr algn="r"/>
            <a:r>
              <a:rPr lang="en-US" sz="3600" dirty="0">
                <a:latin typeface="Calibri" panose="020F0502020204030204" pitchFamily="34" charset="0"/>
                <a:ea typeface="Calibri" panose="020F0502020204030204" pitchFamily="34" charset="0"/>
                <a:cs typeface="Times New Roman" panose="02020603050405020304" pitchFamily="18" charset="0"/>
              </a:rPr>
              <a:t>James 4:7 (ESV)</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55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those who belong to Christ Jesus have crucified the flesh with its passions and desires. </a:t>
            </a:r>
          </a:p>
          <a:p>
            <a:pPr marL="0" marR="0" algn="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5:24 (ESV)</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19710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94085"/>
          </a:xfrm>
          <a:prstGeom prst="rect">
            <a:avLst/>
          </a:prstGeom>
          <a:noFill/>
        </p:spPr>
        <p:txBody>
          <a:bodyPr wrap="square" rtlCol="0">
            <a:spAutoFit/>
          </a:bodyPr>
          <a:lstStyle/>
          <a:p>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His divine power has granted to us all things that pertain to life and godliness, through the knowledge of him who called us to his own glory and excellence,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by which he has granted to us his precious and very great promises, so that through them you may become partakers of the divine nature, having escaped from the corruption that is in the world because of sinful desire.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this very reason, make every effort to supplement your faith with virtue, and virtue with knowledge,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knowledge with self-control, and self-control with steadfastness, and steadfastness with godliness,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godliness with brotherly affection, and brotherly affection with love.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8</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if these qualities are yours and are increasing, </a:t>
            </a:r>
            <a:r>
              <a:rPr lang="en-US" sz="32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they keep you from being ineffective or unfruitful</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in the knowledge of our Lord Jesus Christ.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9</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whoever lacks these qualities is so nearsighted that he is</a:t>
            </a:r>
          </a:p>
        </p:txBody>
      </p:sp>
    </p:spTree>
    <p:extLst>
      <p:ext uri="{BB962C8B-B14F-4D97-AF65-F5344CB8AC3E}">
        <p14:creationId xmlns:p14="http://schemas.microsoft.com/office/powerpoint/2010/main" val="2554974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49408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blind, having forgotten that he was cleansed from his former sins.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10</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Therefore, brothers, be all the more diligent to confirm your calling and election, for if you practice these qualities </a:t>
            </a:r>
            <a:r>
              <a:rPr lang="en-US" sz="32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 will never fall</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in this way there will be richly provided for you an entrance into the eternal kingdom of our Lord and Savior Jesus Christ.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Therefore I intend always to remind you of these qualities, though you know them and are established in the truth that you have.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think it right, as long as I am in this body, to stir you up by way of reminder,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since I know that the putting off of my body will be soon, as our Lord Jesus Christ made clear to me. </a:t>
            </a:r>
            <a:r>
              <a:rPr lang="en-US" sz="32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I will make every effort so that </a:t>
            </a:r>
            <a:r>
              <a:rPr lang="en-US" sz="3200" dirty="0">
                <a:solidFill>
                  <a:srgbClr val="00B0F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after my departure you may be able at any time to recall these things</a:t>
            </a: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algn="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 Peter 1:3–15 (ESV)</a:t>
            </a:r>
          </a:p>
        </p:txBody>
      </p:sp>
    </p:spTree>
    <p:extLst>
      <p:ext uri="{BB962C8B-B14F-4D97-AF65-F5344CB8AC3E}">
        <p14:creationId xmlns:p14="http://schemas.microsoft.com/office/powerpoint/2010/main" val="418806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my thinking 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632311"/>
          </a:xfrm>
          <a:prstGeom prst="rect">
            <a:avLst/>
          </a:prstGeom>
          <a:noFill/>
        </p:spPr>
        <p:txBody>
          <a:bodyPr wrap="square" rtlCol="0">
            <a:spAutoFit/>
          </a:bodyPr>
          <a:lstStyle/>
          <a:p>
            <a:pPr marL="0" marR="0">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Love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self-sacrificing, action oriented expression toward God and others</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Joy</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a deep rooted trust that God works in the details of my life – regardless of what happens</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Peace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calmness or assurance of mind that comes from our faith in Christ</a:t>
            </a:r>
          </a:p>
        </p:txBody>
      </p:sp>
    </p:spTree>
    <p:extLst>
      <p:ext uri="{BB962C8B-B14F-4D97-AF65-F5344CB8AC3E}">
        <p14:creationId xmlns:p14="http://schemas.microsoft.com/office/powerpoint/2010/main" val="13989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47536"/>
          </a:xfrm>
          <a:prstGeom prst="rect">
            <a:avLst/>
          </a:prstGeom>
          <a:noFill/>
        </p:spPr>
        <p:txBody>
          <a:bodyPr wrap="square" rtlCol="0">
            <a:spAutoFit/>
          </a:bodyPr>
          <a:lstStyle/>
          <a:p>
            <a:pPr marL="0" marR="0">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Patience</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waiting with grace (enduring, longsuffering)</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Kindness</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tender concern and useful to others</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Goodness</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participating with God through actions that benefit others</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887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185214"/>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22</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the fruit of the Spirit is love, joy, peace, patience, kindness, goodness, faithfulness,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gentleness, self-control…</a:t>
            </a:r>
          </a:p>
          <a:p>
            <a:pPr algn="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5:22–23 (ESV) </a:t>
            </a: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2974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23549"/>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If you believe in the God of the Bible, then know this…</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your God is faithful in every time and in every way!!</a:t>
            </a:r>
          </a:p>
          <a:p>
            <a:pPr marL="514350" indent="-514350">
              <a:buFont typeface="+mj-lt"/>
              <a:buAutoNum type="arabicPeriod"/>
            </a:pPr>
            <a:endParaRPr lang="en-US" sz="3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2042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754326"/>
          </a:xfrm>
          <a:prstGeom prst="rect">
            <a:avLst/>
          </a:prstGeom>
          <a:noFill/>
        </p:spPr>
        <p:txBody>
          <a:bodyPr wrap="square" rtlCol="0">
            <a:spAutoFit/>
          </a:bodyPr>
          <a:lstStyle/>
          <a:p>
            <a:pPr marL="0" marR="0" algn="ctr">
              <a:spcBef>
                <a:spcPts val="0"/>
              </a:spcBef>
              <a:spcAft>
                <a:spcPts val="0"/>
              </a:spcAft>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Faithfulness</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Someone in whom complete confidence can be placed; dependable, trustworthy</a:t>
            </a:r>
          </a:p>
        </p:txBody>
      </p:sp>
    </p:spTree>
    <p:extLst>
      <p:ext uri="{BB962C8B-B14F-4D97-AF65-F5344CB8AC3E}">
        <p14:creationId xmlns:p14="http://schemas.microsoft.com/office/powerpoint/2010/main" val="32238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85E9BB9D-634B-41DC-BA5B-4F4721B0BE76}"/>
              </a:ext>
            </a:extLst>
          </p:cNvPr>
          <p:cNvSpPr/>
          <p:nvPr/>
        </p:nvSpPr>
        <p:spPr>
          <a:xfrm>
            <a:off x="0" y="1946246"/>
            <a:ext cx="12192000" cy="2298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4493538"/>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Jesus teaching about faithfulness…</a:t>
            </a:r>
          </a:p>
          <a:p>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r>
              <a:rPr lang="en-US" sz="3600" baseline="30000" dirty="0">
                <a:latin typeface="Calibri" panose="020F0502020204030204" pitchFamily="34" charset="0"/>
                <a:ea typeface="Calibri" panose="020F0502020204030204" pitchFamily="34" charset="0"/>
                <a:cs typeface="Times New Roman" panose="02020603050405020304" pitchFamily="18" charset="0"/>
              </a:rPr>
              <a:t>21</a:t>
            </a:r>
            <a:r>
              <a:rPr lang="en-US" sz="3600" dirty="0">
                <a:latin typeface="Calibri" panose="020F0502020204030204" pitchFamily="34" charset="0"/>
                <a:ea typeface="Calibri" panose="020F0502020204030204" pitchFamily="34" charset="0"/>
                <a:cs typeface="Times New Roman" panose="02020603050405020304" pitchFamily="18" charset="0"/>
              </a:rPr>
              <a:t> His master said to him, ‘Well done, good and faithful servant. You have been faithful over a little; I will set you over much. Enter into the joy of your master.’ </a:t>
            </a:r>
          </a:p>
          <a:p>
            <a:pPr algn="r"/>
            <a:r>
              <a:rPr lang="en-US" sz="3600" dirty="0">
                <a:latin typeface="Calibri" panose="020F0502020204030204" pitchFamily="34" charset="0"/>
                <a:ea typeface="Calibri" panose="020F0502020204030204" pitchFamily="34" charset="0"/>
                <a:cs typeface="Times New Roman" panose="02020603050405020304" pitchFamily="18" charset="0"/>
              </a:rPr>
              <a:t>Matthew 25:21 (ESV) </a:t>
            </a:r>
          </a:p>
          <a:p>
            <a:pPr marL="0" marR="0">
              <a:spcBef>
                <a:spcPts val="0"/>
              </a:spcBef>
              <a:spcAft>
                <a:spcPts val="0"/>
              </a:spcAft>
            </a:pPr>
            <a:endParaRPr lang="en-US" sz="34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96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1200329"/>
          </a:xfrm>
          <a:prstGeom prst="rect">
            <a:avLst/>
          </a:prstGeom>
          <a:noFill/>
        </p:spPr>
        <p:txBody>
          <a:bodyPr wrap="square" rtlCol="0">
            <a:spAutoFit/>
          </a:bodyPr>
          <a:lstStyle/>
          <a:p>
            <a:pPr marL="0" marR="0" algn="ctr">
              <a:spcBef>
                <a:spcPts val="0"/>
              </a:spcBef>
              <a:spcAft>
                <a:spcPts val="0"/>
              </a:spcAft>
            </a:pPr>
            <a:r>
              <a:rPr lang="en-US" sz="3600" b="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Gentleness</a:t>
            </a:r>
            <a:r>
              <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Power under control; an attitude of humility or bending low</a:t>
            </a:r>
          </a:p>
        </p:txBody>
      </p:sp>
    </p:spTree>
    <p:extLst>
      <p:ext uri="{BB962C8B-B14F-4D97-AF65-F5344CB8AC3E}">
        <p14:creationId xmlns:p14="http://schemas.microsoft.com/office/powerpoint/2010/main" val="3339662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1058</TotalTime>
  <Words>820</Words>
  <Application>Microsoft Office PowerPoint</Application>
  <PresentationFormat>Widescreen</PresentationFormat>
  <Paragraphs>64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Scott Yoder</cp:lastModifiedBy>
  <cp:revision>42</cp:revision>
  <dcterms:created xsi:type="dcterms:W3CDTF">2020-10-27T13:39:54Z</dcterms:created>
  <dcterms:modified xsi:type="dcterms:W3CDTF">2020-11-19T19:39:57Z</dcterms:modified>
</cp:coreProperties>
</file>