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20" r:id="rId4"/>
    <p:sldId id="346" r:id="rId5"/>
    <p:sldId id="349" r:id="rId6"/>
    <p:sldId id="348" r:id="rId7"/>
    <p:sldId id="347" r:id="rId8"/>
    <p:sldId id="329" r:id="rId9"/>
    <p:sldId id="350" r:id="rId10"/>
    <p:sldId id="351" r:id="rId11"/>
    <p:sldId id="330" r:id="rId12"/>
    <p:sldId id="335" r:id="rId13"/>
    <p:sldId id="331" r:id="rId14"/>
    <p:sldId id="352" r:id="rId15"/>
    <p:sldId id="353" r:id="rId16"/>
    <p:sldId id="354" r:id="rId17"/>
    <p:sldId id="355" r:id="rId18"/>
    <p:sldId id="356" r:id="rId19"/>
    <p:sldId id="357" r:id="rId20"/>
    <p:sldId id="358" r:id="rId21"/>
    <p:sldId id="359" r:id="rId22"/>
    <p:sldId id="360" r:id="rId23"/>
    <p:sldId id="361" r:id="rId24"/>
    <p:sldId id="363" r:id="rId25"/>
    <p:sldId id="3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7D7A7A1-522F-4098-86E2-B97D36C566E0}"/>
              </a:ext>
            </a:extLst>
          </p:cNvPr>
          <p:cNvSpPr/>
          <p:nvPr/>
        </p:nvSpPr>
        <p:spPr>
          <a:xfrm>
            <a:off x="0" y="2810312"/>
            <a:ext cx="12192000" cy="3833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6459845"/>
          </a:xfrm>
          <a:prstGeom prst="rect">
            <a:avLst/>
          </a:prstGeom>
          <a:noFill/>
        </p:spPr>
        <p:txBody>
          <a:bodyPr wrap="square" rtlCol="0">
            <a:spAutoFit/>
          </a:bodyPr>
          <a:lstStyle/>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But the fruit of the Spirit is love, joy, peace, patience, kindness, goodness, faithfulness, gentleness, self-control…</a:t>
            </a:r>
          </a:p>
          <a:p>
            <a:pPr algn="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5:22-23 (ESV)</a:t>
            </a: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48640" marR="548640" algn="ctr">
              <a:lnSpc>
                <a:spcPct val="115000"/>
              </a:lnSpc>
              <a:spcBef>
                <a:spcPts val="1000"/>
              </a:spcBef>
              <a:spcAft>
                <a:spcPts val="800"/>
              </a:spcAft>
            </a:pPr>
            <a:r>
              <a:rPr lang="en-US" sz="3200" i="1" dirty="0">
                <a:solidFill>
                  <a:srgbClr val="404040"/>
                </a:solidFill>
                <a:effectLst/>
                <a:latin typeface="Calibri" panose="020F0502020204030204" pitchFamily="34" charset="0"/>
                <a:ea typeface="Times New Roman" panose="02020603050405020304" pitchFamily="18" charset="0"/>
              </a:rPr>
              <a:t>We must remember that this fruit is produced to be eaten, not to be admired and put on display. People around us are starving for love, joy, peace, and all the other graces of the Spirit. When they find them in our lives, they know that we have something they lack. We do not bear fruit for our own consumption; we bear fruit that others might be fed and helped, and that Christ might be glorified.   – Warren </a:t>
            </a:r>
            <a:r>
              <a:rPr lang="en-US" sz="3200" i="1" dirty="0" err="1">
                <a:solidFill>
                  <a:srgbClr val="404040"/>
                </a:solidFill>
                <a:effectLst/>
                <a:latin typeface="Calibri" panose="020F0502020204030204" pitchFamily="34" charset="0"/>
                <a:ea typeface="Times New Roman" panose="02020603050405020304" pitchFamily="18" charset="0"/>
              </a:rPr>
              <a:t>Wiersbe</a:t>
            </a:r>
            <a:endParaRPr lang="en-US" sz="3200" i="1" dirty="0">
              <a:solidFill>
                <a:srgbClr val="40404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07463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878532"/>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LOVE</a:t>
            </a:r>
          </a:p>
          <a:p>
            <a:pPr algn="ctr"/>
            <a:endParaRPr lang="en-US" sz="4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in Christ Jesus neither circumcision nor uncircumcision counts for anything, </a:t>
            </a:r>
            <a:r>
              <a:rPr lang="en-US" sz="32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only faith working through love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Galatians 5:6 (ESV)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Therefore be imitators of God, as beloved children.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t>
            </a:r>
            <a:r>
              <a:rPr lang="en-US" sz="32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walk in love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as Christ loved us and gave himself up for us, a fragrant offering and sacrifice to God. 					    Ephesians 5:1–2 (ESV)</a:t>
            </a:r>
          </a:p>
          <a:p>
            <a:pPr marL="0" marR="0">
              <a:spcBef>
                <a:spcPts val="0"/>
              </a:spcBef>
              <a:spcAft>
                <a:spcPts val="0"/>
              </a:spcAft>
            </a:pP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 now faith, hope, and love abide, these three; but </a:t>
            </a:r>
            <a:r>
              <a:rPr lang="en-US" sz="32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greatest of these is love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1 Corinthians 13:13 (ESV) </a:t>
            </a:r>
          </a:p>
        </p:txBody>
      </p:sp>
    </p:spTree>
    <p:extLst>
      <p:ext uri="{BB962C8B-B14F-4D97-AF65-F5344CB8AC3E}">
        <p14:creationId xmlns:p14="http://schemas.microsoft.com/office/powerpoint/2010/main" val="182960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LOVE</a:t>
            </a:r>
          </a:p>
          <a:p>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Highest form we are called to is </a:t>
            </a:r>
            <a:r>
              <a:rPr lang="en-US" sz="3600"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agape</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love </a:t>
            </a:r>
          </a:p>
          <a:p>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485900" lvl="2" indent="-571500">
              <a:buFont typeface="Wingdings" panose="05000000000000000000" pitchFamily="2" charset="2"/>
              <a:buChar char="v"/>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 divine, self-sacrificing, action oriented expression toward God and others </a:t>
            </a:r>
          </a:p>
          <a:p>
            <a:pPr marL="1485900" lvl="2" indent="-571500">
              <a:buFont typeface="Wingdings" panose="05000000000000000000" pitchFamily="2" charset="2"/>
              <a:buChar char="v"/>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2400300" lvl="4" indent="-571500">
              <a:buFont typeface="Wingdings" panose="05000000000000000000" pitchFamily="2" charset="2"/>
              <a:buChar char="Ø"/>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gospel is our example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945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370975"/>
          </a:xfrm>
          <a:prstGeom prst="rect">
            <a:avLst/>
          </a:prstGeom>
          <a:noFill/>
        </p:spPr>
        <p:txBody>
          <a:bodyPr wrap="square" rtlCol="0">
            <a:spAutoFit/>
          </a:bodyPr>
          <a:lstStyle/>
          <a:p>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Beloved, let us love one another, for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love is from God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t>
            </a:r>
            <a:r>
              <a:rPr lang="en-US" sz="34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whoever loves has been born of God and knows God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Anyone who does not love does not know God, because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 is love</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this the love of God was made </a:t>
            </a:r>
            <a:r>
              <a:rPr lang="en-US" sz="34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manifest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among us</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that God sent his only Son into the world, so that we might live through him.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this is love, not that we have loved God but that he loved us and sent his Son to be the propitiation for our sins.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Beloved, if God so loved us, </a:t>
            </a:r>
            <a:r>
              <a:rPr lang="en-US" sz="34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we also ought to love one another</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 one has ever seen God; </a:t>
            </a:r>
            <a:r>
              <a:rPr lang="en-US" sz="34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we love one another, God abides in us and his love is perfected in us. </a:t>
            </a:r>
          </a:p>
          <a:p>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John 4:7–12 (ESV) </a:t>
            </a:r>
          </a:p>
        </p:txBody>
      </p:sp>
    </p:spTree>
    <p:extLst>
      <p:ext uri="{BB962C8B-B14F-4D97-AF65-F5344CB8AC3E}">
        <p14:creationId xmlns:p14="http://schemas.microsoft.com/office/powerpoint/2010/main" val="386841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262979"/>
          </a:xfrm>
          <a:prstGeom prst="rect">
            <a:avLst/>
          </a:prstGeom>
          <a:noFill/>
        </p:spPr>
        <p:txBody>
          <a:bodyPr wrap="square" rtlCol="0">
            <a:spAutoFit/>
          </a:bodyPr>
          <a:lstStyle/>
          <a:p>
            <a:r>
              <a:rPr lang="en-US" sz="2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Beloved, let us love one another, for </a:t>
            </a:r>
            <a:r>
              <a:rPr lang="en-US" sz="2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love is from God</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t>
            </a:r>
            <a:r>
              <a:rPr lang="en-US" sz="24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whoever loves has been born of God and knows God</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Anyone who does not love does not know God, because </a:t>
            </a:r>
            <a:r>
              <a:rPr lang="en-US" sz="2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 is love</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this the love of God was made </a:t>
            </a:r>
            <a:r>
              <a:rPr lang="en-US" sz="24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manifest</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among us</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that God sent his only Son into the world, so that we might live through him. </a:t>
            </a:r>
            <a:r>
              <a:rPr lang="en-US" sz="2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this is love, not that we have loved God but that he loved us and sent his Son to be the propitiation for our sins. </a:t>
            </a:r>
            <a:r>
              <a:rPr lang="en-US" sz="2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Beloved, if God so loved us, </a:t>
            </a:r>
            <a:r>
              <a:rPr lang="en-US" sz="24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we also ought to love one another</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No one has ever seen God; </a:t>
            </a:r>
            <a:r>
              <a:rPr lang="en-US" sz="24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we love one another, God abides in us and his love is perfected in us. </a:t>
            </a:r>
          </a:p>
          <a:p>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John 4:7–12 (ESV) </a:t>
            </a:r>
          </a:p>
          <a:p>
            <a:pPr algn="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God,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source of love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92D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shows us his love through Jesus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6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and we can imitate it by loving others.</a:t>
            </a:r>
            <a:endParaRPr lang="en-US" sz="3600" dirty="0">
              <a:solidFill>
                <a:schemeClr val="accent5">
                  <a:lumMod val="60000"/>
                  <a:lumOff val="4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algn="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65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2354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JOY   vs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HAPPINESS</a:t>
            </a: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ctr"/>
            <a:r>
              <a:rPr lang="en-US" sz="3600"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Happiness</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depends on what happens</a:t>
            </a: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7595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493538"/>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JOY   vs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HAPPINESS</a:t>
            </a: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Count it all joy</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my brothers, when you meet trials of various kinds,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you know that the testing of your faith produces steadfastness.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let steadfastness have its full effect, that you may be perfect and complete, lacking in nothing.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James 1:2–4 (ESV) </a:t>
            </a:r>
          </a:p>
        </p:txBody>
      </p:sp>
    </p:spTree>
    <p:extLst>
      <p:ext uri="{BB962C8B-B14F-4D97-AF65-F5344CB8AC3E}">
        <p14:creationId xmlns:p14="http://schemas.microsoft.com/office/powerpoint/2010/main" val="270007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878532"/>
          </a:xfrm>
          <a:prstGeom prst="rect">
            <a:avLst/>
          </a:prstGeom>
          <a:noFill/>
        </p:spPr>
        <p:txBody>
          <a:bodyPr wrap="square" rtlCol="0">
            <a:spAutoFit/>
          </a:bodyPr>
          <a:lstStyle/>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4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Happiness</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34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Joy</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Depends on Circumstances		Depends on God</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Focused on External				Focused on Internal </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Fluctuates 					Consistent</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Reflects Spiritual Weakness		Reflects Spiritual Strength</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95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406364"/>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JOY   vs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HAPPINESS</a:t>
            </a: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Joy = a deep rooted trust that God works in the details of my life – regardless of what happens</a:t>
            </a: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03704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Rejoice in the Lord always; again I will say, rejoice.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Philippians 4:4 (ESV)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Jesus modeled it…</a:t>
            </a:r>
          </a:p>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looking to Jesus, the founder and perfecter of our faith, who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the joy that was set before him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endured the cross, despising the shame, and is seated at the right hand of the throne of God.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Hebrews 12:2 (ESV) </a:t>
            </a:r>
          </a:p>
        </p:txBody>
      </p:sp>
    </p:spTree>
    <p:extLst>
      <p:ext uri="{BB962C8B-B14F-4D97-AF65-F5344CB8AC3E}">
        <p14:creationId xmlns:p14="http://schemas.microsoft.com/office/powerpoint/2010/main" val="208199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715411"/>
          </a:xfrm>
          <a:prstGeom prst="rect">
            <a:avLst/>
          </a:prstGeom>
          <a:noFill/>
        </p:spPr>
        <p:txBody>
          <a:bodyPr wrap="square" rtlCol="0">
            <a:spAutoFit/>
          </a:bodyPr>
          <a:lstStyle/>
          <a:p>
            <a:pPr marL="0" marR="0">
              <a:lnSpc>
                <a:spcPct val="115000"/>
              </a:lnSpc>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Jesus is eternally joyful…</a:t>
            </a: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By this my Father is glorified, that you bear much fruit and so prove to be my disciples.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As the Father has loved me, so have I loved you. Abide in my love.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If you keep my commandments, you will abide in my love, just as I have kept my Father’s commandments and abide in his love.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These things I have spoken to you,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that my joy may be in you, and that your joy may be full.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John 15:8–11 (ESV) </a:t>
            </a:r>
          </a:p>
        </p:txBody>
      </p:sp>
    </p:spTree>
    <p:extLst>
      <p:ext uri="{BB962C8B-B14F-4D97-AF65-F5344CB8AC3E}">
        <p14:creationId xmlns:p14="http://schemas.microsoft.com/office/powerpoint/2010/main" val="324746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Jesus is eternally joyful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and offers us his joy as we stay close to him.</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31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2354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 from God </a:t>
            </a:r>
          </a:p>
        </p:txBody>
      </p:sp>
    </p:spTree>
    <p:extLst>
      <p:ext uri="{BB962C8B-B14F-4D97-AF65-F5344CB8AC3E}">
        <p14:creationId xmlns:p14="http://schemas.microsoft.com/office/powerpoint/2010/main" val="3977674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524A16B-6AA1-48D5-903D-FF1A19E37D34}"/>
              </a:ext>
            </a:extLst>
          </p:cNvPr>
          <p:cNvSpPr/>
          <p:nvPr/>
        </p:nvSpPr>
        <p:spPr>
          <a:xfrm>
            <a:off x="0" y="2483141"/>
            <a:ext cx="12192000" cy="4211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7540526"/>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 from God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brings the peace of God</a:t>
            </a:r>
          </a:p>
          <a:p>
            <a:pPr marL="0" marR="0">
              <a:spcBef>
                <a:spcPts val="0"/>
              </a:spcBef>
              <a:spcAft>
                <a:spcPts val="0"/>
              </a:spcAft>
            </a:pP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400" baseline="30000" dirty="0">
                <a:latin typeface="Calibri" panose="020F0502020204030204" pitchFamily="34" charset="0"/>
                <a:ea typeface="Calibri" panose="020F0502020204030204" pitchFamily="34" charset="0"/>
                <a:cs typeface="Times New Roman" panose="02020603050405020304" pitchFamily="18" charset="0"/>
              </a:rPr>
              <a:t>4</a:t>
            </a:r>
            <a:r>
              <a:rPr lang="en-US" sz="3400" dirty="0">
                <a:latin typeface="Calibri" panose="020F0502020204030204" pitchFamily="34" charset="0"/>
                <a:ea typeface="Calibri" panose="020F0502020204030204" pitchFamily="34" charset="0"/>
                <a:cs typeface="Times New Roman" panose="02020603050405020304" pitchFamily="18" charset="0"/>
              </a:rPr>
              <a:t> Rejoice in the Lord always; again I will say, rejoice. </a:t>
            </a:r>
            <a:r>
              <a:rPr lang="en-US" sz="3400" baseline="30000" dirty="0">
                <a:latin typeface="Calibri" panose="020F0502020204030204" pitchFamily="34" charset="0"/>
                <a:ea typeface="Calibri" panose="020F0502020204030204" pitchFamily="34" charset="0"/>
                <a:cs typeface="Times New Roman" panose="02020603050405020304" pitchFamily="18" charset="0"/>
              </a:rPr>
              <a:t>5</a:t>
            </a:r>
            <a:r>
              <a:rPr lang="en-US" sz="3400" dirty="0">
                <a:latin typeface="Calibri" panose="020F0502020204030204" pitchFamily="34" charset="0"/>
                <a:ea typeface="Calibri" panose="020F0502020204030204" pitchFamily="34" charset="0"/>
                <a:cs typeface="Times New Roman" panose="02020603050405020304" pitchFamily="18" charset="0"/>
              </a:rPr>
              <a:t> Let your reasonableness be known to everyone. The Lord is at hand; </a:t>
            </a:r>
            <a:r>
              <a:rPr lang="en-US" sz="3400" baseline="30000" dirty="0">
                <a:latin typeface="Calibri" panose="020F0502020204030204" pitchFamily="34" charset="0"/>
                <a:ea typeface="Calibri" panose="020F0502020204030204" pitchFamily="34" charset="0"/>
                <a:cs typeface="Times New Roman" panose="02020603050405020304" pitchFamily="18" charset="0"/>
              </a:rPr>
              <a:t>6</a:t>
            </a:r>
            <a:r>
              <a:rPr lang="en-US" sz="3400" dirty="0">
                <a:latin typeface="Calibri" panose="020F0502020204030204" pitchFamily="34" charset="0"/>
                <a:ea typeface="Calibri" panose="020F0502020204030204" pitchFamily="34" charset="0"/>
                <a:cs typeface="Times New Roman" panose="02020603050405020304" pitchFamily="18" charset="0"/>
              </a:rPr>
              <a:t> do not be anxious about anything, but in everything by prayer and supplication with thanksgiving let your requests be made known to God. </a:t>
            </a:r>
            <a:r>
              <a:rPr lang="en-US" sz="3400" baseline="30000" dirty="0">
                <a:latin typeface="Calibri" panose="020F0502020204030204" pitchFamily="34" charset="0"/>
                <a:ea typeface="Calibri" panose="020F0502020204030204" pitchFamily="34" charset="0"/>
                <a:cs typeface="Times New Roman" panose="02020603050405020304" pitchFamily="18" charset="0"/>
              </a:rPr>
              <a:t>7</a:t>
            </a:r>
            <a:r>
              <a:rPr lang="en-US" sz="3400" dirty="0">
                <a:latin typeface="Calibri" panose="020F0502020204030204" pitchFamily="34" charset="0"/>
                <a:ea typeface="Calibri" panose="020F0502020204030204" pitchFamily="34" charset="0"/>
                <a:cs typeface="Times New Roman" panose="02020603050405020304" pitchFamily="18" charset="0"/>
              </a:rPr>
              <a:t> And the peace of God, which surpasses all understanding, will guard your hearts and your minds in Christ Jesus. </a:t>
            </a:r>
          </a:p>
          <a:p>
            <a:pPr algn="r"/>
            <a:r>
              <a:rPr lang="en-US" sz="3400" dirty="0">
                <a:latin typeface="Calibri" panose="020F0502020204030204" pitchFamily="34" charset="0"/>
                <a:ea typeface="Calibri" panose="020F0502020204030204" pitchFamily="34" charset="0"/>
                <a:cs typeface="Times New Roman" panose="02020603050405020304" pitchFamily="18" charset="0"/>
              </a:rPr>
              <a:t>Philippians 4:4–7 (ESV) </a:t>
            </a:r>
          </a:p>
          <a:p>
            <a:pPr marL="0" marR="0">
              <a:spcBef>
                <a:spcPts val="0"/>
              </a:spcBef>
              <a:spcAft>
                <a:spcPts val="0"/>
              </a:spcAft>
            </a:pP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267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524A16B-6AA1-48D5-903D-FF1A19E37D34}"/>
              </a:ext>
            </a:extLst>
          </p:cNvPr>
          <p:cNvSpPr/>
          <p:nvPr/>
        </p:nvSpPr>
        <p:spPr>
          <a:xfrm>
            <a:off x="0" y="2751589"/>
            <a:ext cx="12192000" cy="3942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6463308"/>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 from God brings the peace of God </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and helps me make peace </a:t>
            </a:r>
          </a:p>
          <a:p>
            <a:pPr marL="0" marR="0">
              <a:spcBef>
                <a:spcPts val="0"/>
              </a:spcBef>
              <a:spcAft>
                <a:spcPts val="0"/>
              </a:spcAft>
            </a:pPr>
            <a:endParaRPr lang="en-US" sz="2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Calibri" panose="020F0502020204030204" pitchFamily="34" charset="0"/>
                <a:ea typeface="Calibri" panose="020F0502020204030204" pitchFamily="34" charset="0"/>
                <a:cs typeface="Times New Roman" panose="02020603050405020304" pitchFamily="18" charset="0"/>
              </a:rPr>
              <a:t>And a harvest of righteousness is sown in peace by those who make peace</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algn="r"/>
            <a:r>
              <a:rPr lang="en-US" sz="3600" dirty="0">
                <a:latin typeface="Calibri" panose="020F0502020204030204" pitchFamily="34" charset="0"/>
                <a:ea typeface="Calibri" panose="020F0502020204030204" pitchFamily="34" charset="0"/>
                <a:cs typeface="Times New Roman" panose="02020603050405020304" pitchFamily="18" charset="0"/>
              </a:rPr>
              <a:t>James 3:18 (ESV)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“Blessed are the peacemakers, for they shall be called sons of God</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algn="r"/>
            <a:r>
              <a:rPr lang="en-US" sz="3600" dirty="0">
                <a:latin typeface="Calibri" panose="020F0502020204030204" pitchFamily="34" charset="0"/>
                <a:ea typeface="Calibri" panose="020F0502020204030204" pitchFamily="34" charset="0"/>
                <a:cs typeface="Times New Roman" panose="02020603050405020304" pitchFamily="18" charset="0"/>
              </a:rPr>
              <a:t>Matthew 5:9 (ESV)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6304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47536"/>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How do I do this!!!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algn="ct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Practice spiritual habits which prepare </a:t>
            </a:r>
            <a:r>
              <a:rPr lang="en-US"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soil</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Read, memorize, meditate on Scripture</a:t>
            </a: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Pray without ceasing</a:t>
            </a: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Fast</a:t>
            </a: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Serve others</a:t>
            </a: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Christ-centered friendships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46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185214"/>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What is “Freedom”?</a:t>
            </a:r>
          </a:p>
          <a:p>
            <a:pPr marL="0" marR="0" algn="ctr">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latin typeface="Calibri" panose="020F0502020204030204" pitchFamily="34" charset="0"/>
                <a:ea typeface="Calibri" panose="020F0502020204030204" pitchFamily="34" charset="0"/>
                <a:cs typeface="Times New Roman" panose="02020603050405020304" pitchFamily="18" charset="0"/>
              </a:rPr>
              <a:t>Freedom = opportunity, ability and responsibility to honor God and others, not yourself.</a:t>
            </a:r>
          </a:p>
        </p:txBody>
      </p:sp>
    </p:spTree>
    <p:extLst>
      <p:ext uri="{BB962C8B-B14F-4D97-AF65-F5344CB8AC3E}">
        <p14:creationId xmlns:p14="http://schemas.microsoft.com/office/powerpoint/2010/main" val="13989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123658"/>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Things to know about this freedom…</a:t>
            </a:r>
          </a:p>
          <a:p>
            <a:pPr marL="0" marR="0" algn="ctr">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Freedom is already yours in Christ.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8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170099"/>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Things to know about this freedom…</a:t>
            </a:r>
          </a:p>
          <a:p>
            <a:pPr marL="0" marR="0" algn="ctr">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Freedom is already yours in Christ.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In this freedom, we are commanded to walk by the Spirit. </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97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739759"/>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Things to know about this freedom…</a:t>
            </a:r>
          </a:p>
          <a:p>
            <a:pPr marL="0" marR="0" algn="ctr">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Freedom is already yours in Christ.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In this freedom, we are commanded to walk by the Spirit. </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Calibri" panose="020F0502020204030204" pitchFamily="34" charset="0"/>
                <a:cs typeface="Calibri" panose="020F0502020204030204" pitchFamily="34" charset="0"/>
              </a:rPr>
              <a:t>The fruit of the Spirit is produced in us and expressed through us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is not produced by us.</a:t>
            </a:r>
            <a:endPar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04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309420"/>
          </a:xfrm>
          <a:prstGeom prst="rect">
            <a:avLst/>
          </a:prstGeom>
          <a:noFill/>
        </p:spPr>
        <p:txBody>
          <a:bodyPr wrap="square" rtlCol="0">
            <a:spAutoFit/>
          </a:bodyPr>
          <a:lstStyle/>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Things to know about this freedom…</a:t>
            </a:r>
          </a:p>
          <a:p>
            <a:pPr marL="0" marR="0" algn="ctr">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Freedom is already yours in Christ. </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Times New Roman" panose="02020603050405020304" pitchFamily="18" charset="0"/>
              </a:rPr>
              <a:t>In this freedom, we are commanded to walk by the Spirit. </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Calibri" panose="020F0502020204030204" pitchFamily="34" charset="0"/>
                <a:cs typeface="Calibri" panose="020F0502020204030204" pitchFamily="34" charset="0"/>
              </a:rPr>
              <a:t>The fruit of the Spirit is produced in us and expressed through us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is not produced by us.</a:t>
            </a:r>
            <a:endPar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r>
              <a:rPr lang="en-US" sz="3400" dirty="0">
                <a:effectLst/>
                <a:latin typeface="Calibri" panose="020F0502020204030204" pitchFamily="34" charset="0"/>
                <a:ea typeface="Calibri" panose="020F0502020204030204" pitchFamily="34" charset="0"/>
                <a:cs typeface="Calibri" panose="020F0502020204030204" pitchFamily="34" charset="0"/>
              </a:rPr>
              <a:t>Divine/Human relationship – we are not producers but we play an active part in preparing the soil in which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Spirit produces fruit.</a:t>
            </a:r>
            <a:endPar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8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01753"/>
          </a:xfrm>
          <a:prstGeom prst="rect">
            <a:avLst/>
          </a:prstGeom>
          <a:noFill/>
        </p:spPr>
        <p:txBody>
          <a:bodyPr wrap="square" rtlCol="0">
            <a:spAutoFit/>
          </a:bodyPr>
          <a:lstStyle/>
          <a:p>
            <a:pPr marL="0" marR="0">
              <a:spcBef>
                <a:spcPts val="0"/>
              </a:spcBef>
              <a:spcAft>
                <a:spcPts val="0"/>
              </a:spcAft>
            </a:pP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am the true vine, and my Father is the vinedresser.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Every branch in me that does not bear fruit he takes away, and every branch that does bear fruit he prunes,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that it may bear more fruit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Already you are clean because of the word that I have spoken to you.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Abide in me, and I in you. As the branch cannot bear fruit by itself, unless it abides in the vine, neither can you, unless you abide in me.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am the vine; you are the branches. Whoever abides in me and I in him, he it is that bears </a:t>
            </a:r>
            <a:r>
              <a:rPr lang="en-US" sz="3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much fruit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apart from me you can do nothing</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If anyone does not abide in me he is thrown away like a branch and withers; and the branches are gathered, thrown into the fire, and burned. 	</a:t>
            </a:r>
          </a:p>
          <a:p>
            <a:pPr marL="0" marR="0" algn="r">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John 15:1–6 (ESV) </a:t>
            </a:r>
          </a:p>
        </p:txBody>
      </p:sp>
    </p:spTree>
    <p:extLst>
      <p:ext uri="{BB962C8B-B14F-4D97-AF65-F5344CB8AC3E}">
        <p14:creationId xmlns:p14="http://schemas.microsoft.com/office/powerpoint/2010/main" val="335296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185214"/>
          </a:xfrm>
          <a:prstGeom prst="rect">
            <a:avLst/>
          </a:prstGeom>
          <a:noFill/>
        </p:spPr>
        <p:txBody>
          <a:bodyPr wrap="square" rtlCol="0">
            <a:spAutoFit/>
          </a:bodyPr>
          <a:lstStyle/>
          <a:p>
            <a:pPr marL="0" marR="0">
              <a:spcBef>
                <a:spcPts val="0"/>
              </a:spcBef>
              <a:spcAft>
                <a:spcPts val="0"/>
              </a:spcAft>
            </a:pP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But the fruit of the Spirit is love, joy, peace, patience, kindness, goodness, faithfulness, gentleness, self-control…</a:t>
            </a:r>
          </a:p>
          <a:p>
            <a:pPr algn="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5:22-23 (ESV) </a:t>
            </a:r>
          </a:p>
        </p:txBody>
      </p:sp>
    </p:spTree>
    <p:extLst>
      <p:ext uri="{BB962C8B-B14F-4D97-AF65-F5344CB8AC3E}">
        <p14:creationId xmlns:p14="http://schemas.microsoft.com/office/powerpoint/2010/main" val="3339662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1568</Words>
  <Application>Microsoft Office PowerPoint</Application>
  <PresentationFormat>Widescreen</PresentationFormat>
  <Paragraphs>124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Viner Hand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37</cp:revision>
  <dcterms:created xsi:type="dcterms:W3CDTF">2020-10-27T13:39:54Z</dcterms:created>
  <dcterms:modified xsi:type="dcterms:W3CDTF">2020-11-05T21:44:39Z</dcterms:modified>
</cp:coreProperties>
</file>